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438" r:id="rId2"/>
    <p:sldId id="453" r:id="rId3"/>
    <p:sldId id="455" r:id="rId4"/>
    <p:sldId id="456" r:id="rId5"/>
    <p:sldId id="477" r:id="rId6"/>
    <p:sldId id="478" r:id="rId7"/>
    <p:sldId id="473" r:id="rId8"/>
    <p:sldId id="458" r:id="rId9"/>
    <p:sldId id="465" r:id="rId10"/>
    <p:sldId id="466" r:id="rId11"/>
    <p:sldId id="471" r:id="rId12"/>
    <p:sldId id="470" r:id="rId13"/>
    <p:sldId id="472" r:id="rId14"/>
    <p:sldId id="476" r:id="rId15"/>
    <p:sldId id="468" r:id="rId16"/>
    <p:sldId id="459" r:id="rId17"/>
    <p:sldId id="460" r:id="rId18"/>
    <p:sldId id="461" r:id="rId19"/>
    <p:sldId id="462" r:id="rId20"/>
    <p:sldId id="463"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9" autoAdjust="0"/>
    <p:restoredTop sz="94660"/>
  </p:normalViewPr>
  <p:slideViewPr>
    <p:cSldViewPr snapToGrid="0">
      <p:cViewPr varScale="1">
        <p:scale>
          <a:sx n="88" d="100"/>
          <a:sy n="88" d="100"/>
        </p:scale>
        <p:origin x="11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AEC751-41FA-471B-AC39-6FCE2218E9C8}" type="datetimeFigureOut">
              <a:rPr lang="tr-TR" smtClean="0"/>
              <a:t>30.04.2020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27B82C-71E6-476F-B50A-1FB93234A289}" type="slidenum">
              <a:rPr lang="tr-TR" smtClean="0"/>
              <a:t>‹#›</a:t>
            </a:fld>
            <a:endParaRPr lang="tr-TR"/>
          </a:p>
        </p:txBody>
      </p:sp>
    </p:spTree>
    <p:extLst>
      <p:ext uri="{BB962C8B-B14F-4D97-AF65-F5344CB8AC3E}">
        <p14:creationId xmlns:p14="http://schemas.microsoft.com/office/powerpoint/2010/main" val="1771136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a:t>
            </a:fld>
            <a:endParaRPr lang="tr-TR"/>
          </a:p>
        </p:txBody>
      </p:sp>
    </p:spTree>
    <p:extLst>
      <p:ext uri="{BB962C8B-B14F-4D97-AF65-F5344CB8AC3E}">
        <p14:creationId xmlns:p14="http://schemas.microsoft.com/office/powerpoint/2010/main" val="453767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10</a:t>
            </a:fld>
            <a:endParaRPr lang="tr-TR"/>
          </a:p>
        </p:txBody>
      </p:sp>
    </p:spTree>
    <p:extLst>
      <p:ext uri="{BB962C8B-B14F-4D97-AF65-F5344CB8AC3E}">
        <p14:creationId xmlns:p14="http://schemas.microsoft.com/office/powerpoint/2010/main" val="3087874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11</a:t>
            </a:fld>
            <a:endParaRPr lang="tr-TR"/>
          </a:p>
        </p:txBody>
      </p:sp>
    </p:spTree>
    <p:extLst>
      <p:ext uri="{BB962C8B-B14F-4D97-AF65-F5344CB8AC3E}">
        <p14:creationId xmlns:p14="http://schemas.microsoft.com/office/powerpoint/2010/main" val="15453482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12</a:t>
            </a:fld>
            <a:endParaRPr lang="tr-TR"/>
          </a:p>
        </p:txBody>
      </p:sp>
    </p:spTree>
    <p:extLst>
      <p:ext uri="{BB962C8B-B14F-4D97-AF65-F5344CB8AC3E}">
        <p14:creationId xmlns:p14="http://schemas.microsoft.com/office/powerpoint/2010/main" val="5120698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13</a:t>
            </a:fld>
            <a:endParaRPr lang="tr-TR"/>
          </a:p>
        </p:txBody>
      </p:sp>
    </p:spTree>
    <p:extLst>
      <p:ext uri="{BB962C8B-B14F-4D97-AF65-F5344CB8AC3E}">
        <p14:creationId xmlns:p14="http://schemas.microsoft.com/office/powerpoint/2010/main" val="28107824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14</a:t>
            </a:fld>
            <a:endParaRPr lang="tr-TR"/>
          </a:p>
        </p:txBody>
      </p:sp>
    </p:spTree>
    <p:extLst>
      <p:ext uri="{BB962C8B-B14F-4D97-AF65-F5344CB8AC3E}">
        <p14:creationId xmlns:p14="http://schemas.microsoft.com/office/powerpoint/2010/main" val="42446797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15</a:t>
            </a:fld>
            <a:endParaRPr lang="tr-TR"/>
          </a:p>
        </p:txBody>
      </p:sp>
    </p:spTree>
    <p:extLst>
      <p:ext uri="{BB962C8B-B14F-4D97-AF65-F5344CB8AC3E}">
        <p14:creationId xmlns:p14="http://schemas.microsoft.com/office/powerpoint/2010/main" val="3428772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16</a:t>
            </a:fld>
            <a:endParaRPr lang="tr-TR"/>
          </a:p>
        </p:txBody>
      </p:sp>
    </p:spTree>
    <p:extLst>
      <p:ext uri="{BB962C8B-B14F-4D97-AF65-F5344CB8AC3E}">
        <p14:creationId xmlns:p14="http://schemas.microsoft.com/office/powerpoint/2010/main" val="42339729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17</a:t>
            </a:fld>
            <a:endParaRPr lang="tr-TR"/>
          </a:p>
        </p:txBody>
      </p:sp>
    </p:spTree>
    <p:extLst>
      <p:ext uri="{BB962C8B-B14F-4D97-AF65-F5344CB8AC3E}">
        <p14:creationId xmlns:p14="http://schemas.microsoft.com/office/powerpoint/2010/main" val="24139835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18</a:t>
            </a:fld>
            <a:endParaRPr lang="tr-TR"/>
          </a:p>
        </p:txBody>
      </p:sp>
    </p:spTree>
    <p:extLst>
      <p:ext uri="{BB962C8B-B14F-4D97-AF65-F5344CB8AC3E}">
        <p14:creationId xmlns:p14="http://schemas.microsoft.com/office/powerpoint/2010/main" val="28433054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19</a:t>
            </a:fld>
            <a:endParaRPr lang="tr-TR"/>
          </a:p>
        </p:txBody>
      </p:sp>
    </p:spTree>
    <p:extLst>
      <p:ext uri="{BB962C8B-B14F-4D97-AF65-F5344CB8AC3E}">
        <p14:creationId xmlns:p14="http://schemas.microsoft.com/office/powerpoint/2010/main" val="500828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2</a:t>
            </a:fld>
            <a:endParaRPr lang="tr-TR"/>
          </a:p>
        </p:txBody>
      </p:sp>
    </p:spTree>
    <p:extLst>
      <p:ext uri="{BB962C8B-B14F-4D97-AF65-F5344CB8AC3E}">
        <p14:creationId xmlns:p14="http://schemas.microsoft.com/office/powerpoint/2010/main" val="17484450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20</a:t>
            </a:fld>
            <a:endParaRPr lang="tr-TR"/>
          </a:p>
        </p:txBody>
      </p:sp>
    </p:spTree>
    <p:extLst>
      <p:ext uri="{BB962C8B-B14F-4D97-AF65-F5344CB8AC3E}">
        <p14:creationId xmlns:p14="http://schemas.microsoft.com/office/powerpoint/2010/main" val="1362625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3</a:t>
            </a:fld>
            <a:endParaRPr lang="tr-TR"/>
          </a:p>
        </p:txBody>
      </p:sp>
    </p:spTree>
    <p:extLst>
      <p:ext uri="{BB962C8B-B14F-4D97-AF65-F5344CB8AC3E}">
        <p14:creationId xmlns:p14="http://schemas.microsoft.com/office/powerpoint/2010/main" val="1471295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4</a:t>
            </a:fld>
            <a:endParaRPr lang="tr-TR"/>
          </a:p>
        </p:txBody>
      </p:sp>
    </p:spTree>
    <p:extLst>
      <p:ext uri="{BB962C8B-B14F-4D97-AF65-F5344CB8AC3E}">
        <p14:creationId xmlns:p14="http://schemas.microsoft.com/office/powerpoint/2010/main" val="4046461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5</a:t>
            </a:fld>
            <a:endParaRPr lang="tr-TR"/>
          </a:p>
        </p:txBody>
      </p:sp>
    </p:spTree>
    <p:extLst>
      <p:ext uri="{BB962C8B-B14F-4D97-AF65-F5344CB8AC3E}">
        <p14:creationId xmlns:p14="http://schemas.microsoft.com/office/powerpoint/2010/main" val="1882776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6</a:t>
            </a:fld>
            <a:endParaRPr lang="tr-TR"/>
          </a:p>
        </p:txBody>
      </p:sp>
    </p:spTree>
    <p:extLst>
      <p:ext uri="{BB962C8B-B14F-4D97-AF65-F5344CB8AC3E}">
        <p14:creationId xmlns:p14="http://schemas.microsoft.com/office/powerpoint/2010/main" val="3629964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7</a:t>
            </a:fld>
            <a:endParaRPr lang="tr-TR"/>
          </a:p>
        </p:txBody>
      </p:sp>
    </p:spTree>
    <p:extLst>
      <p:ext uri="{BB962C8B-B14F-4D97-AF65-F5344CB8AC3E}">
        <p14:creationId xmlns:p14="http://schemas.microsoft.com/office/powerpoint/2010/main" val="18347886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56076479-5525-483B-8358-47E8D381DEBD}" type="slidenum">
              <a:rPr lang="tr-TR" smtClean="0"/>
              <a:pPr/>
              <a:t>8</a:t>
            </a:fld>
            <a:endParaRPr lang="tr-TR"/>
          </a:p>
        </p:txBody>
      </p:sp>
    </p:spTree>
    <p:extLst>
      <p:ext uri="{BB962C8B-B14F-4D97-AF65-F5344CB8AC3E}">
        <p14:creationId xmlns:p14="http://schemas.microsoft.com/office/powerpoint/2010/main" val="36535760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9</a:t>
            </a:fld>
            <a:endParaRPr lang="tr-TR"/>
          </a:p>
        </p:txBody>
      </p:sp>
    </p:spTree>
    <p:extLst>
      <p:ext uri="{BB962C8B-B14F-4D97-AF65-F5344CB8AC3E}">
        <p14:creationId xmlns:p14="http://schemas.microsoft.com/office/powerpoint/2010/main" val="2668960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DC7B475C-7AA7-458F-B3E1-21BF9BE7A866}" type="datetimeFigureOut">
              <a:rPr lang="tr-TR" smtClean="0"/>
              <a:t>30.04.2020</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AAFF3767-440C-4467-915F-A525149E1483}"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54544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7B475C-7AA7-458F-B3E1-21BF9BE7A866}"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AFF3767-440C-4467-915F-A525149E1483}" type="slidenum">
              <a:rPr lang="tr-TR" smtClean="0"/>
              <a:t>‹#›</a:t>
            </a:fld>
            <a:endParaRPr lang="tr-TR"/>
          </a:p>
        </p:txBody>
      </p:sp>
    </p:spTree>
    <p:extLst>
      <p:ext uri="{BB962C8B-B14F-4D97-AF65-F5344CB8AC3E}">
        <p14:creationId xmlns:p14="http://schemas.microsoft.com/office/powerpoint/2010/main" val="2921852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7B475C-7AA7-458F-B3E1-21BF9BE7A866}"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AFF3767-440C-4467-915F-A525149E1483}" type="slidenum">
              <a:rPr lang="tr-TR" smtClean="0"/>
              <a:t>‹#›</a:t>
            </a:fld>
            <a:endParaRPr lang="tr-TR"/>
          </a:p>
        </p:txBody>
      </p:sp>
    </p:spTree>
    <p:extLst>
      <p:ext uri="{BB962C8B-B14F-4D97-AF65-F5344CB8AC3E}">
        <p14:creationId xmlns:p14="http://schemas.microsoft.com/office/powerpoint/2010/main" val="3194137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7B475C-7AA7-458F-B3E1-21BF9BE7A866}"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AFF3767-440C-4467-915F-A525149E1483}" type="slidenum">
              <a:rPr lang="tr-TR" smtClean="0"/>
              <a:t>‹#›</a:t>
            </a:fld>
            <a:endParaRPr lang="tr-TR"/>
          </a:p>
        </p:txBody>
      </p:sp>
    </p:spTree>
    <p:extLst>
      <p:ext uri="{BB962C8B-B14F-4D97-AF65-F5344CB8AC3E}">
        <p14:creationId xmlns:p14="http://schemas.microsoft.com/office/powerpoint/2010/main" val="2853494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DC7B475C-7AA7-458F-B3E1-21BF9BE7A866}" type="datetimeFigureOut">
              <a:rPr lang="tr-TR" smtClean="0"/>
              <a:t>30.04.2020</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AAFF3767-440C-4467-915F-A525149E1483}"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24306929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C7B475C-7AA7-458F-B3E1-21BF9BE7A866}"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AFF3767-440C-4467-915F-A525149E1483}" type="slidenum">
              <a:rPr lang="tr-TR" smtClean="0"/>
              <a:t>‹#›</a:t>
            </a:fld>
            <a:endParaRPr lang="tr-TR"/>
          </a:p>
        </p:txBody>
      </p:sp>
    </p:spTree>
    <p:extLst>
      <p:ext uri="{BB962C8B-B14F-4D97-AF65-F5344CB8AC3E}">
        <p14:creationId xmlns:p14="http://schemas.microsoft.com/office/powerpoint/2010/main" val="377882489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C7B475C-7AA7-458F-B3E1-21BF9BE7A866}" type="datetimeFigureOut">
              <a:rPr lang="tr-TR" smtClean="0"/>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AFF3767-440C-4467-915F-A525149E1483}" type="slidenum">
              <a:rPr lang="tr-TR" smtClean="0"/>
              <a:t>‹#›</a:t>
            </a:fld>
            <a:endParaRPr lang="tr-TR"/>
          </a:p>
        </p:txBody>
      </p:sp>
    </p:spTree>
    <p:extLst>
      <p:ext uri="{BB962C8B-B14F-4D97-AF65-F5344CB8AC3E}">
        <p14:creationId xmlns:p14="http://schemas.microsoft.com/office/powerpoint/2010/main" val="53047306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C7B475C-7AA7-458F-B3E1-21BF9BE7A866}" type="datetimeFigureOut">
              <a:rPr lang="tr-TR" smtClean="0"/>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AFF3767-440C-4467-915F-A525149E1483}" type="slidenum">
              <a:rPr lang="tr-TR" smtClean="0"/>
              <a:t>‹#›</a:t>
            </a:fld>
            <a:endParaRPr lang="tr-TR"/>
          </a:p>
        </p:txBody>
      </p:sp>
    </p:spTree>
    <p:extLst>
      <p:ext uri="{BB962C8B-B14F-4D97-AF65-F5344CB8AC3E}">
        <p14:creationId xmlns:p14="http://schemas.microsoft.com/office/powerpoint/2010/main" val="356767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7B475C-7AA7-458F-B3E1-21BF9BE7A866}" type="datetimeFigureOut">
              <a:rPr lang="tr-TR" smtClean="0"/>
              <a:t>30.04.2020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AFF3767-440C-4467-915F-A525149E1483}" type="slidenum">
              <a:rPr lang="tr-TR" smtClean="0"/>
              <a:t>‹#›</a:t>
            </a:fld>
            <a:endParaRPr lang="tr-TR"/>
          </a:p>
        </p:txBody>
      </p:sp>
    </p:spTree>
    <p:extLst>
      <p:ext uri="{BB962C8B-B14F-4D97-AF65-F5344CB8AC3E}">
        <p14:creationId xmlns:p14="http://schemas.microsoft.com/office/powerpoint/2010/main" val="440299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051" y="6375679"/>
            <a:ext cx="1233355" cy="348462"/>
          </a:xfrm>
        </p:spPr>
        <p:txBody>
          <a:bodyPr/>
          <a:lstStyle/>
          <a:p>
            <a:fld id="{DC7B475C-7AA7-458F-B3E1-21BF9BE7A866}" type="datetimeFigureOut">
              <a:rPr lang="tr-TR" smtClean="0"/>
              <a:t>30.04.2020</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AAFF3767-440C-4467-915F-A525149E1483}"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64976691"/>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950" y="6375679"/>
            <a:ext cx="1232456" cy="348462"/>
          </a:xfrm>
        </p:spPr>
        <p:txBody>
          <a:bodyPr/>
          <a:lstStyle/>
          <a:p>
            <a:fld id="{DC7B475C-7AA7-458F-B3E1-21BF9BE7A866}" type="datetimeFigureOut">
              <a:rPr lang="tr-TR" smtClean="0"/>
              <a:t>30.04.2020</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AAFF3767-440C-4467-915F-A525149E1483}" type="slidenum">
              <a:rPr lang="tr-TR" smtClean="0"/>
              <a:t>‹#›</a:t>
            </a:fld>
            <a:endParaRPr lang="tr-TR"/>
          </a:p>
        </p:txBody>
      </p:sp>
    </p:spTree>
    <p:extLst>
      <p:ext uri="{BB962C8B-B14F-4D97-AF65-F5344CB8AC3E}">
        <p14:creationId xmlns:p14="http://schemas.microsoft.com/office/powerpoint/2010/main" val="1769675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DC7B475C-7AA7-458F-B3E1-21BF9BE7A866}" type="datetimeFigureOut">
              <a:rPr lang="tr-TR" smtClean="0"/>
              <a:t>30.04.2020</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AAFF3767-440C-4467-915F-A525149E1483}"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871089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1.bp.blogspot.com/-q8iEvhU7il0/Tney-W91zjI/AAAAAAAAAC4/eupSk9bzwns/s1600/normal-skewed.JP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19256" cy="778098"/>
          </a:xfrm>
        </p:spPr>
        <p:txBody>
          <a:bodyPr>
            <a:normAutofit/>
          </a:bodyPr>
          <a:lstStyle/>
          <a:p>
            <a:r>
              <a:rPr lang="tr-TR" sz="3200" b="1" dirty="0">
                <a:solidFill>
                  <a:srgbClr val="C00000"/>
                </a:solidFill>
              </a:rPr>
              <a:t>Örnekler</a:t>
            </a:r>
          </a:p>
        </p:txBody>
      </p:sp>
      <p:sp>
        <p:nvSpPr>
          <p:cNvPr id="3" name="2 İçerik Yer Tutucusu"/>
          <p:cNvSpPr>
            <a:spLocks noGrp="1"/>
          </p:cNvSpPr>
          <p:nvPr>
            <p:ph idx="1"/>
          </p:nvPr>
        </p:nvSpPr>
        <p:spPr>
          <a:xfrm>
            <a:off x="1847528" y="1122074"/>
            <a:ext cx="8352928" cy="5133184"/>
          </a:xfrm>
        </p:spPr>
        <p:txBody>
          <a:bodyPr/>
          <a:lstStyle/>
          <a:p>
            <a:pPr>
              <a:buNone/>
            </a:pPr>
            <a:r>
              <a:rPr lang="tr-TR" altLang="tr-TR" b="1" dirty="0">
                <a:solidFill>
                  <a:srgbClr val="C00000"/>
                </a:solidFill>
              </a:rPr>
              <a:t>Ek 1. </a:t>
            </a:r>
            <a:r>
              <a:rPr lang="tr-TR" altLang="tr-TR" b="1" dirty="0"/>
              <a:t>Öğretmen Adaylarının Cinsel Bilgi, Tutum ve Davranışları (Standart Olmayan Anket)</a:t>
            </a:r>
          </a:p>
          <a:p>
            <a:pPr>
              <a:buNone/>
            </a:pPr>
            <a:endParaRPr lang="tr-TR" altLang="tr-TR" b="1" dirty="0"/>
          </a:p>
          <a:p>
            <a:pPr>
              <a:buNone/>
            </a:pPr>
            <a:r>
              <a:rPr lang="tr-TR" b="1" dirty="0">
                <a:solidFill>
                  <a:srgbClr val="C00000"/>
                </a:solidFill>
              </a:rPr>
              <a:t>Ek 2. </a:t>
            </a:r>
            <a:r>
              <a:rPr lang="tr-TR" b="1" dirty="0"/>
              <a:t>Toplumsal Cinsiyet Rollerine İlişkin Veri Toplama Aracı (Anket + Ölçek)</a:t>
            </a:r>
          </a:p>
          <a:p>
            <a:endParaRPr lang="tr-TR" dirty="0"/>
          </a:p>
          <a:p>
            <a:pPr>
              <a:buNone/>
            </a:pPr>
            <a:r>
              <a:rPr lang="tr-TR" b="1" dirty="0">
                <a:solidFill>
                  <a:srgbClr val="C00000"/>
                </a:solidFill>
              </a:rPr>
              <a:t>Ek 3. </a:t>
            </a:r>
            <a:r>
              <a:rPr lang="tr-TR" b="1" dirty="0"/>
              <a:t>Tükenmişlik ve İş Doyumu Çalışması </a:t>
            </a:r>
          </a:p>
          <a:p>
            <a:pPr>
              <a:buNone/>
            </a:pPr>
            <a:r>
              <a:rPr lang="tr-TR" b="1" dirty="0"/>
              <a:t>    (Anket + Ölçek)</a:t>
            </a:r>
          </a:p>
          <a:p>
            <a:endParaRPr lang="tr-TR" b="1" dirty="0"/>
          </a:p>
          <a:p>
            <a:pPr>
              <a:buNone/>
            </a:pPr>
            <a:r>
              <a:rPr lang="tr-TR" b="1" dirty="0">
                <a:solidFill>
                  <a:srgbClr val="C00000"/>
                </a:solidFill>
              </a:rPr>
              <a:t>Ek 4. </a:t>
            </a:r>
            <a:r>
              <a:rPr lang="tr-TR" b="1" dirty="0"/>
              <a:t>Çatışma Stilleri Ölçeği (Anket + Ölçek)</a:t>
            </a:r>
            <a:endParaRPr lang="tr-TR"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16632"/>
            <a:ext cx="8291264" cy="648072"/>
          </a:xfrm>
        </p:spPr>
        <p:txBody>
          <a:bodyPr>
            <a:noAutofit/>
          </a:bodyPr>
          <a:lstStyle/>
          <a:p>
            <a:pPr algn="ctr"/>
            <a:r>
              <a:rPr lang="tr-TR" sz="2400" b="1" dirty="0">
                <a:solidFill>
                  <a:srgbClr val="C00000"/>
                </a:solidFill>
              </a:rPr>
              <a:t>Teorik Dağılımlar</a:t>
            </a:r>
            <a:br>
              <a:rPr lang="tr-TR" sz="2400" b="1" dirty="0">
                <a:solidFill>
                  <a:srgbClr val="C00000"/>
                </a:solidFill>
              </a:rPr>
            </a:br>
            <a:r>
              <a:rPr lang="tr-TR" sz="1600" b="1" dirty="0">
                <a:solidFill>
                  <a:srgbClr val="C00000"/>
                </a:solidFill>
              </a:rPr>
              <a:t>Normal(Simetrik-Çan Eğrisi) Dağılımlar</a:t>
            </a:r>
            <a:endParaRPr lang="tr-TR" sz="1600" dirty="0"/>
          </a:p>
        </p:txBody>
      </p:sp>
      <p:sp>
        <p:nvSpPr>
          <p:cNvPr id="3" name="2 İçerik Yer Tutucusu"/>
          <p:cNvSpPr>
            <a:spLocks noGrp="1"/>
          </p:cNvSpPr>
          <p:nvPr>
            <p:ph idx="1"/>
          </p:nvPr>
        </p:nvSpPr>
        <p:spPr>
          <a:xfrm>
            <a:off x="1703512" y="836712"/>
            <a:ext cx="8640960" cy="5832648"/>
          </a:xfrm>
        </p:spPr>
        <p:txBody>
          <a:bodyPr>
            <a:normAutofit/>
          </a:bodyPr>
          <a:lstStyle/>
          <a:p>
            <a:pPr>
              <a:buNone/>
            </a:pPr>
            <a:r>
              <a:rPr lang="tr-TR" b="1" dirty="0">
                <a:solidFill>
                  <a:srgbClr val="C00000"/>
                </a:solidFill>
              </a:rPr>
              <a:t>3.Normal(Simetrik-Çan Eğrisi) Dağılım; </a:t>
            </a:r>
            <a:r>
              <a:rPr lang="tr-TR" dirty="0"/>
              <a:t>Ölçümle elde edilen sürekli değişkenlerin ortalama(Art.</a:t>
            </a:r>
            <a:r>
              <a:rPr lang="tr-TR" dirty="0" err="1"/>
              <a:t>Ort</a:t>
            </a:r>
            <a:r>
              <a:rPr lang="tr-TR" dirty="0"/>
              <a:t>) ve standart sapmaları(</a:t>
            </a:r>
            <a:r>
              <a:rPr lang="tr-TR" dirty="0" err="1"/>
              <a:t>Ss</a:t>
            </a:r>
            <a:r>
              <a:rPr lang="tr-TR" dirty="0"/>
              <a:t>) kullanılarak oluşturulan dağılımlardır.</a:t>
            </a:r>
            <a:r>
              <a:rPr lang="tr-TR" b="1" dirty="0"/>
              <a:t> </a:t>
            </a:r>
            <a:endParaRPr lang="tr-TR" dirty="0"/>
          </a:p>
          <a:p>
            <a:pPr>
              <a:buNone/>
            </a:pPr>
            <a:endParaRPr lang="tr-TR" dirty="0"/>
          </a:p>
          <a:p>
            <a:pPr>
              <a:buFont typeface="Wingdings" pitchFamily="2" charset="2"/>
              <a:buChar char="v"/>
            </a:pPr>
            <a:r>
              <a:rPr lang="tr-TR" b="1" dirty="0">
                <a:solidFill>
                  <a:srgbClr val="C00000"/>
                </a:solidFill>
              </a:rPr>
              <a:t>Normal(Simetrik-Çan Eğrisi) Dağılımın Özellikleri;</a:t>
            </a:r>
          </a:p>
          <a:p>
            <a:pPr>
              <a:buFont typeface="Wingdings" pitchFamily="2" charset="2"/>
              <a:buChar char="ü"/>
            </a:pPr>
            <a:r>
              <a:rPr lang="tr-TR" dirty="0"/>
              <a:t>Dağılım ortalamaya göre simetrik olup, alanın yaklaşık %50’si ortalamadan geçen dikey çizginin sağına, %50’si ise soluna düşer.</a:t>
            </a:r>
          </a:p>
          <a:p>
            <a:pPr>
              <a:buFont typeface="Wingdings" pitchFamily="2" charset="2"/>
              <a:buChar char="ü"/>
            </a:pPr>
            <a:r>
              <a:rPr lang="tr-TR" dirty="0"/>
              <a:t>(Art.</a:t>
            </a:r>
            <a:r>
              <a:rPr lang="tr-TR" dirty="0" err="1"/>
              <a:t>Ort</a:t>
            </a:r>
            <a:r>
              <a:rPr lang="tr-TR" b="1" dirty="0"/>
              <a:t>±</a:t>
            </a:r>
            <a:r>
              <a:rPr lang="tr-TR" dirty="0"/>
              <a:t>1 </a:t>
            </a:r>
            <a:r>
              <a:rPr lang="tr-TR" dirty="0" err="1"/>
              <a:t>Ss</a:t>
            </a:r>
            <a:r>
              <a:rPr lang="tr-TR" dirty="0"/>
              <a:t>) arasındaki alan, toplam alanın %68.3’ünü, </a:t>
            </a:r>
          </a:p>
          <a:p>
            <a:pPr>
              <a:buNone/>
            </a:pPr>
            <a:r>
              <a:rPr lang="tr-TR" dirty="0"/>
              <a:t>    (Art.</a:t>
            </a:r>
            <a:r>
              <a:rPr lang="tr-TR" dirty="0" err="1"/>
              <a:t>Ort</a:t>
            </a:r>
            <a:r>
              <a:rPr lang="tr-TR" b="1" dirty="0"/>
              <a:t>±</a:t>
            </a:r>
            <a:r>
              <a:rPr lang="tr-TR" dirty="0"/>
              <a:t>2 </a:t>
            </a:r>
            <a:r>
              <a:rPr lang="tr-TR" dirty="0" err="1"/>
              <a:t>Ss</a:t>
            </a:r>
            <a:r>
              <a:rPr lang="tr-TR" dirty="0"/>
              <a:t>) arasındaki alan, toplam alanın %95.4’ünü, </a:t>
            </a:r>
          </a:p>
          <a:p>
            <a:pPr>
              <a:buNone/>
            </a:pPr>
            <a:r>
              <a:rPr lang="tr-TR" dirty="0"/>
              <a:t>    (Art.</a:t>
            </a:r>
            <a:r>
              <a:rPr lang="tr-TR" dirty="0" err="1"/>
              <a:t>Ort</a:t>
            </a:r>
            <a:r>
              <a:rPr lang="tr-TR" b="1" dirty="0"/>
              <a:t>±3 </a:t>
            </a:r>
            <a:r>
              <a:rPr lang="tr-TR" dirty="0" err="1"/>
              <a:t>Ss</a:t>
            </a:r>
            <a:r>
              <a:rPr lang="tr-TR" dirty="0"/>
              <a:t>) arasındaki alan, toplam alanın %99.7’sini kapsar.</a:t>
            </a:r>
          </a:p>
          <a:p>
            <a:pPr>
              <a:buFont typeface="Wingdings" pitchFamily="2" charset="2"/>
              <a:buChar char="ü"/>
            </a:pPr>
            <a:r>
              <a:rPr lang="tr-TR" dirty="0"/>
              <a:t>Normal dağılım çoğunlukla çan eğrisi biçimindedir.</a:t>
            </a:r>
          </a:p>
          <a:p>
            <a:pPr>
              <a:buFont typeface="Wingdings" pitchFamily="2" charset="2"/>
              <a:buChar char="ü"/>
            </a:pPr>
            <a:r>
              <a:rPr lang="tr-TR" dirty="0"/>
              <a:t>Aritmetik Ortalama(Art.</a:t>
            </a:r>
            <a:r>
              <a:rPr lang="tr-TR" dirty="0" err="1"/>
              <a:t>Ort</a:t>
            </a:r>
            <a:r>
              <a:rPr lang="tr-TR" dirty="0"/>
              <a:t>), Ortanca(</a:t>
            </a:r>
            <a:r>
              <a:rPr lang="tr-TR" dirty="0" err="1"/>
              <a:t>Ort</a:t>
            </a:r>
            <a:r>
              <a:rPr lang="tr-TR" dirty="0"/>
              <a:t>.-Medyan-</a:t>
            </a:r>
            <a:r>
              <a:rPr lang="tr-TR" dirty="0" err="1"/>
              <a:t>Med</a:t>
            </a:r>
            <a:r>
              <a:rPr lang="tr-TR" dirty="0"/>
              <a:t>) ve Tepe Değeri(</a:t>
            </a:r>
            <a:r>
              <a:rPr lang="tr-TR" dirty="0" err="1"/>
              <a:t>Td</a:t>
            </a:r>
            <a:r>
              <a:rPr lang="tr-TR" dirty="0"/>
              <a:t>-</a:t>
            </a:r>
            <a:r>
              <a:rPr lang="tr-TR" dirty="0" err="1"/>
              <a:t>Mod</a:t>
            </a:r>
            <a:r>
              <a:rPr lang="tr-TR" dirty="0"/>
              <a:t>) birbirine eşittir.</a:t>
            </a:r>
            <a:r>
              <a:rPr lang="tr-TR" b="1" dirty="0"/>
              <a:t> </a:t>
            </a:r>
          </a:p>
          <a:p>
            <a:pPr>
              <a:buFont typeface="Wingdings" pitchFamily="2" charset="2"/>
              <a:buChar char="ü"/>
            </a:pPr>
            <a:endParaRPr lang="tr-TR" sz="1800" dirty="0"/>
          </a:p>
          <a:p>
            <a:pPr>
              <a:buFont typeface="Wingdings" pitchFamily="2" charset="2"/>
              <a:buChar char="ü"/>
            </a:pPr>
            <a:endParaRPr lang="tr-TR" sz="1800" dirty="0"/>
          </a:p>
          <a:p>
            <a:pPr>
              <a:buFont typeface="Wingdings" pitchFamily="2" charset="2"/>
              <a:buChar char="ü"/>
            </a:pPr>
            <a:endParaRPr lang="tr-TR" sz="1800"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19256" cy="634082"/>
          </a:xfrm>
        </p:spPr>
        <p:txBody>
          <a:bodyPr>
            <a:normAutofit fontScale="90000"/>
          </a:bodyPr>
          <a:lstStyle/>
          <a:p>
            <a:pPr algn="ctr"/>
            <a:r>
              <a:rPr lang="tr-TR" b="1" dirty="0">
                <a:solidFill>
                  <a:srgbClr val="C00000"/>
                </a:solidFill>
              </a:rPr>
              <a:t>Dağılımları Tanımlayıcı Ölçüler</a:t>
            </a:r>
            <a:endParaRPr lang="tr-TR" dirty="0">
              <a:solidFill>
                <a:srgbClr val="C00000"/>
              </a:solidFill>
            </a:endParaRPr>
          </a:p>
        </p:txBody>
      </p:sp>
      <p:sp>
        <p:nvSpPr>
          <p:cNvPr id="3" name="2 İçerik Yer Tutucusu"/>
          <p:cNvSpPr>
            <a:spLocks noGrp="1"/>
          </p:cNvSpPr>
          <p:nvPr>
            <p:ph idx="1"/>
          </p:nvPr>
        </p:nvSpPr>
        <p:spPr>
          <a:xfrm>
            <a:off x="1775520" y="980728"/>
            <a:ext cx="8496944" cy="5688632"/>
          </a:xfrm>
        </p:spPr>
        <p:txBody>
          <a:bodyPr>
            <a:normAutofit/>
          </a:bodyPr>
          <a:lstStyle/>
          <a:p>
            <a:pPr>
              <a:buNone/>
            </a:pPr>
            <a:r>
              <a:rPr lang="tr-TR" b="1" dirty="0">
                <a:solidFill>
                  <a:srgbClr val="C00000"/>
                </a:solidFill>
              </a:rPr>
              <a:t>A. Yer Gösteren Ölçüler:</a:t>
            </a:r>
          </a:p>
          <a:p>
            <a:r>
              <a:rPr lang="tr-TR" b="1" dirty="0"/>
              <a:t>Merkez Ölçüleri (Ortalamalar);</a:t>
            </a:r>
          </a:p>
          <a:p>
            <a:pPr>
              <a:buFont typeface="Wingdings" pitchFamily="2" charset="2"/>
              <a:buChar char="ü"/>
            </a:pPr>
            <a:r>
              <a:rPr lang="tr-TR" dirty="0"/>
              <a:t>Aritmetik Ortalama(Art.</a:t>
            </a:r>
            <a:r>
              <a:rPr lang="tr-TR" dirty="0" err="1"/>
              <a:t>Ort</a:t>
            </a:r>
            <a:r>
              <a:rPr lang="tr-TR" dirty="0"/>
              <a:t>.),</a:t>
            </a:r>
          </a:p>
          <a:p>
            <a:pPr>
              <a:buFont typeface="Wingdings" pitchFamily="2" charset="2"/>
              <a:buChar char="ü"/>
            </a:pPr>
            <a:r>
              <a:rPr lang="tr-TR" dirty="0"/>
              <a:t>Ortanca (Medyan=</a:t>
            </a:r>
            <a:r>
              <a:rPr lang="tr-TR" dirty="0" err="1"/>
              <a:t>Med</a:t>
            </a:r>
            <a:r>
              <a:rPr lang="tr-TR" dirty="0"/>
              <a:t>=</a:t>
            </a:r>
            <a:r>
              <a:rPr lang="tr-TR" dirty="0" err="1"/>
              <a:t>Ort</a:t>
            </a:r>
            <a:r>
              <a:rPr lang="tr-TR" dirty="0"/>
              <a:t>),</a:t>
            </a:r>
          </a:p>
          <a:p>
            <a:pPr>
              <a:buFont typeface="Wingdings" pitchFamily="2" charset="2"/>
              <a:buChar char="ü"/>
            </a:pPr>
            <a:r>
              <a:rPr lang="tr-TR" dirty="0"/>
              <a:t>Tepe Değeri (</a:t>
            </a:r>
            <a:r>
              <a:rPr lang="tr-TR" dirty="0" err="1"/>
              <a:t>Mod</a:t>
            </a:r>
            <a:r>
              <a:rPr lang="tr-TR" dirty="0"/>
              <a:t>),</a:t>
            </a:r>
          </a:p>
          <a:p>
            <a:r>
              <a:rPr lang="tr-TR" b="1" dirty="0"/>
              <a:t>Çeyrek Yüzdelikler (</a:t>
            </a:r>
            <a:r>
              <a:rPr lang="tr-TR" b="1" dirty="0" err="1"/>
              <a:t>kartiller</a:t>
            </a:r>
            <a:r>
              <a:rPr lang="tr-TR" b="1" dirty="0"/>
              <a:t>);</a:t>
            </a:r>
          </a:p>
          <a:p>
            <a:pPr>
              <a:buNone/>
            </a:pPr>
            <a:endParaRPr lang="tr-TR" b="1" dirty="0"/>
          </a:p>
          <a:p>
            <a:pPr>
              <a:buNone/>
            </a:pPr>
            <a:r>
              <a:rPr lang="tr-TR" b="1" dirty="0">
                <a:solidFill>
                  <a:srgbClr val="C00000"/>
                </a:solidFill>
              </a:rPr>
              <a:t>B. Yaygınlık Belirten Ölçüler:</a:t>
            </a:r>
          </a:p>
          <a:p>
            <a:pPr>
              <a:buFont typeface="Wingdings" pitchFamily="2" charset="2"/>
              <a:buChar char="ü"/>
            </a:pPr>
            <a:r>
              <a:rPr lang="tr-TR" dirty="0"/>
              <a:t>Standart Sapma,</a:t>
            </a:r>
          </a:p>
          <a:p>
            <a:pPr>
              <a:buFont typeface="Wingdings" pitchFamily="2" charset="2"/>
              <a:buChar char="ü"/>
            </a:pPr>
            <a:r>
              <a:rPr lang="tr-TR" dirty="0"/>
              <a:t>Standart hata,</a:t>
            </a:r>
          </a:p>
          <a:p>
            <a:pPr>
              <a:buFont typeface="Wingdings" pitchFamily="2" charset="2"/>
              <a:buChar char="ü"/>
            </a:pPr>
            <a:r>
              <a:rPr lang="tr-TR" dirty="0" err="1"/>
              <a:t>Min</a:t>
            </a:r>
            <a:r>
              <a:rPr lang="tr-TR" dirty="0"/>
              <a:t>-</a:t>
            </a:r>
            <a:r>
              <a:rPr lang="tr-TR" dirty="0" err="1"/>
              <a:t>Maks</a:t>
            </a:r>
            <a:r>
              <a:rPr lang="tr-TR" dirty="0"/>
              <a:t>(Yayılma Genişliği/Açıklık/R= </a:t>
            </a:r>
            <a:r>
              <a:rPr lang="tr-TR" dirty="0" err="1"/>
              <a:t>Ranj</a:t>
            </a:r>
            <a:r>
              <a:rPr lang="tr-TR" dirty="0"/>
              <a:t>),</a:t>
            </a:r>
          </a:p>
          <a:p>
            <a:pPr>
              <a:buFont typeface="Wingdings" pitchFamily="2" charset="2"/>
              <a:buChar char="ü"/>
            </a:pPr>
            <a:r>
              <a:rPr lang="tr-TR" dirty="0" err="1"/>
              <a:t>Varyans</a:t>
            </a:r>
            <a:r>
              <a:rPr lang="tr-TR" dirty="0"/>
              <a:t>,</a:t>
            </a:r>
          </a:p>
          <a:p>
            <a:pPr>
              <a:buFont typeface="Wingdings" pitchFamily="2" charset="2"/>
              <a:buChar char="ü"/>
            </a:pPr>
            <a:r>
              <a:rPr lang="tr-TR" dirty="0"/>
              <a:t>Varyasyon katsayısı,</a:t>
            </a:r>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19256" cy="432048"/>
          </a:xfrm>
        </p:spPr>
        <p:txBody>
          <a:bodyPr>
            <a:noAutofit/>
          </a:bodyPr>
          <a:lstStyle/>
          <a:p>
            <a:pPr algn="ctr"/>
            <a:r>
              <a:rPr lang="tr-TR" sz="2400" b="1" dirty="0">
                <a:solidFill>
                  <a:srgbClr val="C00000"/>
                </a:solidFill>
              </a:rPr>
              <a:t>Merkezi Dağılım Ölçüleri</a:t>
            </a:r>
          </a:p>
        </p:txBody>
      </p:sp>
      <p:sp>
        <p:nvSpPr>
          <p:cNvPr id="3" name="2 İçerik Yer Tutucusu"/>
          <p:cNvSpPr>
            <a:spLocks noGrp="1"/>
          </p:cNvSpPr>
          <p:nvPr>
            <p:ph idx="1"/>
          </p:nvPr>
        </p:nvSpPr>
        <p:spPr>
          <a:xfrm>
            <a:off x="1775520" y="764704"/>
            <a:ext cx="8424936" cy="5904656"/>
          </a:xfrm>
        </p:spPr>
        <p:txBody>
          <a:bodyPr>
            <a:normAutofit fontScale="85000" lnSpcReduction="10000"/>
          </a:bodyPr>
          <a:lstStyle/>
          <a:p>
            <a:pPr>
              <a:buNone/>
            </a:pPr>
            <a:r>
              <a:rPr lang="tr-TR" b="1" dirty="0">
                <a:solidFill>
                  <a:srgbClr val="C00000"/>
                </a:solidFill>
              </a:rPr>
              <a:t>a. ARİTMETİK ORTALAMA(Art.</a:t>
            </a:r>
            <a:r>
              <a:rPr lang="tr-TR" b="1" dirty="0" err="1">
                <a:solidFill>
                  <a:srgbClr val="C00000"/>
                </a:solidFill>
              </a:rPr>
              <a:t>Ort</a:t>
            </a:r>
            <a:r>
              <a:rPr lang="tr-TR" b="1" dirty="0">
                <a:solidFill>
                  <a:srgbClr val="C00000"/>
                </a:solidFill>
              </a:rPr>
              <a:t>)</a:t>
            </a:r>
          </a:p>
          <a:p>
            <a:pPr>
              <a:buFont typeface="Wingdings" pitchFamily="2" charset="2"/>
              <a:buChar char="v"/>
            </a:pPr>
            <a:r>
              <a:rPr lang="tr-TR" dirty="0"/>
              <a:t>Dağılımdaki tüm değerlerin toplanıp, grup eleman sayısına (kişi) bölünmesiyle elde edilir.</a:t>
            </a:r>
          </a:p>
          <a:p>
            <a:pPr>
              <a:buFont typeface="Wingdings" pitchFamily="2" charset="2"/>
              <a:buChar char="v"/>
            </a:pPr>
            <a:r>
              <a:rPr lang="tr-TR" dirty="0"/>
              <a:t>Çok yaygın olarak kullanılan duyarlı bir ölçüdür, ancak standart sapmasıyla gösterilmelidir.</a:t>
            </a:r>
          </a:p>
          <a:p>
            <a:pPr>
              <a:buNone/>
            </a:pPr>
            <a:r>
              <a:rPr lang="tr-TR" b="1" dirty="0">
                <a:solidFill>
                  <a:srgbClr val="C00000"/>
                </a:solidFill>
              </a:rPr>
              <a:t>b.ORTANCA (Medyan)</a:t>
            </a:r>
          </a:p>
          <a:p>
            <a:pPr>
              <a:buFont typeface="Wingdings" pitchFamily="2" charset="2"/>
              <a:buChar char="v"/>
            </a:pPr>
            <a:r>
              <a:rPr lang="tr-TR" dirty="0"/>
              <a:t>Dağılımdaki veriler küçükten büyüğe sıralanır. Tam orta noktaya düşen değer ortancadır.</a:t>
            </a:r>
          </a:p>
          <a:p>
            <a:pPr>
              <a:buFont typeface="Wingdings" pitchFamily="2" charset="2"/>
              <a:buChar char="v"/>
            </a:pPr>
            <a:r>
              <a:rPr lang="tr-TR" dirty="0"/>
              <a:t>Dağılımı iki eşit kısma ayırır.</a:t>
            </a:r>
          </a:p>
          <a:p>
            <a:pPr>
              <a:buFont typeface="Wingdings" pitchFamily="2" charset="2"/>
              <a:buChar char="v"/>
            </a:pPr>
            <a:r>
              <a:rPr lang="tr-TR" dirty="0"/>
              <a:t>Aşırı uçlardan etkilenmeyen bir ölçüdür. Bu nedenle bir dağılımda aşırı uçların fazla bulunması halinde ortanca tercih edilir.</a:t>
            </a:r>
          </a:p>
          <a:p>
            <a:pPr>
              <a:buNone/>
            </a:pPr>
            <a:r>
              <a:rPr lang="tr-TR" b="1" dirty="0">
                <a:solidFill>
                  <a:srgbClr val="C00000"/>
                </a:solidFill>
              </a:rPr>
              <a:t>c.TEPE DEĞERİ (</a:t>
            </a:r>
            <a:r>
              <a:rPr lang="tr-TR" b="1" dirty="0" err="1">
                <a:solidFill>
                  <a:srgbClr val="C00000"/>
                </a:solidFill>
              </a:rPr>
              <a:t>Mod</a:t>
            </a:r>
            <a:r>
              <a:rPr lang="tr-TR" b="1" dirty="0">
                <a:solidFill>
                  <a:srgbClr val="C00000"/>
                </a:solidFill>
              </a:rPr>
              <a:t>)</a:t>
            </a:r>
          </a:p>
          <a:p>
            <a:pPr>
              <a:buFont typeface="Wingdings" pitchFamily="2" charset="2"/>
              <a:buChar char="v"/>
            </a:pPr>
            <a:r>
              <a:rPr lang="tr-TR" dirty="0"/>
              <a:t>Dağılımda en fazla yinelenen değer, tepe değeridir.</a:t>
            </a:r>
          </a:p>
          <a:p>
            <a:pPr>
              <a:buFont typeface="Wingdings" pitchFamily="2" charset="2"/>
              <a:buChar char="v"/>
            </a:pPr>
            <a:r>
              <a:rPr lang="tr-TR" dirty="0"/>
              <a:t>Bir dağılımda en fazla bulunan aynı değerin belirlenmesi amacıyla hesaplanır.</a:t>
            </a:r>
          </a:p>
          <a:p>
            <a:pPr>
              <a:buFont typeface="Wingdings" pitchFamily="2" charset="2"/>
              <a:buChar char="v"/>
            </a:pPr>
            <a:r>
              <a:rPr lang="tr-TR" dirty="0"/>
              <a:t>Veriler küçükten büyüğe doğru sıralanır. En fazla geçen değer belirlenir.</a:t>
            </a:r>
          </a:p>
          <a:p>
            <a:pPr>
              <a:buFont typeface="Wingdings" pitchFamily="2" charset="2"/>
              <a:buChar char="v"/>
            </a:pPr>
            <a:r>
              <a:rPr lang="tr-TR" dirty="0"/>
              <a:t>Bir dağılımda en fazla yinelenen bir kaç tepe değeri</a:t>
            </a:r>
            <a:r>
              <a:rPr lang="tr-TR" b="1" dirty="0"/>
              <a:t> </a:t>
            </a:r>
            <a:r>
              <a:rPr lang="tr-TR" dirty="0"/>
              <a:t>bulunması halinde, tepe değeri kullanılmaz.</a:t>
            </a:r>
          </a:p>
          <a:p>
            <a:pPr>
              <a:buFont typeface="Wingdings" pitchFamily="2" charset="2"/>
              <a:buChar char="v"/>
            </a:pPr>
            <a:r>
              <a:rPr lang="tr-TR" dirty="0"/>
              <a:t>Sınıflandırılmış verilerde frekansı (sıklık) en yüksek olan sınıfın sınıf orta değeri, o dağılımın tepe değeridir.</a:t>
            </a:r>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75520" y="116632"/>
            <a:ext cx="8352928" cy="432048"/>
          </a:xfrm>
        </p:spPr>
        <p:txBody>
          <a:bodyPr>
            <a:normAutofit/>
          </a:bodyPr>
          <a:lstStyle/>
          <a:p>
            <a:pPr algn="ctr"/>
            <a:r>
              <a:rPr lang="tr-TR" sz="2400" b="1" dirty="0">
                <a:solidFill>
                  <a:srgbClr val="C00000"/>
                </a:solidFill>
              </a:rPr>
              <a:t>Yaygınlık Ölçüleri</a:t>
            </a:r>
            <a:endParaRPr lang="tr-TR" sz="2400" dirty="0">
              <a:solidFill>
                <a:srgbClr val="C00000"/>
              </a:solidFill>
            </a:endParaRPr>
          </a:p>
        </p:txBody>
      </p:sp>
      <p:sp>
        <p:nvSpPr>
          <p:cNvPr id="3" name="2 İçerik Yer Tutucusu"/>
          <p:cNvSpPr>
            <a:spLocks noGrp="1"/>
          </p:cNvSpPr>
          <p:nvPr>
            <p:ph idx="1"/>
          </p:nvPr>
        </p:nvSpPr>
        <p:spPr>
          <a:xfrm>
            <a:off x="1703512" y="548680"/>
            <a:ext cx="8496944" cy="6192688"/>
          </a:xfrm>
        </p:spPr>
        <p:txBody>
          <a:bodyPr>
            <a:normAutofit fontScale="70000" lnSpcReduction="20000"/>
          </a:bodyPr>
          <a:lstStyle/>
          <a:p>
            <a:pPr>
              <a:buNone/>
            </a:pPr>
            <a:r>
              <a:rPr lang="tr-TR" b="1" dirty="0">
                <a:solidFill>
                  <a:srgbClr val="C00000"/>
                </a:solidFill>
              </a:rPr>
              <a:t>a.STANDART SAPMA (</a:t>
            </a:r>
            <a:r>
              <a:rPr lang="tr-TR" b="1" dirty="0" err="1">
                <a:solidFill>
                  <a:srgbClr val="C00000"/>
                </a:solidFill>
              </a:rPr>
              <a:t>Ss</a:t>
            </a:r>
            <a:r>
              <a:rPr lang="tr-TR" b="1" dirty="0">
                <a:solidFill>
                  <a:srgbClr val="C00000"/>
                </a:solidFill>
              </a:rPr>
              <a:t>)</a:t>
            </a:r>
          </a:p>
          <a:p>
            <a:pPr>
              <a:buFont typeface="Wingdings" pitchFamily="2" charset="2"/>
              <a:buChar char="ü"/>
            </a:pPr>
            <a:r>
              <a:rPr lang="tr-TR" dirty="0"/>
              <a:t>Dağılımdaki her bir değerin ortalamaya göre ne uzaklıkta olduğunu, dağılımın ne yaygınlıkta olduğunu belirtir.</a:t>
            </a:r>
          </a:p>
          <a:p>
            <a:pPr>
              <a:buFont typeface="Wingdings" pitchFamily="2" charset="2"/>
              <a:buChar char="ü"/>
            </a:pPr>
            <a:r>
              <a:rPr lang="tr-TR" dirty="0"/>
              <a:t>Dağılımındaki değerler aritmetik ortalamadan uzaklaştıkça yaygınlık da artar, yakınlaştıkça yaygınlık azalır. </a:t>
            </a:r>
          </a:p>
          <a:p>
            <a:pPr>
              <a:buFont typeface="Wingdings" pitchFamily="2" charset="2"/>
              <a:buChar char="ü"/>
            </a:pPr>
            <a:r>
              <a:rPr lang="tr-TR" dirty="0"/>
              <a:t>Standart sapma değeri büyüdükçe, dağılım yaygınlaşır. Aritmetik ortalama </a:t>
            </a:r>
            <a:r>
              <a:rPr lang="tr-TR" b="1" dirty="0"/>
              <a:t>± </a:t>
            </a:r>
            <a:r>
              <a:rPr lang="tr-TR" dirty="0"/>
              <a:t>standart sapması ile birlikte gösterildiğinde daha anlamlı hale gelir.</a:t>
            </a:r>
          </a:p>
          <a:p>
            <a:pPr>
              <a:buNone/>
            </a:pPr>
            <a:r>
              <a:rPr lang="tr-TR" b="1" dirty="0">
                <a:solidFill>
                  <a:srgbClr val="C00000"/>
                </a:solidFill>
              </a:rPr>
              <a:t>b.VARYANS (S</a:t>
            </a:r>
            <a:r>
              <a:rPr lang="tr-TR" b="1" baseline="30000" dirty="0">
                <a:solidFill>
                  <a:srgbClr val="C00000"/>
                </a:solidFill>
              </a:rPr>
              <a:t>2</a:t>
            </a:r>
            <a:r>
              <a:rPr lang="tr-TR" b="1" dirty="0">
                <a:solidFill>
                  <a:srgbClr val="C00000"/>
                </a:solidFill>
              </a:rPr>
              <a:t>)</a:t>
            </a:r>
          </a:p>
          <a:p>
            <a:pPr>
              <a:buFont typeface="Wingdings" pitchFamily="2" charset="2"/>
              <a:buChar char="ü"/>
            </a:pPr>
            <a:r>
              <a:rPr lang="tr-TR" dirty="0"/>
              <a:t>Standart sapma değerinin karesi </a:t>
            </a:r>
            <a:r>
              <a:rPr lang="tr-TR" dirty="0" err="1"/>
              <a:t>varyanstır</a:t>
            </a:r>
            <a:r>
              <a:rPr lang="tr-TR" dirty="0"/>
              <a:t>.</a:t>
            </a:r>
            <a:endParaRPr lang="tr-TR" b="1" dirty="0"/>
          </a:p>
          <a:p>
            <a:pPr>
              <a:buNone/>
            </a:pPr>
            <a:r>
              <a:rPr lang="tr-TR" b="1" dirty="0">
                <a:solidFill>
                  <a:srgbClr val="C00000"/>
                </a:solidFill>
              </a:rPr>
              <a:t>c.VARYASYON KATSAYISI (DEĞİŞİM KATSAYISI) (</a:t>
            </a:r>
            <a:r>
              <a:rPr lang="tr-TR" b="1" dirty="0" err="1">
                <a:solidFill>
                  <a:srgbClr val="C00000"/>
                </a:solidFill>
              </a:rPr>
              <a:t>Ss</a:t>
            </a:r>
            <a:r>
              <a:rPr lang="tr-TR" b="1" dirty="0">
                <a:solidFill>
                  <a:srgbClr val="C00000"/>
                </a:solidFill>
              </a:rPr>
              <a:t> / Art.</a:t>
            </a:r>
            <a:r>
              <a:rPr lang="tr-TR" b="1" dirty="0" err="1">
                <a:solidFill>
                  <a:srgbClr val="C00000"/>
                </a:solidFill>
              </a:rPr>
              <a:t>Ort</a:t>
            </a:r>
            <a:r>
              <a:rPr lang="tr-TR" b="1" dirty="0">
                <a:solidFill>
                  <a:srgbClr val="C00000"/>
                </a:solidFill>
              </a:rPr>
              <a:t>. x 100)</a:t>
            </a:r>
          </a:p>
          <a:p>
            <a:pPr>
              <a:buFont typeface="Wingdings" pitchFamily="2" charset="2"/>
              <a:buChar char="ü"/>
            </a:pPr>
            <a:r>
              <a:rPr lang="tr-TR" dirty="0"/>
              <a:t>Varyasyon katsayısı, standart sapmanın ortalamaya göre yüzde ne kadar değişim gösterdiğini anlatır.</a:t>
            </a:r>
          </a:p>
          <a:p>
            <a:pPr>
              <a:buFont typeface="Wingdings" pitchFamily="2" charset="2"/>
              <a:buChar char="ü"/>
            </a:pPr>
            <a:r>
              <a:rPr lang="tr-TR" dirty="0"/>
              <a:t>Standart sapma dağılımın yaygınlığı konusunda fikir verir, ancak mutlak bir değer olduğundan büyük ya da küçük olup olmadığı konusunda tam bir fikir vermeyebilir. Ortalamaya göre değişimin yüzdesi bunu daha çok anlamlandırır.</a:t>
            </a:r>
          </a:p>
          <a:p>
            <a:pPr>
              <a:buNone/>
            </a:pPr>
            <a:r>
              <a:rPr lang="tr-TR" b="1" dirty="0">
                <a:solidFill>
                  <a:srgbClr val="C00000"/>
                </a:solidFill>
              </a:rPr>
              <a:t>d.STANDART HATA </a:t>
            </a:r>
          </a:p>
          <a:p>
            <a:pPr>
              <a:buFont typeface="Wingdings" pitchFamily="2" charset="2"/>
              <a:buChar char="ü"/>
            </a:pPr>
            <a:r>
              <a:rPr lang="tr-TR" dirty="0"/>
              <a:t>Standart hata aritmetik ortalama ile birlikte gösterilir. Aritmetik ortalama değerini anlamlandırır.</a:t>
            </a:r>
            <a:endParaRPr lang="tr-TR" b="1" dirty="0"/>
          </a:p>
          <a:p>
            <a:pPr>
              <a:buFont typeface="Wingdings" pitchFamily="2" charset="2"/>
              <a:buChar char="ü"/>
            </a:pPr>
            <a:r>
              <a:rPr lang="tr-TR" dirty="0"/>
              <a:t>Evrenden seçilen örneklemden elde edilen ortalama ve standart hata, o örneklemin temsil yeteneğini gösterir. Standart hata değeri küçüldükçe temsil yeteneği artar, büyüdükçe azalır.</a:t>
            </a:r>
          </a:p>
          <a:p>
            <a:pPr>
              <a:buNone/>
            </a:pPr>
            <a:r>
              <a:rPr lang="tr-TR" b="1" dirty="0">
                <a:solidFill>
                  <a:srgbClr val="C00000"/>
                </a:solidFill>
              </a:rPr>
              <a:t>e.YAYILMA GENİŞLİĞİ (AÇIKLIK/RANGE = RANJ = R)</a:t>
            </a:r>
          </a:p>
          <a:p>
            <a:pPr>
              <a:buFont typeface="Wingdings" pitchFamily="2" charset="2"/>
              <a:buChar char="ü"/>
            </a:pPr>
            <a:r>
              <a:rPr lang="tr-TR" dirty="0"/>
              <a:t>Dağlımdaki en büyük değer ile en küçük değer arasındaki farktır. Hesap edilmesi son derece kolaydır.</a:t>
            </a:r>
          </a:p>
          <a:p>
            <a:pPr>
              <a:buFont typeface="Wingdings" pitchFamily="2" charset="2"/>
              <a:buChar char="ü"/>
            </a:pPr>
            <a:r>
              <a:rPr lang="tr-TR" dirty="0"/>
              <a:t>En büyük ve en küçük değer, diğer verilerden çok fazla farklı olması halinde dağılımın yorumunda yanılmaya neden olabilir. O yüzden diğer merkez ve yayılım ölçülerinin de bilinmesi daha anlamlıdır.</a:t>
            </a:r>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16632"/>
            <a:ext cx="8219256" cy="792088"/>
          </a:xfrm>
        </p:spPr>
        <p:txBody>
          <a:bodyPr>
            <a:normAutofit/>
          </a:bodyPr>
          <a:lstStyle/>
          <a:p>
            <a:pPr algn="ctr"/>
            <a:r>
              <a:rPr lang="tr-TR" sz="2400" b="1" dirty="0">
                <a:solidFill>
                  <a:srgbClr val="C00000"/>
                </a:solidFill>
              </a:rPr>
              <a:t>Dağılımlar</a:t>
            </a:r>
            <a:br>
              <a:rPr lang="tr-TR" sz="4800" b="1" dirty="0">
                <a:solidFill>
                  <a:srgbClr val="C00000"/>
                </a:solidFill>
              </a:rPr>
            </a:br>
            <a:r>
              <a:rPr lang="tr-TR" sz="1600" b="1" dirty="0">
                <a:solidFill>
                  <a:srgbClr val="C00000"/>
                </a:solidFill>
              </a:rPr>
              <a:t>(Simetrik/Normal-Sola Çarpık-Sağa Çarpık)</a:t>
            </a:r>
            <a:endParaRPr lang="tr-TR" sz="1600" dirty="0"/>
          </a:p>
        </p:txBody>
      </p:sp>
      <p:sp>
        <p:nvSpPr>
          <p:cNvPr id="3" name="2 İçerik Yer Tutucusu"/>
          <p:cNvSpPr>
            <a:spLocks noGrp="1"/>
          </p:cNvSpPr>
          <p:nvPr>
            <p:ph idx="1"/>
          </p:nvPr>
        </p:nvSpPr>
        <p:spPr>
          <a:xfrm>
            <a:off x="1981200" y="1052736"/>
            <a:ext cx="8291264" cy="5421216"/>
          </a:xfrm>
        </p:spPr>
        <p:txBody>
          <a:bodyPr>
            <a:normAutofit fontScale="92500" lnSpcReduction="20000"/>
          </a:bodyPr>
          <a:lstStyle/>
          <a:p>
            <a:pPr>
              <a:buNone/>
            </a:pPr>
            <a:endParaRPr lang="tr-TR" sz="2000" b="1" dirty="0">
              <a:solidFill>
                <a:srgbClr val="C00000"/>
              </a:solidFill>
            </a:endParaRPr>
          </a:p>
          <a:p>
            <a:pPr>
              <a:buNone/>
            </a:pPr>
            <a:endParaRPr lang="tr-TR" sz="2000" b="1" dirty="0">
              <a:solidFill>
                <a:srgbClr val="C00000"/>
              </a:solidFill>
            </a:endParaRPr>
          </a:p>
          <a:p>
            <a:pPr>
              <a:buNone/>
            </a:pPr>
            <a:endParaRPr lang="tr-TR" sz="2000" b="1" dirty="0">
              <a:solidFill>
                <a:srgbClr val="C00000"/>
              </a:solidFill>
            </a:endParaRPr>
          </a:p>
          <a:p>
            <a:pPr>
              <a:buNone/>
            </a:pPr>
            <a:endParaRPr lang="tr-TR" sz="2000" b="1" dirty="0">
              <a:solidFill>
                <a:srgbClr val="C00000"/>
              </a:solidFill>
            </a:endParaRPr>
          </a:p>
          <a:p>
            <a:pPr>
              <a:buNone/>
            </a:pPr>
            <a:endParaRPr lang="tr-TR" sz="2000" b="1" dirty="0">
              <a:solidFill>
                <a:srgbClr val="C00000"/>
              </a:solidFill>
            </a:endParaRPr>
          </a:p>
          <a:p>
            <a:pPr>
              <a:buNone/>
            </a:pPr>
            <a:endParaRPr lang="tr-TR" sz="2000" b="1" dirty="0">
              <a:solidFill>
                <a:srgbClr val="C00000"/>
              </a:solidFill>
            </a:endParaRPr>
          </a:p>
          <a:p>
            <a:pPr>
              <a:buNone/>
            </a:pPr>
            <a:endParaRPr lang="tr-TR" sz="2000" b="1" dirty="0">
              <a:solidFill>
                <a:srgbClr val="C00000"/>
              </a:solidFill>
            </a:endParaRPr>
          </a:p>
          <a:p>
            <a:pPr>
              <a:buNone/>
            </a:pPr>
            <a:endParaRPr lang="tr-TR" sz="2000" b="1" dirty="0">
              <a:solidFill>
                <a:srgbClr val="C00000"/>
              </a:solidFill>
            </a:endParaRPr>
          </a:p>
          <a:p>
            <a:pPr>
              <a:buNone/>
            </a:pPr>
            <a:endParaRPr lang="tr-TR" sz="2000" b="1" dirty="0">
              <a:solidFill>
                <a:srgbClr val="C00000"/>
              </a:solidFill>
            </a:endParaRPr>
          </a:p>
          <a:p>
            <a:pPr>
              <a:buNone/>
            </a:pPr>
            <a:endParaRPr lang="tr-TR" sz="2000" b="1" dirty="0">
              <a:solidFill>
                <a:srgbClr val="C00000"/>
              </a:solidFill>
            </a:endParaRPr>
          </a:p>
          <a:p>
            <a:pPr>
              <a:buNone/>
            </a:pPr>
            <a:endParaRPr lang="tr-TR" sz="2000" b="1" dirty="0">
              <a:solidFill>
                <a:srgbClr val="C00000"/>
              </a:solidFill>
            </a:endParaRPr>
          </a:p>
          <a:p>
            <a:pPr>
              <a:buNone/>
            </a:pPr>
            <a:endParaRPr lang="tr-TR" sz="2000" b="1" dirty="0">
              <a:solidFill>
                <a:srgbClr val="C00000"/>
              </a:solidFill>
            </a:endParaRPr>
          </a:p>
          <a:p>
            <a:pPr>
              <a:buNone/>
            </a:pPr>
            <a:r>
              <a:rPr lang="tr-TR" sz="2000" b="1" dirty="0">
                <a:solidFill>
                  <a:srgbClr val="C00000"/>
                </a:solidFill>
              </a:rPr>
              <a:t>***Veriler soldan sağa, küçükten büyüğe sıralandığında, normal dağılımda simetrik ve üç ortalama aynı veya benzer ortada, sola çarpık dağılımda Art </a:t>
            </a:r>
            <a:r>
              <a:rPr lang="tr-TR" sz="2000" b="1" dirty="0" err="1">
                <a:solidFill>
                  <a:srgbClr val="C00000"/>
                </a:solidFill>
              </a:rPr>
              <a:t>Ort</a:t>
            </a:r>
            <a:r>
              <a:rPr lang="tr-TR" sz="2000" b="1" dirty="0">
                <a:solidFill>
                  <a:srgbClr val="C00000"/>
                </a:solidFill>
              </a:rPr>
              <a:t> solda, sağa çarpık dağılımda Art </a:t>
            </a:r>
            <a:r>
              <a:rPr lang="tr-TR" sz="2000" b="1" dirty="0" err="1">
                <a:solidFill>
                  <a:srgbClr val="C00000"/>
                </a:solidFill>
              </a:rPr>
              <a:t>Ort</a:t>
            </a:r>
            <a:r>
              <a:rPr lang="tr-TR" sz="2000" b="1" dirty="0">
                <a:solidFill>
                  <a:srgbClr val="C00000"/>
                </a:solidFill>
              </a:rPr>
              <a:t> sağda yer alır.</a:t>
            </a:r>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14</a:t>
            </a:fld>
            <a:endParaRPr lang="tr-TR"/>
          </a:p>
        </p:txBody>
      </p:sp>
      <p:pic>
        <p:nvPicPr>
          <p:cNvPr id="5" name="4 İçerik Yer Tutucusu" descr="http://1.bp.blogspot.com/-q8iEvhU7il0/Tney-W91zjI/AAAAAAAAAC4/eupSk9bzwns/s400/normal-skewed.JPG">
            <a:hlinkClick r:id="rId3"/>
          </p:cNvPr>
          <p:cNvPicPr>
            <a:picLocks/>
          </p:cNvPicPr>
          <p:nvPr/>
        </p:nvPicPr>
        <p:blipFill>
          <a:blip r:embed="rId4" cstate="print"/>
          <a:srcRect/>
          <a:stretch>
            <a:fillRect/>
          </a:stretch>
        </p:blipFill>
        <p:spPr bwMode="auto">
          <a:xfrm>
            <a:off x="2063552" y="1268760"/>
            <a:ext cx="7920880" cy="3744416"/>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116632"/>
            <a:ext cx="8712968" cy="720080"/>
          </a:xfrm>
        </p:spPr>
        <p:txBody>
          <a:bodyPr>
            <a:normAutofit fontScale="90000"/>
          </a:bodyPr>
          <a:lstStyle/>
          <a:p>
            <a:pPr algn="ctr"/>
            <a:r>
              <a:rPr lang="tr-TR" sz="2700" b="1" dirty="0">
                <a:solidFill>
                  <a:srgbClr val="C00000"/>
                </a:solidFill>
              </a:rPr>
              <a:t>Dağılımlar</a:t>
            </a:r>
            <a:br>
              <a:rPr lang="tr-TR" sz="2800" b="1" dirty="0">
                <a:solidFill>
                  <a:srgbClr val="C00000"/>
                </a:solidFill>
              </a:rPr>
            </a:br>
            <a:r>
              <a:rPr lang="tr-TR" sz="2000" b="1" dirty="0">
                <a:solidFill>
                  <a:srgbClr val="C00000"/>
                </a:solidFill>
              </a:rPr>
              <a:t>(Simetrik/Normal-Sola Çarpık-Sağa Çarpık)</a:t>
            </a:r>
            <a:endParaRPr lang="tr-TR" sz="2000" dirty="0"/>
          </a:p>
        </p:txBody>
      </p:sp>
      <p:sp>
        <p:nvSpPr>
          <p:cNvPr id="3" name="2 İçerik Yer Tutucusu"/>
          <p:cNvSpPr>
            <a:spLocks noGrp="1"/>
          </p:cNvSpPr>
          <p:nvPr>
            <p:ph idx="1"/>
          </p:nvPr>
        </p:nvSpPr>
        <p:spPr>
          <a:xfrm>
            <a:off x="1775520" y="836712"/>
            <a:ext cx="8568952" cy="5832648"/>
          </a:xfrm>
        </p:spPr>
        <p:txBody>
          <a:bodyPr>
            <a:normAutofit fontScale="85000" lnSpcReduction="10000"/>
          </a:bodyPr>
          <a:lstStyle/>
          <a:p>
            <a:pPr>
              <a:buNone/>
            </a:pPr>
            <a:r>
              <a:rPr lang="tr-TR" b="1" dirty="0"/>
              <a:t>Veriler soldan sağa, küçükten büyüğe sıralandığında, </a:t>
            </a:r>
          </a:p>
          <a:p>
            <a:pPr>
              <a:buNone/>
            </a:pPr>
            <a:endParaRPr lang="tr-TR" b="1" dirty="0"/>
          </a:p>
          <a:p>
            <a:pPr>
              <a:buNone/>
            </a:pPr>
            <a:r>
              <a:rPr lang="tr-TR" b="1" dirty="0">
                <a:solidFill>
                  <a:srgbClr val="C00000"/>
                </a:solidFill>
              </a:rPr>
              <a:t>1. SİMETRİK(NORMAL) DAĞILIM</a:t>
            </a:r>
          </a:p>
          <a:p>
            <a:pPr>
              <a:buFont typeface="Wingdings" pitchFamily="2" charset="2"/>
              <a:buChar char="ü"/>
            </a:pPr>
            <a:r>
              <a:rPr lang="tr-TR" dirty="0"/>
              <a:t>Aritmetik ortalama (Art.</a:t>
            </a:r>
            <a:r>
              <a:rPr lang="tr-TR" dirty="0" err="1"/>
              <a:t>Ort</a:t>
            </a:r>
            <a:r>
              <a:rPr lang="tr-TR" dirty="0"/>
              <a:t>), Ortanca (</a:t>
            </a:r>
            <a:r>
              <a:rPr lang="tr-TR" dirty="0" err="1"/>
              <a:t>Ort</a:t>
            </a:r>
            <a:r>
              <a:rPr lang="tr-TR" dirty="0"/>
              <a:t>) ve tepe değeri (</a:t>
            </a:r>
            <a:r>
              <a:rPr lang="tr-TR" dirty="0" err="1"/>
              <a:t>Td</a:t>
            </a:r>
            <a:r>
              <a:rPr lang="tr-TR" dirty="0"/>
              <a:t>) birbirine eşit, ya da birbirine çok yakın,</a:t>
            </a:r>
          </a:p>
          <a:p>
            <a:pPr>
              <a:buFont typeface="Wingdings" pitchFamily="2" charset="2"/>
              <a:buChar char="ü"/>
            </a:pPr>
            <a:r>
              <a:rPr lang="tr-TR" dirty="0"/>
              <a:t>(Art.</a:t>
            </a:r>
            <a:r>
              <a:rPr lang="tr-TR" dirty="0" err="1"/>
              <a:t>Ort</a:t>
            </a:r>
            <a:r>
              <a:rPr lang="tr-TR" dirty="0"/>
              <a:t>=</a:t>
            </a:r>
            <a:r>
              <a:rPr lang="tr-TR" dirty="0" err="1"/>
              <a:t>Ort</a:t>
            </a:r>
            <a:r>
              <a:rPr lang="tr-TR" dirty="0"/>
              <a:t>=</a:t>
            </a:r>
            <a:r>
              <a:rPr lang="tr-TR" dirty="0" err="1"/>
              <a:t>Td</a:t>
            </a:r>
            <a:r>
              <a:rPr lang="tr-TR" dirty="0"/>
              <a:t>),</a:t>
            </a:r>
          </a:p>
          <a:p>
            <a:pPr>
              <a:buFont typeface="Wingdings" pitchFamily="2" charset="2"/>
              <a:buChar char="ü"/>
            </a:pPr>
            <a:r>
              <a:rPr lang="tr-TR" dirty="0"/>
              <a:t>Küçük değerlerle, büyük değerlerin dağılımı dengeli.</a:t>
            </a:r>
          </a:p>
          <a:p>
            <a:pPr>
              <a:buNone/>
            </a:pPr>
            <a:endParaRPr lang="tr-TR" dirty="0"/>
          </a:p>
          <a:p>
            <a:pPr>
              <a:buNone/>
            </a:pPr>
            <a:r>
              <a:rPr lang="tr-TR" b="1" dirty="0">
                <a:solidFill>
                  <a:srgbClr val="C00000"/>
                </a:solidFill>
              </a:rPr>
              <a:t>2. SAĞA ÇARPIK DAĞILIM</a:t>
            </a:r>
          </a:p>
          <a:p>
            <a:pPr>
              <a:buFont typeface="Wingdings" pitchFamily="2" charset="2"/>
              <a:buChar char="ü"/>
            </a:pPr>
            <a:r>
              <a:rPr lang="tr-TR" dirty="0"/>
              <a:t>Aritmetik Ortalama(Art.</a:t>
            </a:r>
            <a:r>
              <a:rPr lang="tr-TR" dirty="0" err="1"/>
              <a:t>Ort</a:t>
            </a:r>
            <a:r>
              <a:rPr lang="tr-TR" dirty="0"/>
              <a:t>), dikey eksenin sağında,</a:t>
            </a:r>
          </a:p>
          <a:p>
            <a:pPr>
              <a:buFont typeface="Wingdings" pitchFamily="2" charset="2"/>
              <a:buChar char="ü"/>
            </a:pPr>
            <a:r>
              <a:rPr lang="tr-TR" dirty="0"/>
              <a:t>Daha çok küçük değerlerde sağda yığılma var.</a:t>
            </a:r>
          </a:p>
          <a:p>
            <a:pPr>
              <a:buNone/>
            </a:pPr>
            <a:endParaRPr lang="tr-TR" b="1" dirty="0"/>
          </a:p>
          <a:p>
            <a:pPr>
              <a:buNone/>
            </a:pPr>
            <a:r>
              <a:rPr lang="tr-TR" b="1" dirty="0">
                <a:solidFill>
                  <a:srgbClr val="C00000"/>
                </a:solidFill>
              </a:rPr>
              <a:t>3. SOLA ÇARPIK DAĞILIM</a:t>
            </a:r>
          </a:p>
          <a:p>
            <a:pPr>
              <a:buFont typeface="Wingdings" pitchFamily="2" charset="2"/>
              <a:buChar char="ü"/>
            </a:pPr>
            <a:r>
              <a:rPr lang="tr-TR" dirty="0"/>
              <a:t>Aritmetik Ortalama(Art.</a:t>
            </a:r>
            <a:r>
              <a:rPr lang="tr-TR" dirty="0" err="1"/>
              <a:t>Ort</a:t>
            </a:r>
            <a:r>
              <a:rPr lang="tr-TR" dirty="0"/>
              <a:t>)  dikey eksenin solunda,</a:t>
            </a:r>
          </a:p>
          <a:p>
            <a:pPr>
              <a:buFont typeface="Wingdings" pitchFamily="2" charset="2"/>
              <a:buChar char="ü"/>
            </a:pPr>
            <a:r>
              <a:rPr lang="tr-TR" dirty="0"/>
              <a:t>Daha çok büyük değerlerde solda yığılma var,</a:t>
            </a:r>
          </a:p>
          <a:p>
            <a:pPr>
              <a:buFont typeface="Wingdings" pitchFamily="2" charset="2"/>
              <a:buChar char="ü"/>
            </a:pPr>
            <a:endParaRPr lang="tr-TR" dirty="0"/>
          </a:p>
          <a:p>
            <a:pPr>
              <a:buNone/>
            </a:pPr>
            <a:r>
              <a:rPr lang="tr-TR" dirty="0"/>
              <a:t> </a:t>
            </a:r>
            <a:endParaRPr lang="tr-TR" b="1" dirty="0"/>
          </a:p>
          <a:p>
            <a:pPr>
              <a:buNone/>
            </a:pPr>
            <a:endParaRPr lang="tr-TR" dirty="0"/>
          </a:p>
          <a:p>
            <a:pPr>
              <a:buNone/>
            </a:pPr>
            <a:endParaRPr lang="tr-TR"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188640"/>
            <a:ext cx="8784976" cy="432048"/>
          </a:xfrm>
        </p:spPr>
        <p:txBody>
          <a:bodyPr>
            <a:normAutofit/>
          </a:bodyPr>
          <a:lstStyle/>
          <a:p>
            <a:pPr algn="ctr"/>
            <a:r>
              <a:rPr lang="tr-TR" sz="2400" b="1" dirty="0">
                <a:solidFill>
                  <a:srgbClr val="C00000"/>
                </a:solidFill>
              </a:rPr>
              <a:t>Ölçümle Edinilen Verilerde İstatistiksel Analizler</a:t>
            </a:r>
          </a:p>
        </p:txBody>
      </p:sp>
      <p:sp>
        <p:nvSpPr>
          <p:cNvPr id="3" name="2 İçerik Yer Tutucusu"/>
          <p:cNvSpPr>
            <a:spLocks noGrp="1"/>
          </p:cNvSpPr>
          <p:nvPr>
            <p:ph idx="1"/>
          </p:nvPr>
        </p:nvSpPr>
        <p:spPr>
          <a:xfrm>
            <a:off x="1847528" y="692696"/>
            <a:ext cx="8352928" cy="5976664"/>
          </a:xfrm>
        </p:spPr>
        <p:txBody>
          <a:bodyPr>
            <a:normAutofit fontScale="70000" lnSpcReduction="20000"/>
          </a:bodyPr>
          <a:lstStyle/>
          <a:p>
            <a:pPr>
              <a:buNone/>
            </a:pPr>
            <a:r>
              <a:rPr lang="tr-TR" sz="2300" b="1" dirty="0">
                <a:solidFill>
                  <a:srgbClr val="C00000"/>
                </a:solidFill>
              </a:rPr>
              <a:t>I.BAĞIMSIZ GRUPLAR (GRUPLAR FARKLI);</a:t>
            </a:r>
          </a:p>
          <a:p>
            <a:pPr>
              <a:buNone/>
            </a:pPr>
            <a:r>
              <a:rPr lang="tr-TR" sz="2300" b="1" dirty="0">
                <a:solidFill>
                  <a:srgbClr val="C00000"/>
                </a:solidFill>
              </a:rPr>
              <a:t>A.İki Grup;</a:t>
            </a:r>
          </a:p>
          <a:p>
            <a:pPr>
              <a:buFont typeface="Wingdings" pitchFamily="2" charset="2"/>
              <a:buChar char="ü"/>
            </a:pPr>
            <a:r>
              <a:rPr lang="tr-TR" sz="2300" b="1" dirty="0" err="1"/>
              <a:t>Mann</a:t>
            </a:r>
            <a:r>
              <a:rPr lang="tr-TR" sz="2300" b="1" dirty="0"/>
              <a:t> </a:t>
            </a:r>
            <a:r>
              <a:rPr lang="tr-TR" sz="2300" b="1" dirty="0" err="1"/>
              <a:t>Whitney</a:t>
            </a:r>
            <a:r>
              <a:rPr lang="tr-TR" sz="2300" b="1" dirty="0"/>
              <a:t> U Testi</a:t>
            </a:r>
            <a:r>
              <a:rPr lang="tr-TR" sz="2300" dirty="0"/>
              <a:t>(Normal Dağılım Göstermeyen/30 Kişiden Az),</a:t>
            </a:r>
          </a:p>
          <a:p>
            <a:pPr>
              <a:buFont typeface="Wingdings" pitchFamily="2" charset="2"/>
              <a:buChar char="ü"/>
            </a:pPr>
            <a:r>
              <a:rPr lang="tr-TR" sz="2300" b="1" dirty="0"/>
              <a:t>İki Ortalama Arasındaki Farkın Önemlilik Testi/ t-Testi) </a:t>
            </a:r>
            <a:r>
              <a:rPr lang="tr-TR" sz="2300" dirty="0"/>
              <a:t>(Normal Dağılım Gösteren/30 Kişiden Fazla),</a:t>
            </a:r>
            <a:endParaRPr lang="tr-TR" sz="2300" b="1" dirty="0"/>
          </a:p>
          <a:p>
            <a:pPr>
              <a:buNone/>
            </a:pPr>
            <a:r>
              <a:rPr lang="tr-TR" sz="2300" b="1" dirty="0">
                <a:solidFill>
                  <a:srgbClr val="C00000"/>
                </a:solidFill>
              </a:rPr>
              <a:t>B.Üç ve Daha Fazla Grup;</a:t>
            </a:r>
          </a:p>
          <a:p>
            <a:pPr>
              <a:buFont typeface="Wingdings" pitchFamily="2" charset="2"/>
              <a:buChar char="ü"/>
            </a:pPr>
            <a:r>
              <a:rPr lang="tr-TR" sz="2300" b="1" dirty="0" err="1"/>
              <a:t>Kruskal</a:t>
            </a:r>
            <a:r>
              <a:rPr lang="tr-TR" sz="2300" b="1" dirty="0"/>
              <a:t> </a:t>
            </a:r>
            <a:r>
              <a:rPr lang="tr-TR" sz="2300" b="1" dirty="0" err="1"/>
              <a:t>Wallis</a:t>
            </a:r>
            <a:r>
              <a:rPr lang="tr-TR" sz="2300" b="1" dirty="0"/>
              <a:t> </a:t>
            </a:r>
            <a:r>
              <a:rPr lang="tr-TR" sz="2300" b="1" dirty="0" err="1"/>
              <a:t>Varyans</a:t>
            </a:r>
            <a:r>
              <a:rPr lang="tr-TR" sz="2300" b="1" dirty="0"/>
              <a:t> Analizi</a:t>
            </a:r>
            <a:r>
              <a:rPr lang="tr-TR" sz="2300" dirty="0"/>
              <a:t>(Normal Dağılım Göstermeyen /30 Kişiden Az),</a:t>
            </a:r>
            <a:endParaRPr lang="tr-TR" sz="2300" b="1" dirty="0"/>
          </a:p>
          <a:p>
            <a:pPr>
              <a:buFont typeface="Wingdings" pitchFamily="2" charset="2"/>
              <a:buChar char="ü"/>
            </a:pPr>
            <a:r>
              <a:rPr lang="tr-TR" sz="2300" b="1" dirty="0" err="1"/>
              <a:t>Varyans</a:t>
            </a:r>
            <a:r>
              <a:rPr lang="tr-TR" sz="2300" b="1" dirty="0"/>
              <a:t> Analizi (Tek Yönlü/İki Yönlü) </a:t>
            </a:r>
            <a:r>
              <a:rPr lang="tr-TR" sz="2300" dirty="0"/>
              <a:t>(Normal Dağılım Gösteren/30 Kişiden Fazla),</a:t>
            </a:r>
          </a:p>
          <a:p>
            <a:pPr>
              <a:buNone/>
            </a:pPr>
            <a:endParaRPr lang="tr-TR" sz="2300" dirty="0"/>
          </a:p>
          <a:p>
            <a:pPr>
              <a:buNone/>
            </a:pPr>
            <a:r>
              <a:rPr lang="tr-TR" sz="2300" b="1" dirty="0"/>
              <a:t>***Tek yönlü VA(Bir Bağımlı Değişkene, Bir Bağımsız Değişkenin yaptığı etki), </a:t>
            </a:r>
            <a:r>
              <a:rPr lang="tr-TR" sz="2300" b="1" dirty="0">
                <a:solidFill>
                  <a:srgbClr val="C00000"/>
                </a:solidFill>
              </a:rPr>
              <a:t>Örn; </a:t>
            </a:r>
            <a:r>
              <a:rPr lang="tr-TR" sz="2300" b="1" dirty="0" err="1">
                <a:solidFill>
                  <a:srgbClr val="C00000"/>
                </a:solidFill>
              </a:rPr>
              <a:t>Hb</a:t>
            </a:r>
            <a:r>
              <a:rPr lang="tr-TR" sz="2300" b="1" dirty="0">
                <a:solidFill>
                  <a:srgbClr val="C00000"/>
                </a:solidFill>
              </a:rPr>
              <a:t>-Gebelik Sayısı.</a:t>
            </a:r>
          </a:p>
          <a:p>
            <a:pPr>
              <a:buNone/>
            </a:pPr>
            <a:r>
              <a:rPr lang="tr-TR" sz="2300" b="1" dirty="0"/>
              <a:t>***İki </a:t>
            </a:r>
            <a:r>
              <a:rPr lang="tr-TR" sz="2300" b="1" dirty="0" err="1"/>
              <a:t>yönlüVA</a:t>
            </a:r>
            <a:r>
              <a:rPr lang="tr-TR" sz="2300" b="1" dirty="0"/>
              <a:t>(Bir Bağımlı Değişkene, İki Bağımsız Değişkenin birlikte yaptıkları etki), </a:t>
            </a:r>
            <a:r>
              <a:rPr lang="tr-TR" sz="2300" b="1" dirty="0">
                <a:solidFill>
                  <a:srgbClr val="C00000"/>
                </a:solidFill>
              </a:rPr>
              <a:t>Örn; </a:t>
            </a:r>
            <a:r>
              <a:rPr lang="tr-TR" sz="2300" b="1" dirty="0" err="1">
                <a:solidFill>
                  <a:srgbClr val="C00000"/>
                </a:solidFill>
              </a:rPr>
              <a:t>Hb</a:t>
            </a:r>
            <a:r>
              <a:rPr lang="tr-TR" sz="2300" b="1" dirty="0">
                <a:solidFill>
                  <a:srgbClr val="C00000"/>
                </a:solidFill>
              </a:rPr>
              <a:t>-Gebelik Sayısı-Yaş.</a:t>
            </a:r>
          </a:p>
          <a:p>
            <a:pPr>
              <a:buFont typeface="Wingdings" pitchFamily="2" charset="2"/>
              <a:buChar char="ü"/>
            </a:pPr>
            <a:endParaRPr lang="tr-TR" sz="2300" dirty="0"/>
          </a:p>
          <a:p>
            <a:pPr>
              <a:buNone/>
            </a:pPr>
            <a:r>
              <a:rPr lang="tr-TR" sz="2300" b="1" dirty="0">
                <a:solidFill>
                  <a:srgbClr val="C00000"/>
                </a:solidFill>
              </a:rPr>
              <a:t>II.BAĞIMLI GRUPLAR(ÖN TEST-SON TEST) (GRUP AYNI);</a:t>
            </a:r>
          </a:p>
          <a:p>
            <a:pPr>
              <a:buNone/>
            </a:pPr>
            <a:r>
              <a:rPr lang="tr-TR" sz="2300" b="1" dirty="0">
                <a:solidFill>
                  <a:srgbClr val="C00000"/>
                </a:solidFill>
              </a:rPr>
              <a:t>A.İki Grup;</a:t>
            </a:r>
          </a:p>
          <a:p>
            <a:pPr>
              <a:buFont typeface="Wingdings" pitchFamily="2" charset="2"/>
              <a:buChar char="ü"/>
            </a:pPr>
            <a:r>
              <a:rPr lang="tr-TR" sz="2300" b="1" dirty="0" err="1"/>
              <a:t>Wilcoxon</a:t>
            </a:r>
            <a:r>
              <a:rPr lang="tr-TR" sz="2300" b="1" dirty="0"/>
              <a:t> Eşleştirilmiş İki Örnek Testi</a:t>
            </a:r>
            <a:r>
              <a:rPr lang="tr-TR" sz="2300" dirty="0"/>
              <a:t>(Normal Dağılım Göstermeyen/30 Kişiden Az),</a:t>
            </a:r>
            <a:endParaRPr lang="tr-TR" sz="2300" b="1" dirty="0"/>
          </a:p>
          <a:p>
            <a:pPr>
              <a:buFont typeface="Wingdings" pitchFamily="2" charset="2"/>
              <a:buChar char="ü"/>
            </a:pPr>
            <a:r>
              <a:rPr lang="tr-TR" sz="2300" b="1" dirty="0"/>
              <a:t>İki Eş Arasındaki Farkın Önemlilik testi</a:t>
            </a:r>
            <a:r>
              <a:rPr lang="tr-TR" sz="2300" dirty="0"/>
              <a:t>(Normal Dağılım Gösteren/30 Kişiden Fazla),</a:t>
            </a:r>
            <a:endParaRPr lang="tr-TR" sz="2300" b="1" dirty="0"/>
          </a:p>
          <a:p>
            <a:pPr>
              <a:buNone/>
            </a:pPr>
            <a:r>
              <a:rPr lang="tr-TR" sz="2300" b="1" dirty="0">
                <a:solidFill>
                  <a:srgbClr val="C00000"/>
                </a:solidFill>
              </a:rPr>
              <a:t>B.Üç ve Daha Fazla Grup;</a:t>
            </a:r>
          </a:p>
          <a:p>
            <a:pPr>
              <a:buFont typeface="Wingdings" pitchFamily="2" charset="2"/>
              <a:buChar char="ü"/>
            </a:pPr>
            <a:r>
              <a:rPr lang="tr-TR" sz="2300" b="1" dirty="0"/>
              <a:t>Tekrarlı Ölçümlerde </a:t>
            </a:r>
            <a:r>
              <a:rPr lang="tr-TR" sz="2300" b="1" dirty="0" err="1"/>
              <a:t>Varyans</a:t>
            </a:r>
            <a:r>
              <a:rPr lang="tr-TR" sz="2300" b="1" dirty="0"/>
              <a:t> Analizi,</a:t>
            </a:r>
          </a:p>
          <a:p>
            <a:pPr>
              <a:buNone/>
            </a:pPr>
            <a:endParaRPr lang="tr-TR" sz="2000" b="1" dirty="0"/>
          </a:p>
          <a:p>
            <a:endParaRPr lang="tr-TR" sz="2000" b="1" dirty="0"/>
          </a:p>
          <a:p>
            <a:endParaRPr lang="tr-TR" sz="2000" b="1" dirty="0"/>
          </a:p>
          <a:p>
            <a:endParaRPr lang="tr-TR" sz="2000"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188640"/>
            <a:ext cx="8640960" cy="504056"/>
          </a:xfrm>
        </p:spPr>
        <p:txBody>
          <a:bodyPr>
            <a:normAutofit/>
          </a:bodyPr>
          <a:lstStyle/>
          <a:p>
            <a:pPr algn="ctr"/>
            <a:r>
              <a:rPr lang="tr-TR" sz="2400" b="1" dirty="0">
                <a:solidFill>
                  <a:srgbClr val="C00000"/>
                </a:solidFill>
              </a:rPr>
              <a:t>Sayımla Edinilen Verilerde İstatistiksel Analizler</a:t>
            </a:r>
          </a:p>
        </p:txBody>
      </p:sp>
      <p:sp>
        <p:nvSpPr>
          <p:cNvPr id="3" name="2 İçerik Yer Tutucusu"/>
          <p:cNvSpPr>
            <a:spLocks noGrp="1"/>
          </p:cNvSpPr>
          <p:nvPr>
            <p:ph idx="1"/>
          </p:nvPr>
        </p:nvSpPr>
        <p:spPr>
          <a:xfrm>
            <a:off x="1847528" y="836712"/>
            <a:ext cx="8352928" cy="5832648"/>
          </a:xfrm>
        </p:spPr>
        <p:txBody>
          <a:bodyPr>
            <a:normAutofit/>
          </a:bodyPr>
          <a:lstStyle/>
          <a:p>
            <a:pPr>
              <a:buNone/>
            </a:pPr>
            <a:r>
              <a:rPr lang="tr-TR" b="1" dirty="0">
                <a:solidFill>
                  <a:srgbClr val="C00000"/>
                </a:solidFill>
              </a:rPr>
              <a:t>I.BAĞIMSIZ GRUPLAR (GRUPLAR FARKLI);</a:t>
            </a:r>
          </a:p>
          <a:p>
            <a:pPr>
              <a:buNone/>
            </a:pPr>
            <a:r>
              <a:rPr lang="tr-TR" sz="2000" b="1" dirty="0">
                <a:solidFill>
                  <a:srgbClr val="C00000"/>
                </a:solidFill>
              </a:rPr>
              <a:t>A. İki Grup (2x2=Dört Gözlü Tablo);</a:t>
            </a:r>
          </a:p>
          <a:p>
            <a:pPr>
              <a:buFont typeface="Wingdings" pitchFamily="2" charset="2"/>
              <a:buChar char="ü"/>
            </a:pPr>
            <a:r>
              <a:rPr lang="tr-TR" sz="2000" b="1" dirty="0"/>
              <a:t>Dört Gözlü Düzenlerde Ki-Kare Testi </a:t>
            </a:r>
            <a:r>
              <a:rPr lang="tr-TR" sz="2000" dirty="0"/>
              <a:t>(Gözlerdeki Beklenen Frekans 5’ten Küçük Değilse),</a:t>
            </a:r>
            <a:endParaRPr lang="tr-TR" sz="2000" b="1" dirty="0"/>
          </a:p>
          <a:p>
            <a:pPr>
              <a:buFont typeface="Wingdings" pitchFamily="2" charset="2"/>
              <a:buChar char="ü"/>
            </a:pPr>
            <a:r>
              <a:rPr lang="tr-TR" sz="2000" b="1" dirty="0" err="1"/>
              <a:t>Fisher’in</a:t>
            </a:r>
            <a:r>
              <a:rPr lang="tr-TR" sz="2000" b="1" dirty="0"/>
              <a:t> Ki-Kare Testi </a:t>
            </a:r>
            <a:r>
              <a:rPr lang="tr-TR" sz="2000" dirty="0"/>
              <a:t>(Gözlerdeki Beklenen Frekans 5’ten Küçükse),</a:t>
            </a:r>
            <a:endParaRPr lang="tr-TR" sz="2000" b="1" dirty="0"/>
          </a:p>
          <a:p>
            <a:pPr>
              <a:buFont typeface="Wingdings" pitchFamily="2" charset="2"/>
              <a:buChar char="ü"/>
            </a:pPr>
            <a:r>
              <a:rPr lang="tr-TR" sz="2000" b="1" dirty="0"/>
              <a:t>İki Yüzde Arasındaki Farkın Önemlilik testi,</a:t>
            </a:r>
          </a:p>
          <a:p>
            <a:pPr>
              <a:buNone/>
            </a:pPr>
            <a:r>
              <a:rPr lang="tr-TR" sz="2000" b="1" dirty="0">
                <a:solidFill>
                  <a:srgbClr val="C00000"/>
                </a:solidFill>
              </a:rPr>
              <a:t>B.Üç ve Daha Fazla Grup;</a:t>
            </a:r>
          </a:p>
          <a:p>
            <a:pPr>
              <a:buFont typeface="Wingdings" pitchFamily="2" charset="2"/>
              <a:buChar char="ü"/>
            </a:pPr>
            <a:r>
              <a:rPr lang="tr-TR" sz="2000" b="1" dirty="0"/>
              <a:t>Çok Gözlü Düzenlerde Ki-Kare Testi,</a:t>
            </a:r>
          </a:p>
          <a:p>
            <a:pPr>
              <a:buFont typeface="Wingdings" pitchFamily="2" charset="2"/>
              <a:buChar char="ü"/>
            </a:pPr>
            <a:r>
              <a:rPr lang="tr-TR" sz="2000" b="1" dirty="0" err="1"/>
              <a:t>Kolmogrov</a:t>
            </a:r>
            <a:r>
              <a:rPr lang="tr-TR" sz="2000" b="1" dirty="0"/>
              <a:t> </a:t>
            </a:r>
            <a:r>
              <a:rPr lang="tr-TR" sz="2000" b="1" dirty="0" err="1"/>
              <a:t>Simirnov</a:t>
            </a:r>
            <a:r>
              <a:rPr lang="tr-TR" sz="2000" b="1" dirty="0"/>
              <a:t> Testi,</a:t>
            </a:r>
          </a:p>
          <a:p>
            <a:pPr>
              <a:buNone/>
            </a:pPr>
            <a:endParaRPr lang="tr-TR" sz="2000" b="1" dirty="0"/>
          </a:p>
          <a:p>
            <a:pPr>
              <a:buNone/>
            </a:pPr>
            <a:r>
              <a:rPr lang="tr-TR" b="1" dirty="0">
                <a:solidFill>
                  <a:srgbClr val="C00000"/>
                </a:solidFill>
              </a:rPr>
              <a:t>II.BAĞIMLI GRUPLAR (ÖN TEST-SON TEST) (GRUP AYNI);</a:t>
            </a:r>
          </a:p>
          <a:p>
            <a:pPr>
              <a:buFont typeface="Wingdings" pitchFamily="2" charset="2"/>
              <a:buChar char="ü"/>
            </a:pPr>
            <a:r>
              <a:rPr lang="tr-TR" sz="2000" b="1" dirty="0"/>
              <a:t>Bağımlı Gruplarda Ki-Kare Testi,</a:t>
            </a:r>
          </a:p>
          <a:p>
            <a:pPr>
              <a:buFont typeface="Wingdings" pitchFamily="2" charset="2"/>
              <a:buChar char="ü"/>
            </a:pPr>
            <a:r>
              <a:rPr lang="tr-TR" sz="2000" b="1" dirty="0"/>
              <a:t>Bağımlı Gruplarda İki Yüzde Arasındaki Farkın Önemlilik Testi,</a:t>
            </a:r>
          </a:p>
          <a:p>
            <a:endParaRPr lang="tr-TR" sz="2000" b="1" dirty="0"/>
          </a:p>
          <a:p>
            <a:endParaRPr lang="tr-TR" sz="2000"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4000" y="274638"/>
            <a:ext cx="8964488" cy="634082"/>
          </a:xfrm>
        </p:spPr>
        <p:txBody>
          <a:bodyPr>
            <a:normAutofit fontScale="90000"/>
          </a:bodyPr>
          <a:lstStyle/>
          <a:p>
            <a:pPr algn="ctr"/>
            <a:r>
              <a:rPr lang="tr-TR" sz="2700" b="1" dirty="0">
                <a:solidFill>
                  <a:srgbClr val="C00000"/>
                </a:solidFill>
              </a:rPr>
              <a:t>Ölçümle Edinilen Verilerde İstatistiksel Analizler</a:t>
            </a:r>
            <a:br>
              <a:rPr lang="tr-TR" sz="2700" b="1" dirty="0">
                <a:solidFill>
                  <a:srgbClr val="C00000"/>
                </a:solidFill>
              </a:rPr>
            </a:br>
            <a:r>
              <a:rPr lang="tr-TR" sz="1800" b="1" dirty="0">
                <a:solidFill>
                  <a:srgbClr val="C00000"/>
                </a:solidFill>
              </a:rPr>
              <a:t>(BAĞIMSIZ GRUPLAR-FARKLI GRUPLAR)</a:t>
            </a:r>
            <a:endParaRPr lang="tr-TR" sz="1800" dirty="0"/>
          </a:p>
        </p:txBody>
      </p:sp>
      <p:sp>
        <p:nvSpPr>
          <p:cNvPr id="3" name="2 İçerik Yer Tutucusu"/>
          <p:cNvSpPr>
            <a:spLocks noGrp="1"/>
          </p:cNvSpPr>
          <p:nvPr>
            <p:ph idx="1"/>
          </p:nvPr>
        </p:nvSpPr>
        <p:spPr>
          <a:xfrm>
            <a:off x="1847528" y="980728"/>
            <a:ext cx="8280920" cy="5688632"/>
          </a:xfrm>
        </p:spPr>
        <p:txBody>
          <a:bodyPr>
            <a:normAutofit fontScale="85000" lnSpcReduction="20000"/>
          </a:bodyPr>
          <a:lstStyle/>
          <a:p>
            <a:pPr>
              <a:buNone/>
            </a:pPr>
            <a:r>
              <a:rPr lang="tr-TR" b="1" dirty="0">
                <a:solidFill>
                  <a:srgbClr val="C00000"/>
                </a:solidFill>
              </a:rPr>
              <a:t>A.Normal Dağılım Gösteren(Simetrik)</a:t>
            </a:r>
          </a:p>
          <a:p>
            <a:pPr>
              <a:buNone/>
            </a:pPr>
            <a:r>
              <a:rPr lang="tr-TR" b="1" dirty="0">
                <a:solidFill>
                  <a:srgbClr val="C00000"/>
                </a:solidFill>
              </a:rPr>
              <a:t>(30 Kişiden Fazla);</a:t>
            </a:r>
          </a:p>
          <a:p>
            <a:pPr>
              <a:buFont typeface="Wingdings" pitchFamily="2" charset="2"/>
              <a:buChar char="ü"/>
            </a:pPr>
            <a:r>
              <a:rPr lang="tr-TR" b="1" dirty="0"/>
              <a:t>İki Ortalama Arasındaki Farkın Önemlilik Testi (t-Testi)</a:t>
            </a:r>
            <a:r>
              <a:rPr lang="tr-TR" dirty="0"/>
              <a:t> (2 Grup), (Normal Dağılım Gösteren/30 Kişiden Fazla),</a:t>
            </a:r>
          </a:p>
          <a:p>
            <a:pPr>
              <a:buFont typeface="Wingdings" pitchFamily="2" charset="2"/>
              <a:buChar char="ü"/>
            </a:pPr>
            <a:r>
              <a:rPr lang="tr-TR" b="1" dirty="0" err="1"/>
              <a:t>Varyans</a:t>
            </a:r>
            <a:r>
              <a:rPr lang="tr-TR" b="1" dirty="0"/>
              <a:t> Analizi (Tek Yönlü/İki Yönlü)</a:t>
            </a:r>
            <a:r>
              <a:rPr lang="tr-TR" dirty="0"/>
              <a:t> (3 ve Daha Çok Grup),</a:t>
            </a:r>
            <a:r>
              <a:rPr lang="tr-TR" b="1" dirty="0"/>
              <a:t> </a:t>
            </a:r>
            <a:r>
              <a:rPr lang="tr-TR" dirty="0"/>
              <a:t>(Normal Dağılım Gösteren/30 Kişiden Fazla),</a:t>
            </a:r>
          </a:p>
          <a:p>
            <a:pPr>
              <a:buNone/>
            </a:pPr>
            <a:endParaRPr lang="tr-TR" dirty="0"/>
          </a:p>
          <a:p>
            <a:pPr>
              <a:buNone/>
            </a:pPr>
            <a:r>
              <a:rPr lang="tr-TR" b="1" dirty="0"/>
              <a:t>***Tek yönlü VA(Bir Bağımlı Değişkene, Bir Bağımsız Değişkenin yaptığı etki), </a:t>
            </a:r>
            <a:r>
              <a:rPr lang="tr-TR" b="1" dirty="0">
                <a:solidFill>
                  <a:srgbClr val="C00000"/>
                </a:solidFill>
              </a:rPr>
              <a:t>Örn; </a:t>
            </a:r>
            <a:r>
              <a:rPr lang="tr-TR" b="1" dirty="0" err="1">
                <a:solidFill>
                  <a:srgbClr val="C00000"/>
                </a:solidFill>
              </a:rPr>
              <a:t>Hb</a:t>
            </a:r>
            <a:r>
              <a:rPr lang="tr-TR" b="1" dirty="0">
                <a:solidFill>
                  <a:srgbClr val="C00000"/>
                </a:solidFill>
              </a:rPr>
              <a:t>-Gebelik Sayısı</a:t>
            </a:r>
          </a:p>
          <a:p>
            <a:pPr>
              <a:buNone/>
            </a:pPr>
            <a:endParaRPr lang="tr-TR" b="1" dirty="0"/>
          </a:p>
          <a:p>
            <a:pPr>
              <a:buNone/>
            </a:pPr>
            <a:r>
              <a:rPr lang="tr-TR" b="1" dirty="0"/>
              <a:t>***İki yönlü VA(Bir Bağımlı Değişkene, İki Bağımsız Değişkenin birlikte yaptıkları etki),</a:t>
            </a:r>
            <a:r>
              <a:rPr lang="tr-TR" b="1" dirty="0">
                <a:solidFill>
                  <a:srgbClr val="C00000"/>
                </a:solidFill>
              </a:rPr>
              <a:t> Örn; </a:t>
            </a:r>
            <a:r>
              <a:rPr lang="tr-TR" b="1" dirty="0" err="1">
                <a:solidFill>
                  <a:srgbClr val="C00000"/>
                </a:solidFill>
              </a:rPr>
              <a:t>Hb</a:t>
            </a:r>
            <a:r>
              <a:rPr lang="tr-TR" b="1" dirty="0">
                <a:solidFill>
                  <a:srgbClr val="C00000"/>
                </a:solidFill>
              </a:rPr>
              <a:t>-Gebelik Sayısı-Yaş</a:t>
            </a:r>
            <a:endParaRPr lang="tr-TR" b="1" dirty="0"/>
          </a:p>
          <a:p>
            <a:pPr>
              <a:buFont typeface="Wingdings" pitchFamily="2" charset="2"/>
              <a:buChar char="ü"/>
            </a:pPr>
            <a:endParaRPr lang="tr-TR" dirty="0"/>
          </a:p>
          <a:p>
            <a:pPr>
              <a:buNone/>
            </a:pPr>
            <a:endParaRPr lang="tr-TR" sz="3200" b="1" dirty="0">
              <a:solidFill>
                <a:srgbClr val="C00000"/>
              </a:solidFill>
            </a:endParaRPr>
          </a:p>
          <a:p>
            <a:pPr>
              <a:buNone/>
            </a:pPr>
            <a:r>
              <a:rPr lang="tr-TR" b="1" dirty="0">
                <a:solidFill>
                  <a:srgbClr val="C00000"/>
                </a:solidFill>
              </a:rPr>
              <a:t>B.Normal Dağılım Göstermeyen(Sağa-Sola Çarpık) (30 Kişiden Az);</a:t>
            </a:r>
          </a:p>
          <a:p>
            <a:pPr>
              <a:buFont typeface="Wingdings" pitchFamily="2" charset="2"/>
              <a:buChar char="ü"/>
            </a:pPr>
            <a:r>
              <a:rPr lang="tr-TR" b="1" dirty="0" err="1"/>
              <a:t>Mann</a:t>
            </a:r>
            <a:r>
              <a:rPr lang="tr-TR" b="1" dirty="0"/>
              <a:t> </a:t>
            </a:r>
            <a:r>
              <a:rPr lang="tr-TR" b="1" dirty="0" err="1"/>
              <a:t>Whitney</a:t>
            </a:r>
            <a:r>
              <a:rPr lang="tr-TR" b="1" dirty="0"/>
              <a:t> U Testi </a:t>
            </a:r>
            <a:r>
              <a:rPr lang="tr-TR" dirty="0"/>
              <a:t>(2 Grup),</a:t>
            </a:r>
          </a:p>
          <a:p>
            <a:pPr>
              <a:buFont typeface="Wingdings" pitchFamily="2" charset="2"/>
              <a:buChar char="ü"/>
            </a:pPr>
            <a:r>
              <a:rPr lang="tr-TR" b="1" dirty="0" err="1"/>
              <a:t>Kruskal</a:t>
            </a:r>
            <a:r>
              <a:rPr lang="tr-TR" b="1" dirty="0"/>
              <a:t> </a:t>
            </a:r>
            <a:r>
              <a:rPr lang="tr-TR" b="1" dirty="0" err="1"/>
              <a:t>Wallis</a:t>
            </a:r>
            <a:r>
              <a:rPr lang="tr-TR" b="1" dirty="0"/>
              <a:t> </a:t>
            </a:r>
            <a:r>
              <a:rPr lang="tr-TR" b="1" dirty="0" err="1"/>
              <a:t>Varyans</a:t>
            </a:r>
            <a:r>
              <a:rPr lang="tr-TR" b="1" dirty="0"/>
              <a:t> Analizi </a:t>
            </a:r>
            <a:r>
              <a:rPr lang="tr-TR" dirty="0"/>
              <a:t>(3 ve Daha Çok Grup),</a:t>
            </a:r>
          </a:p>
          <a:p>
            <a:endParaRPr lang="tr-TR" dirty="0"/>
          </a:p>
          <a:p>
            <a:endParaRPr lang="tr-TR" b="1"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274638"/>
            <a:ext cx="8784976" cy="850106"/>
          </a:xfrm>
        </p:spPr>
        <p:txBody>
          <a:bodyPr>
            <a:normAutofit/>
          </a:bodyPr>
          <a:lstStyle/>
          <a:p>
            <a:pPr algn="ctr"/>
            <a:r>
              <a:rPr lang="tr-TR" sz="2700" b="1" dirty="0">
                <a:solidFill>
                  <a:srgbClr val="C00000"/>
                </a:solidFill>
              </a:rPr>
              <a:t>Sayımla Edinilen Verilerde İstatistiksel Analizler</a:t>
            </a:r>
            <a:br>
              <a:rPr lang="tr-TR" sz="2700" b="1" dirty="0">
                <a:solidFill>
                  <a:srgbClr val="C00000"/>
                </a:solidFill>
              </a:rPr>
            </a:br>
            <a:r>
              <a:rPr lang="tr-TR" sz="1800" b="1" dirty="0">
                <a:solidFill>
                  <a:srgbClr val="C00000"/>
                </a:solidFill>
              </a:rPr>
              <a:t>(BAĞIMSIZ GRUPLAR-FARKLI GRUPLAR)</a:t>
            </a:r>
            <a:endParaRPr lang="tr-TR" sz="1800" dirty="0"/>
          </a:p>
        </p:txBody>
      </p:sp>
      <p:sp>
        <p:nvSpPr>
          <p:cNvPr id="3" name="2 İçerik Yer Tutucusu"/>
          <p:cNvSpPr>
            <a:spLocks noGrp="1"/>
          </p:cNvSpPr>
          <p:nvPr>
            <p:ph idx="1"/>
          </p:nvPr>
        </p:nvSpPr>
        <p:spPr>
          <a:xfrm>
            <a:off x="1847528" y="1268760"/>
            <a:ext cx="8280920" cy="5205192"/>
          </a:xfrm>
        </p:spPr>
        <p:txBody>
          <a:bodyPr>
            <a:normAutofit/>
          </a:bodyPr>
          <a:lstStyle/>
          <a:p>
            <a:pPr>
              <a:buNone/>
            </a:pPr>
            <a:r>
              <a:rPr lang="tr-TR" b="1" dirty="0">
                <a:solidFill>
                  <a:srgbClr val="C00000"/>
                </a:solidFill>
              </a:rPr>
              <a:t>A.İki Grup(2x2= 4 Gözlü Kros Tablo);</a:t>
            </a:r>
          </a:p>
          <a:p>
            <a:pPr>
              <a:buFont typeface="Wingdings" pitchFamily="2" charset="2"/>
              <a:buChar char="ü"/>
            </a:pPr>
            <a:r>
              <a:rPr lang="tr-TR" b="1" dirty="0"/>
              <a:t>Ki-Kare </a:t>
            </a:r>
            <a:r>
              <a:rPr lang="tr-TR" dirty="0"/>
              <a:t>(Gözlerdeki Beklenen Frekans 5’ten Küçük Değilse) (2 Grup),</a:t>
            </a:r>
            <a:endParaRPr lang="tr-TR" b="1" dirty="0"/>
          </a:p>
          <a:p>
            <a:pPr>
              <a:buFont typeface="Wingdings" pitchFamily="2" charset="2"/>
              <a:buChar char="ü"/>
            </a:pPr>
            <a:r>
              <a:rPr lang="tr-TR" b="1" dirty="0" err="1"/>
              <a:t>Fisher’in</a:t>
            </a:r>
            <a:r>
              <a:rPr lang="tr-TR" b="1" dirty="0"/>
              <a:t> Ki-Karesi </a:t>
            </a:r>
            <a:r>
              <a:rPr lang="tr-TR" dirty="0"/>
              <a:t>(Gözlerdeki Beklenen Frekans 5’ten Küçükse) (2 Grup),</a:t>
            </a:r>
          </a:p>
          <a:p>
            <a:pPr>
              <a:buFont typeface="Wingdings" pitchFamily="2" charset="2"/>
              <a:buChar char="ü"/>
            </a:pPr>
            <a:r>
              <a:rPr lang="tr-TR" b="1" dirty="0"/>
              <a:t>İki Yüzde Arasındaki Farkın Önemlilik Testi </a:t>
            </a:r>
            <a:r>
              <a:rPr lang="tr-TR" dirty="0"/>
              <a:t>(2 Grup),</a:t>
            </a:r>
            <a:endParaRPr lang="tr-TR" b="1" dirty="0"/>
          </a:p>
          <a:p>
            <a:pPr>
              <a:buFont typeface="Wingdings" pitchFamily="2" charset="2"/>
              <a:buChar char="ü"/>
            </a:pPr>
            <a:endParaRPr lang="tr-TR" b="1" dirty="0"/>
          </a:p>
          <a:p>
            <a:pPr>
              <a:buNone/>
            </a:pPr>
            <a:r>
              <a:rPr lang="tr-TR" b="1" dirty="0">
                <a:solidFill>
                  <a:srgbClr val="C00000"/>
                </a:solidFill>
              </a:rPr>
              <a:t>B.Üç ve Daha Fazla Grup(Çok Gözlü Kros Tablo);</a:t>
            </a:r>
          </a:p>
          <a:p>
            <a:pPr>
              <a:buFont typeface="Wingdings" pitchFamily="2" charset="2"/>
              <a:buChar char="ü"/>
            </a:pPr>
            <a:r>
              <a:rPr lang="tr-TR" b="1" dirty="0"/>
              <a:t>Çok Gözlü Düzenlerde Ki-Kare Testi,</a:t>
            </a:r>
          </a:p>
          <a:p>
            <a:pPr>
              <a:buFont typeface="Wingdings" pitchFamily="2" charset="2"/>
              <a:buChar char="ü"/>
            </a:pPr>
            <a:r>
              <a:rPr lang="tr-TR" b="1" dirty="0" err="1"/>
              <a:t>Kolmogrov</a:t>
            </a:r>
            <a:r>
              <a:rPr lang="tr-TR" b="1" dirty="0"/>
              <a:t> </a:t>
            </a:r>
            <a:r>
              <a:rPr lang="tr-TR" b="1" dirty="0" err="1"/>
              <a:t>Simirnov</a:t>
            </a:r>
            <a:r>
              <a:rPr lang="tr-TR" b="1" dirty="0"/>
              <a:t> Testi,</a:t>
            </a:r>
          </a:p>
          <a:p>
            <a:pPr>
              <a:buFont typeface="Wingdings" pitchFamily="2" charset="2"/>
              <a:buChar char="ü"/>
            </a:pPr>
            <a:endParaRPr lang="tr-TR" b="1" dirty="0"/>
          </a:p>
          <a:p>
            <a:pPr>
              <a:buNone/>
            </a:pPr>
            <a:endParaRPr lang="tr-TR" sz="3200" b="1" dirty="0">
              <a:solidFill>
                <a:srgbClr val="C00000"/>
              </a:solidFill>
            </a:endParaRPr>
          </a:p>
          <a:p>
            <a:endParaRPr lang="tr-TR" dirty="0"/>
          </a:p>
          <a:p>
            <a:endParaRPr lang="tr-TR" b="1"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060848"/>
            <a:ext cx="8219256" cy="1728192"/>
          </a:xfrm>
        </p:spPr>
        <p:txBody>
          <a:bodyPr>
            <a:normAutofit fontScale="90000"/>
          </a:bodyPr>
          <a:lstStyle/>
          <a:p>
            <a:pPr algn="ctr"/>
            <a:r>
              <a:rPr lang="tr-TR" sz="2800" b="1" dirty="0">
                <a:solidFill>
                  <a:srgbClr val="C00000"/>
                </a:solidFill>
              </a:rPr>
              <a:t>6.İstatistiksel Analizler</a:t>
            </a:r>
            <a:br>
              <a:rPr lang="tr-TR" sz="2800" b="1" dirty="0">
                <a:solidFill>
                  <a:srgbClr val="C00000"/>
                </a:solidFill>
              </a:rPr>
            </a:br>
            <a:r>
              <a:rPr lang="tr-TR" sz="2800" b="1" dirty="0">
                <a:solidFill>
                  <a:srgbClr val="C00000"/>
                </a:solidFill>
              </a:rPr>
              <a:t> ve </a:t>
            </a:r>
            <a:br>
              <a:rPr lang="tr-TR" sz="2800" b="1" dirty="0">
                <a:solidFill>
                  <a:srgbClr val="C00000"/>
                </a:solidFill>
              </a:rPr>
            </a:br>
            <a:r>
              <a:rPr lang="tr-TR" sz="2800" b="1" dirty="0">
                <a:solidFill>
                  <a:srgbClr val="C00000"/>
                </a:solidFill>
              </a:rPr>
              <a:t>Değerlendirme</a:t>
            </a:r>
            <a:br>
              <a:rPr lang="tr-TR" sz="2800" b="1" dirty="0">
                <a:solidFill>
                  <a:srgbClr val="C00000"/>
                </a:solidFill>
              </a:rPr>
            </a:br>
            <a:endParaRPr lang="tr-TR" dirty="0"/>
          </a:p>
        </p:txBody>
      </p:sp>
      <p:sp>
        <p:nvSpPr>
          <p:cNvPr id="3" name="2 Slayt Numarası Yer Tutucusu"/>
          <p:cNvSpPr>
            <a:spLocks noGrp="1"/>
          </p:cNvSpPr>
          <p:nvPr>
            <p:ph type="sldNum" sz="quarter" idx="12"/>
          </p:nvPr>
        </p:nvSpPr>
        <p:spPr/>
        <p:txBody>
          <a:bodyPr/>
          <a:lstStyle/>
          <a:p>
            <a:fld id="{EF61F241-EC49-41D1-8D67-E19C899698A7}" type="slidenum">
              <a:rPr lang="tr-TR" smtClean="0"/>
              <a:pPr/>
              <a:t>2</a:t>
            </a:fld>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31504" y="116632"/>
            <a:ext cx="8712968" cy="576064"/>
          </a:xfrm>
        </p:spPr>
        <p:txBody>
          <a:bodyPr>
            <a:normAutofit fontScale="90000"/>
          </a:bodyPr>
          <a:lstStyle/>
          <a:p>
            <a:pPr algn="ctr"/>
            <a:r>
              <a:rPr lang="tr-TR" sz="2000" b="1" dirty="0" err="1">
                <a:solidFill>
                  <a:srgbClr val="C00000"/>
                </a:solidFill>
              </a:rPr>
              <a:t>Varyans</a:t>
            </a:r>
            <a:r>
              <a:rPr lang="tr-TR" sz="2000" b="1" dirty="0">
                <a:solidFill>
                  <a:srgbClr val="C00000"/>
                </a:solidFill>
              </a:rPr>
              <a:t> Analizinde Gruplar Arası Farklılığın Bulunması halinde </a:t>
            </a:r>
            <a:br>
              <a:rPr lang="tr-TR" sz="2000" b="1" dirty="0">
                <a:solidFill>
                  <a:srgbClr val="C00000"/>
                </a:solidFill>
              </a:rPr>
            </a:br>
            <a:r>
              <a:rPr lang="tr-TR" sz="2000" b="1" dirty="0">
                <a:solidFill>
                  <a:srgbClr val="C00000"/>
                </a:solidFill>
              </a:rPr>
              <a:t>Farkın Kaynaklandığı Grubun Belirlenmesi </a:t>
            </a:r>
          </a:p>
        </p:txBody>
      </p:sp>
      <p:sp>
        <p:nvSpPr>
          <p:cNvPr id="3" name="2 İçerik Yer Tutucusu"/>
          <p:cNvSpPr>
            <a:spLocks noGrp="1"/>
          </p:cNvSpPr>
          <p:nvPr>
            <p:ph idx="1"/>
          </p:nvPr>
        </p:nvSpPr>
        <p:spPr>
          <a:xfrm>
            <a:off x="1981200" y="908720"/>
            <a:ext cx="8219256" cy="5565232"/>
          </a:xfrm>
        </p:spPr>
        <p:txBody>
          <a:bodyPr>
            <a:normAutofit/>
          </a:bodyPr>
          <a:lstStyle/>
          <a:p>
            <a:pPr>
              <a:buNone/>
            </a:pPr>
            <a:r>
              <a:rPr lang="tr-TR" b="1" dirty="0">
                <a:solidFill>
                  <a:srgbClr val="C00000"/>
                </a:solidFill>
              </a:rPr>
              <a:t>1. En Küçük Önemli Fark Yöntemi(EKÖF); </a:t>
            </a:r>
            <a:r>
              <a:rPr lang="tr-TR" sz="1800" dirty="0"/>
              <a:t>Bazı istatistikçiler  bu testi yeterince güvenli bulmamaktadır(Bazı düzeneklerde fark olduğu halde farksız, fark olmadığı halde fark gösterdiğinden).</a:t>
            </a:r>
          </a:p>
          <a:p>
            <a:pPr>
              <a:buNone/>
            </a:pPr>
            <a:r>
              <a:rPr lang="tr-TR" b="1" dirty="0">
                <a:solidFill>
                  <a:srgbClr val="C00000"/>
                </a:solidFill>
              </a:rPr>
              <a:t>2. </a:t>
            </a:r>
            <a:r>
              <a:rPr lang="tr-TR" b="1" dirty="0" err="1">
                <a:solidFill>
                  <a:srgbClr val="C00000"/>
                </a:solidFill>
              </a:rPr>
              <a:t>Tukey</a:t>
            </a:r>
            <a:r>
              <a:rPr lang="tr-TR" b="1" dirty="0">
                <a:solidFill>
                  <a:srgbClr val="C00000"/>
                </a:solidFill>
              </a:rPr>
              <a:t> Yöntemi(</a:t>
            </a:r>
            <a:r>
              <a:rPr lang="tr-TR" b="1" dirty="0" err="1">
                <a:solidFill>
                  <a:srgbClr val="C00000"/>
                </a:solidFill>
              </a:rPr>
              <a:t>Tukey’s</a:t>
            </a:r>
            <a:r>
              <a:rPr lang="tr-TR" b="1" dirty="0">
                <a:solidFill>
                  <a:srgbClr val="C00000"/>
                </a:solidFill>
              </a:rPr>
              <a:t> HSD Testi=</a:t>
            </a:r>
            <a:r>
              <a:rPr lang="tr-TR" b="1" dirty="0" err="1">
                <a:solidFill>
                  <a:srgbClr val="C00000"/>
                </a:solidFill>
              </a:rPr>
              <a:t>Tukey’s</a:t>
            </a:r>
            <a:r>
              <a:rPr lang="tr-TR" b="1" dirty="0">
                <a:solidFill>
                  <a:srgbClr val="C00000"/>
                </a:solidFill>
              </a:rPr>
              <a:t> </a:t>
            </a:r>
            <a:r>
              <a:rPr lang="tr-TR" b="1" dirty="0" err="1">
                <a:solidFill>
                  <a:srgbClr val="C00000"/>
                </a:solidFill>
              </a:rPr>
              <a:t>Honestly</a:t>
            </a:r>
            <a:r>
              <a:rPr lang="tr-TR" b="1" dirty="0">
                <a:solidFill>
                  <a:srgbClr val="C00000"/>
                </a:solidFill>
              </a:rPr>
              <a:t> </a:t>
            </a:r>
            <a:r>
              <a:rPr lang="tr-TR" b="1" dirty="0" err="1">
                <a:solidFill>
                  <a:srgbClr val="C00000"/>
                </a:solidFill>
              </a:rPr>
              <a:t>Significant</a:t>
            </a:r>
            <a:r>
              <a:rPr lang="tr-TR" b="1" dirty="0">
                <a:solidFill>
                  <a:srgbClr val="C00000"/>
                </a:solidFill>
              </a:rPr>
              <a:t> </a:t>
            </a:r>
            <a:r>
              <a:rPr lang="tr-TR" b="1" dirty="0" err="1">
                <a:solidFill>
                  <a:srgbClr val="C00000"/>
                </a:solidFill>
              </a:rPr>
              <a:t>Difference</a:t>
            </a:r>
            <a:r>
              <a:rPr lang="tr-TR" b="1" dirty="0">
                <a:solidFill>
                  <a:srgbClr val="C00000"/>
                </a:solidFill>
              </a:rPr>
              <a:t>); </a:t>
            </a:r>
            <a:r>
              <a:rPr lang="tr-TR" sz="1800" dirty="0"/>
              <a:t>İkili karşılaştırmalar için güvenle kullanılır, daha çok gruplardaki kişi sayısı eşit olduğunda önerilir. </a:t>
            </a:r>
          </a:p>
          <a:p>
            <a:pPr>
              <a:buNone/>
            </a:pPr>
            <a:r>
              <a:rPr lang="tr-TR" b="1" dirty="0">
                <a:solidFill>
                  <a:srgbClr val="C00000"/>
                </a:solidFill>
              </a:rPr>
              <a:t>3. </a:t>
            </a:r>
            <a:r>
              <a:rPr lang="tr-TR" b="1" dirty="0" err="1">
                <a:solidFill>
                  <a:srgbClr val="C00000"/>
                </a:solidFill>
              </a:rPr>
              <a:t>Dunnett</a:t>
            </a:r>
            <a:r>
              <a:rPr lang="tr-TR" b="1" dirty="0">
                <a:solidFill>
                  <a:srgbClr val="C00000"/>
                </a:solidFill>
              </a:rPr>
              <a:t> Yöntemi;</a:t>
            </a:r>
            <a:r>
              <a:rPr lang="tr-TR" sz="1800" b="1" dirty="0">
                <a:solidFill>
                  <a:srgbClr val="C00000"/>
                </a:solidFill>
              </a:rPr>
              <a:t> </a:t>
            </a:r>
            <a:r>
              <a:rPr lang="tr-TR" sz="1800" dirty="0"/>
              <a:t>Tüm grupları 2’şer 2’şer karşılaştırmak değil de, her bir grubu yalnızca kontrol grubu ile karşılaştırmayı amaçlar. Örneğin; 3 gruba ilaç, 1 gruba </a:t>
            </a:r>
            <a:r>
              <a:rPr lang="tr-TR" sz="1800" dirty="0" err="1"/>
              <a:t>placebo</a:t>
            </a:r>
            <a:r>
              <a:rPr lang="tr-TR" sz="1800" dirty="0"/>
              <a:t> verildiğini varsayalım. Tüm grupları birbiri ile değil de, her bir grubu yalnızca </a:t>
            </a:r>
            <a:r>
              <a:rPr lang="tr-TR" sz="1800" dirty="0" err="1"/>
              <a:t>placebo</a:t>
            </a:r>
            <a:r>
              <a:rPr lang="tr-TR" sz="1800" dirty="0"/>
              <a:t> grubu ile karşılaştırma yaparak fark ortaya konulabilir.</a:t>
            </a:r>
          </a:p>
          <a:p>
            <a:pPr>
              <a:buNone/>
            </a:pPr>
            <a:r>
              <a:rPr lang="tr-TR" b="1" dirty="0">
                <a:solidFill>
                  <a:srgbClr val="C00000"/>
                </a:solidFill>
              </a:rPr>
              <a:t>4. </a:t>
            </a:r>
            <a:r>
              <a:rPr lang="tr-TR" dirty="0" err="1"/>
              <a:t>Duncan</a:t>
            </a:r>
            <a:r>
              <a:rPr lang="tr-TR" dirty="0"/>
              <a:t> Yöntemi,</a:t>
            </a:r>
          </a:p>
          <a:p>
            <a:pPr>
              <a:buNone/>
            </a:pPr>
            <a:r>
              <a:rPr lang="tr-TR" b="1" dirty="0">
                <a:solidFill>
                  <a:srgbClr val="C00000"/>
                </a:solidFill>
              </a:rPr>
              <a:t>5. </a:t>
            </a:r>
            <a:r>
              <a:rPr lang="tr-TR" dirty="0" err="1"/>
              <a:t>Student</a:t>
            </a:r>
            <a:r>
              <a:rPr lang="tr-TR" dirty="0"/>
              <a:t> </a:t>
            </a:r>
            <a:r>
              <a:rPr lang="tr-TR" dirty="0" err="1"/>
              <a:t>Newman</a:t>
            </a:r>
            <a:r>
              <a:rPr lang="tr-TR" dirty="0"/>
              <a:t>-</a:t>
            </a:r>
            <a:r>
              <a:rPr lang="tr-TR" dirty="0" err="1"/>
              <a:t>Keuls</a:t>
            </a:r>
            <a:r>
              <a:rPr lang="tr-TR" dirty="0"/>
              <a:t> Yöntemi,</a:t>
            </a:r>
          </a:p>
          <a:p>
            <a:pPr>
              <a:buNone/>
            </a:pPr>
            <a:r>
              <a:rPr lang="tr-TR" b="1" dirty="0">
                <a:solidFill>
                  <a:srgbClr val="C00000"/>
                </a:solidFill>
              </a:rPr>
              <a:t>6. </a:t>
            </a:r>
            <a:r>
              <a:rPr lang="tr-TR" dirty="0" err="1"/>
              <a:t>Scheffe</a:t>
            </a:r>
            <a:r>
              <a:rPr lang="tr-TR" dirty="0"/>
              <a:t> Yöntemi,</a:t>
            </a:r>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20</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47528" y="188640"/>
            <a:ext cx="8352928" cy="864096"/>
          </a:xfrm>
        </p:spPr>
        <p:txBody>
          <a:bodyPr>
            <a:normAutofit/>
          </a:bodyPr>
          <a:lstStyle/>
          <a:p>
            <a:pPr algn="ctr"/>
            <a:r>
              <a:rPr lang="tr-TR" sz="3100" b="1" dirty="0">
                <a:solidFill>
                  <a:srgbClr val="C00000"/>
                </a:solidFill>
              </a:rPr>
              <a:t>İstatistik Analizler ve Değerlendirme</a:t>
            </a:r>
            <a:br>
              <a:rPr lang="tr-TR" sz="4000" b="1" dirty="0">
                <a:solidFill>
                  <a:srgbClr val="C00000"/>
                </a:solidFill>
              </a:rPr>
            </a:br>
            <a:r>
              <a:rPr lang="tr-TR" sz="1800" b="1" dirty="0">
                <a:solidFill>
                  <a:srgbClr val="C00000"/>
                </a:solidFill>
              </a:rPr>
              <a:t>(İstatistiksel Analizlerde Göz Önünde Bulundurulacak Hususlar)</a:t>
            </a:r>
            <a:endParaRPr lang="tr-TR" sz="1800" dirty="0"/>
          </a:p>
        </p:txBody>
      </p:sp>
      <p:sp>
        <p:nvSpPr>
          <p:cNvPr id="3" name="2 İçerik Yer Tutucusu"/>
          <p:cNvSpPr>
            <a:spLocks noGrp="1"/>
          </p:cNvSpPr>
          <p:nvPr>
            <p:ph idx="1"/>
          </p:nvPr>
        </p:nvSpPr>
        <p:spPr>
          <a:xfrm>
            <a:off x="1703512" y="1196752"/>
            <a:ext cx="8424936" cy="5472608"/>
          </a:xfrm>
        </p:spPr>
        <p:txBody>
          <a:bodyPr>
            <a:normAutofit/>
          </a:bodyPr>
          <a:lstStyle/>
          <a:p>
            <a:pPr>
              <a:buFont typeface="Wingdings" pitchFamily="2" charset="2"/>
              <a:buChar char="ü"/>
            </a:pPr>
            <a:r>
              <a:rPr lang="tr-TR" dirty="0"/>
              <a:t>Ölçeği geliştirenin puanlama kuralına uyulmalı,</a:t>
            </a:r>
          </a:p>
          <a:p>
            <a:pPr>
              <a:buFont typeface="Wingdings" pitchFamily="2" charset="2"/>
              <a:buChar char="ü"/>
            </a:pPr>
            <a:r>
              <a:rPr lang="tr-TR" dirty="0"/>
              <a:t>İfade seçeneklerinin </a:t>
            </a:r>
            <a:r>
              <a:rPr lang="tr-TR" b="1" dirty="0"/>
              <a:t>frekans </a:t>
            </a:r>
            <a:r>
              <a:rPr lang="tr-TR" dirty="0"/>
              <a:t>ve</a:t>
            </a:r>
            <a:r>
              <a:rPr lang="tr-TR" b="1" dirty="0"/>
              <a:t> yüzdelerle(%) </a:t>
            </a:r>
            <a:r>
              <a:rPr lang="tr-TR" dirty="0"/>
              <a:t>değerlendirilmesi pek uygun değil,</a:t>
            </a:r>
          </a:p>
          <a:p>
            <a:pPr>
              <a:buFont typeface="Wingdings" pitchFamily="2" charset="2"/>
              <a:buChar char="ü"/>
            </a:pPr>
            <a:r>
              <a:rPr lang="tr-TR" dirty="0"/>
              <a:t>Dağılımda;</a:t>
            </a:r>
          </a:p>
          <a:p>
            <a:pPr>
              <a:buFont typeface="Wingdings" pitchFamily="2" charset="2"/>
              <a:buChar char="v"/>
            </a:pPr>
            <a:r>
              <a:rPr lang="tr-TR" dirty="0"/>
              <a:t>Uç değerler yoksa, </a:t>
            </a:r>
            <a:r>
              <a:rPr lang="tr-TR" b="1" dirty="0"/>
              <a:t>Aritmetik Ortalama±Standart Sapma</a:t>
            </a:r>
            <a:r>
              <a:rPr lang="tr-TR" dirty="0"/>
              <a:t> uygun, </a:t>
            </a:r>
          </a:p>
          <a:p>
            <a:pPr>
              <a:buFont typeface="Wingdings" pitchFamily="2" charset="2"/>
              <a:buChar char="v"/>
            </a:pPr>
            <a:r>
              <a:rPr lang="tr-TR" dirty="0"/>
              <a:t>Uç değerler varsa, </a:t>
            </a:r>
            <a:r>
              <a:rPr lang="tr-TR" b="1" dirty="0"/>
              <a:t>Ortanca, </a:t>
            </a:r>
            <a:r>
              <a:rPr lang="tr-TR" b="1" dirty="0" err="1"/>
              <a:t>Min</a:t>
            </a:r>
            <a:r>
              <a:rPr lang="tr-TR" b="1" dirty="0"/>
              <a:t>-</a:t>
            </a:r>
            <a:r>
              <a:rPr lang="tr-TR" b="1" dirty="0" err="1"/>
              <a:t>Maks</a:t>
            </a:r>
            <a:r>
              <a:rPr lang="tr-TR" b="1" dirty="0"/>
              <a:t> </a:t>
            </a:r>
            <a:r>
              <a:rPr lang="tr-TR" dirty="0"/>
              <a:t>gösterimi daha uygun, </a:t>
            </a:r>
          </a:p>
          <a:p>
            <a:pPr>
              <a:buFont typeface="Wingdings" pitchFamily="2" charset="2"/>
              <a:buChar char="ü"/>
            </a:pPr>
            <a:r>
              <a:rPr lang="tr-TR" dirty="0"/>
              <a:t>Hipotezleri test etmede </a:t>
            </a:r>
            <a:r>
              <a:rPr lang="tr-TR" b="1" dirty="0"/>
              <a:t>“Önemlilik Testleri” </a:t>
            </a:r>
            <a:r>
              <a:rPr lang="tr-TR" dirty="0"/>
              <a:t>önemli,</a:t>
            </a:r>
            <a:r>
              <a:rPr lang="tr-TR" b="1" dirty="0"/>
              <a:t> Önemlilik testleri bir hipotezi ispatlamak için değil, elde edilen veri ile hipotezin desteklenip desteklenmediğine karar vermek için kullanılır, </a:t>
            </a:r>
            <a:endParaRPr lang="tr-TR" dirty="0"/>
          </a:p>
          <a:p>
            <a:pPr>
              <a:buFont typeface="Wingdings" pitchFamily="2" charset="2"/>
              <a:buChar char="ü"/>
            </a:pPr>
            <a:r>
              <a:rPr lang="tr-TR" dirty="0"/>
              <a:t>Her bir parametrik teste karşı birden çok </a:t>
            </a:r>
            <a:r>
              <a:rPr lang="tr-TR" dirty="0" err="1"/>
              <a:t>non</a:t>
            </a:r>
            <a:r>
              <a:rPr lang="tr-TR" dirty="0"/>
              <a:t>-parametrik test var,</a:t>
            </a:r>
          </a:p>
          <a:p>
            <a:endParaRPr lang="tr-TR" b="1" dirty="0"/>
          </a:p>
          <a:p>
            <a:pPr>
              <a:buFont typeface="Wingdings" pitchFamily="2" charset="2"/>
              <a:buChar char="v"/>
            </a:pPr>
            <a:endParaRPr lang="tr-TR"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91264" cy="490066"/>
          </a:xfrm>
        </p:spPr>
        <p:txBody>
          <a:bodyPr>
            <a:normAutofit/>
          </a:bodyPr>
          <a:lstStyle/>
          <a:p>
            <a:pPr algn="ctr"/>
            <a:r>
              <a:rPr lang="tr-TR" sz="2400" b="1" dirty="0">
                <a:solidFill>
                  <a:srgbClr val="C00000"/>
                </a:solidFill>
              </a:rPr>
              <a:t>Önemlilik Testleri</a:t>
            </a:r>
          </a:p>
        </p:txBody>
      </p:sp>
      <p:sp>
        <p:nvSpPr>
          <p:cNvPr id="4" name="3 İçerik Yer Tutucusu"/>
          <p:cNvSpPr>
            <a:spLocks noGrp="1"/>
          </p:cNvSpPr>
          <p:nvPr>
            <p:ph sz="half" idx="1"/>
          </p:nvPr>
        </p:nvSpPr>
        <p:spPr>
          <a:xfrm>
            <a:off x="1775520" y="908720"/>
            <a:ext cx="4464496" cy="5760640"/>
          </a:xfrm>
        </p:spPr>
        <p:txBody>
          <a:bodyPr>
            <a:normAutofit/>
          </a:bodyPr>
          <a:lstStyle/>
          <a:p>
            <a:pPr>
              <a:buNone/>
            </a:pPr>
            <a:r>
              <a:rPr lang="tr-TR" b="1" dirty="0">
                <a:solidFill>
                  <a:srgbClr val="C00000"/>
                </a:solidFill>
              </a:rPr>
              <a:t>Parametrik Testler;</a:t>
            </a:r>
          </a:p>
          <a:p>
            <a:pPr>
              <a:buNone/>
            </a:pPr>
            <a:r>
              <a:rPr lang="tr-TR" sz="1800" b="1" dirty="0">
                <a:solidFill>
                  <a:srgbClr val="C00000"/>
                </a:solidFill>
              </a:rPr>
              <a:t>1. </a:t>
            </a:r>
            <a:r>
              <a:rPr lang="tr-TR" sz="1800" b="1" dirty="0"/>
              <a:t>İki Ortalama Arasındaki Farkın Önemlilik Testi( t Testi),</a:t>
            </a:r>
          </a:p>
          <a:p>
            <a:pPr>
              <a:buNone/>
            </a:pPr>
            <a:r>
              <a:rPr lang="tr-TR" sz="1800" b="1" dirty="0">
                <a:solidFill>
                  <a:srgbClr val="C00000"/>
                </a:solidFill>
              </a:rPr>
              <a:t>2. </a:t>
            </a:r>
            <a:r>
              <a:rPr lang="tr-TR" sz="1800" b="1" dirty="0"/>
              <a:t>İki Eş Arasındaki Farkın Önemlilik testi,</a:t>
            </a:r>
          </a:p>
          <a:p>
            <a:pPr>
              <a:buNone/>
            </a:pPr>
            <a:r>
              <a:rPr lang="tr-TR" sz="1800" b="1" dirty="0">
                <a:solidFill>
                  <a:srgbClr val="C00000"/>
                </a:solidFill>
              </a:rPr>
              <a:t>3. </a:t>
            </a:r>
            <a:r>
              <a:rPr lang="tr-TR" sz="1800" b="1" dirty="0"/>
              <a:t>İki Yüzde Arasındaki Farkın Önemlilik Testi,</a:t>
            </a:r>
          </a:p>
          <a:p>
            <a:pPr>
              <a:buNone/>
            </a:pPr>
            <a:r>
              <a:rPr lang="tr-TR" sz="1800" b="1" dirty="0">
                <a:solidFill>
                  <a:srgbClr val="C00000"/>
                </a:solidFill>
              </a:rPr>
              <a:t>4. </a:t>
            </a:r>
            <a:r>
              <a:rPr lang="tr-TR" sz="1800" b="1" dirty="0" err="1"/>
              <a:t>Varyans</a:t>
            </a:r>
            <a:r>
              <a:rPr lang="tr-TR" sz="1800" b="1" dirty="0"/>
              <a:t> Analizi(Tek Yönlü/İki Yönlü),</a:t>
            </a:r>
          </a:p>
          <a:p>
            <a:pPr>
              <a:buNone/>
            </a:pPr>
            <a:r>
              <a:rPr lang="tr-TR" sz="1800" b="1" dirty="0">
                <a:solidFill>
                  <a:srgbClr val="C00000"/>
                </a:solidFill>
              </a:rPr>
              <a:t>5. </a:t>
            </a:r>
            <a:r>
              <a:rPr lang="tr-TR" sz="1800" b="1" dirty="0"/>
              <a:t>Evren Ortalaması Önemlilik testi,</a:t>
            </a:r>
          </a:p>
          <a:p>
            <a:pPr>
              <a:buNone/>
            </a:pPr>
            <a:endParaRPr lang="tr-TR" sz="1800" dirty="0"/>
          </a:p>
          <a:p>
            <a:pPr>
              <a:buNone/>
            </a:pPr>
            <a:r>
              <a:rPr lang="tr-TR" sz="1800" b="1" dirty="0">
                <a:solidFill>
                  <a:srgbClr val="C00000"/>
                </a:solidFill>
              </a:rPr>
              <a:t>***</a:t>
            </a:r>
            <a:r>
              <a:rPr lang="tr-TR" sz="1800" b="1" dirty="0"/>
              <a:t>Bir parametrik teste karşı denk gelen parametrik olmayan test verilmiştir.</a:t>
            </a:r>
          </a:p>
          <a:p>
            <a:pPr>
              <a:buNone/>
            </a:pPr>
            <a:r>
              <a:rPr lang="tr-TR" sz="1800" b="1" dirty="0">
                <a:solidFill>
                  <a:srgbClr val="C00000"/>
                </a:solidFill>
              </a:rPr>
              <a:t>***</a:t>
            </a:r>
            <a:r>
              <a:rPr lang="tr-TR" sz="1800" b="1" dirty="0"/>
              <a:t>Bu testler en çok başvurulan ve gücü oldukça yüksek testlerdir.</a:t>
            </a:r>
          </a:p>
          <a:p>
            <a:pPr>
              <a:buNone/>
            </a:pPr>
            <a:endParaRPr lang="tr-TR" dirty="0"/>
          </a:p>
        </p:txBody>
      </p:sp>
      <p:sp>
        <p:nvSpPr>
          <p:cNvPr id="5" name="4 İçerik Yer Tutucusu"/>
          <p:cNvSpPr>
            <a:spLocks noGrp="1"/>
          </p:cNvSpPr>
          <p:nvPr>
            <p:ph sz="half" idx="2"/>
          </p:nvPr>
        </p:nvSpPr>
        <p:spPr>
          <a:xfrm>
            <a:off x="6168008" y="836712"/>
            <a:ext cx="4176464" cy="5760640"/>
          </a:xfrm>
        </p:spPr>
        <p:txBody>
          <a:bodyPr>
            <a:normAutofit/>
          </a:bodyPr>
          <a:lstStyle/>
          <a:p>
            <a:pPr>
              <a:buNone/>
            </a:pPr>
            <a:r>
              <a:rPr lang="tr-TR" b="1" dirty="0" err="1">
                <a:solidFill>
                  <a:srgbClr val="C00000"/>
                </a:solidFill>
              </a:rPr>
              <a:t>Non</a:t>
            </a:r>
            <a:r>
              <a:rPr lang="tr-TR" b="1" dirty="0">
                <a:solidFill>
                  <a:srgbClr val="C00000"/>
                </a:solidFill>
              </a:rPr>
              <a:t>-Parametrik Testler;</a:t>
            </a:r>
          </a:p>
          <a:p>
            <a:pPr>
              <a:buNone/>
            </a:pPr>
            <a:r>
              <a:rPr lang="tr-TR" sz="1800" b="1" dirty="0">
                <a:solidFill>
                  <a:srgbClr val="C00000"/>
                </a:solidFill>
              </a:rPr>
              <a:t>1. </a:t>
            </a:r>
            <a:r>
              <a:rPr lang="tr-TR" sz="1800" b="1" dirty="0" err="1"/>
              <a:t>Mann</a:t>
            </a:r>
            <a:r>
              <a:rPr lang="tr-TR" sz="1800" b="1" dirty="0"/>
              <a:t>-</a:t>
            </a:r>
            <a:r>
              <a:rPr lang="tr-TR" sz="1800" b="1" dirty="0" err="1"/>
              <a:t>Whitney</a:t>
            </a:r>
            <a:r>
              <a:rPr lang="tr-TR" sz="1800" b="1" dirty="0"/>
              <a:t> U Testi,</a:t>
            </a:r>
          </a:p>
          <a:p>
            <a:pPr>
              <a:buNone/>
            </a:pPr>
            <a:endParaRPr lang="tr-TR" sz="1800" dirty="0"/>
          </a:p>
          <a:p>
            <a:pPr>
              <a:buNone/>
            </a:pPr>
            <a:r>
              <a:rPr lang="tr-TR" sz="1800" b="1" dirty="0">
                <a:solidFill>
                  <a:srgbClr val="C00000"/>
                </a:solidFill>
              </a:rPr>
              <a:t>2. </a:t>
            </a:r>
            <a:r>
              <a:rPr lang="tr-TR" sz="1800" b="1" dirty="0" err="1"/>
              <a:t>Wilcoxon</a:t>
            </a:r>
            <a:r>
              <a:rPr lang="tr-TR" sz="1800" b="1" dirty="0"/>
              <a:t> Eşleştirilmiş İki Örnek Testi,</a:t>
            </a:r>
          </a:p>
          <a:p>
            <a:pPr>
              <a:buNone/>
            </a:pPr>
            <a:r>
              <a:rPr lang="tr-TR" sz="1800" b="1" dirty="0">
                <a:solidFill>
                  <a:srgbClr val="C00000"/>
                </a:solidFill>
              </a:rPr>
              <a:t>3. </a:t>
            </a:r>
            <a:r>
              <a:rPr lang="tr-TR" sz="1800" b="1" dirty="0"/>
              <a:t>Dört ve Çok Gözlü Düzenlerde Ki-Kare Testi,</a:t>
            </a:r>
          </a:p>
          <a:p>
            <a:pPr>
              <a:buNone/>
            </a:pPr>
            <a:r>
              <a:rPr lang="tr-TR" sz="1800" b="1" dirty="0">
                <a:solidFill>
                  <a:srgbClr val="C00000"/>
                </a:solidFill>
              </a:rPr>
              <a:t>4. </a:t>
            </a:r>
            <a:r>
              <a:rPr lang="tr-TR" sz="1800" b="1" dirty="0" err="1"/>
              <a:t>Kruskal</a:t>
            </a:r>
            <a:r>
              <a:rPr lang="tr-TR" sz="1800" b="1" dirty="0"/>
              <a:t> </a:t>
            </a:r>
            <a:r>
              <a:rPr lang="tr-TR" sz="1800" b="1" dirty="0" err="1"/>
              <a:t>Wallis</a:t>
            </a:r>
            <a:r>
              <a:rPr lang="tr-TR" sz="1800" b="1" dirty="0"/>
              <a:t> </a:t>
            </a:r>
            <a:r>
              <a:rPr lang="tr-TR" sz="1800" b="1" dirty="0" err="1"/>
              <a:t>Varyans</a:t>
            </a:r>
            <a:r>
              <a:rPr lang="tr-TR" sz="1800" b="1" dirty="0"/>
              <a:t> Analizi,</a:t>
            </a:r>
          </a:p>
          <a:p>
            <a:pPr>
              <a:buNone/>
            </a:pPr>
            <a:r>
              <a:rPr lang="tr-TR" sz="1800" b="1" dirty="0">
                <a:solidFill>
                  <a:srgbClr val="C00000"/>
                </a:solidFill>
              </a:rPr>
              <a:t>5. </a:t>
            </a:r>
            <a:r>
              <a:rPr lang="tr-TR" sz="1800" b="1" dirty="0"/>
              <a:t>İşaret Testi,</a:t>
            </a:r>
          </a:p>
          <a:p>
            <a:pPr>
              <a:buNone/>
            </a:pPr>
            <a:endParaRPr lang="tr-TR" sz="1800" dirty="0"/>
          </a:p>
          <a:p>
            <a:pPr>
              <a:buNone/>
            </a:pPr>
            <a:r>
              <a:rPr lang="tr-TR" sz="1800" b="1" dirty="0">
                <a:solidFill>
                  <a:srgbClr val="C00000"/>
                </a:solidFill>
              </a:rPr>
              <a:t>***</a:t>
            </a:r>
            <a:r>
              <a:rPr lang="tr-TR" sz="1800" b="1" dirty="0"/>
              <a:t>Önemlilik testleri bir hipotezi ispatlamak için değil, elde edilen veri ile hipotezin desteklenip desteklenmediğine karar vermek için kullanılır, </a:t>
            </a:r>
          </a:p>
          <a:p>
            <a:pPr>
              <a:buNone/>
            </a:pPr>
            <a:endParaRPr lang="tr-TR" sz="1800" dirty="0"/>
          </a:p>
        </p:txBody>
      </p:sp>
      <p:sp>
        <p:nvSpPr>
          <p:cNvPr id="3" name="2 Slayt Numarası Yer Tutucusu"/>
          <p:cNvSpPr>
            <a:spLocks noGrp="1"/>
          </p:cNvSpPr>
          <p:nvPr>
            <p:ph type="sldNum" sz="quarter" idx="12"/>
          </p:nvPr>
        </p:nvSpPr>
        <p:spPr/>
        <p:txBody>
          <a:bodyPr/>
          <a:lstStyle/>
          <a:p>
            <a:fld id="{EF61F241-EC49-41D1-8D67-E19C899698A7}"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16632"/>
            <a:ext cx="8219256" cy="648072"/>
          </a:xfrm>
        </p:spPr>
        <p:txBody>
          <a:bodyPr>
            <a:normAutofit fontScale="90000"/>
          </a:bodyPr>
          <a:lstStyle/>
          <a:p>
            <a:pPr algn="ctr"/>
            <a:r>
              <a:rPr lang="tr-TR" sz="2700" b="1" dirty="0">
                <a:solidFill>
                  <a:srgbClr val="C00000"/>
                </a:solidFill>
              </a:rPr>
              <a:t>Evren Ortalaması Önemlilik Testi</a:t>
            </a:r>
            <a:br>
              <a:rPr lang="tr-TR" sz="2400" b="1" dirty="0">
                <a:solidFill>
                  <a:srgbClr val="C00000"/>
                </a:solidFill>
              </a:rPr>
            </a:br>
            <a:r>
              <a:rPr lang="tr-TR" sz="1800" b="1" dirty="0">
                <a:solidFill>
                  <a:srgbClr val="C00000"/>
                </a:solidFill>
              </a:rPr>
              <a:t>Ölçümle Edinilen Verilerde</a:t>
            </a:r>
          </a:p>
        </p:txBody>
      </p:sp>
      <p:sp>
        <p:nvSpPr>
          <p:cNvPr id="3" name="2 İçerik Yer Tutucusu"/>
          <p:cNvSpPr>
            <a:spLocks noGrp="1"/>
          </p:cNvSpPr>
          <p:nvPr>
            <p:ph idx="1"/>
          </p:nvPr>
        </p:nvSpPr>
        <p:spPr>
          <a:xfrm>
            <a:off x="1703512" y="764704"/>
            <a:ext cx="8712968" cy="5976664"/>
          </a:xfrm>
        </p:spPr>
        <p:txBody>
          <a:bodyPr>
            <a:normAutofit lnSpcReduction="10000"/>
          </a:bodyPr>
          <a:lstStyle/>
          <a:p>
            <a:r>
              <a:rPr lang="tr-TR" sz="2000" b="1" dirty="0">
                <a:solidFill>
                  <a:srgbClr val="C00000"/>
                </a:solidFill>
              </a:rPr>
              <a:t>Evren Ortalaması Önemlilik Testi; </a:t>
            </a:r>
          </a:p>
          <a:p>
            <a:pPr>
              <a:buFont typeface="Wingdings" pitchFamily="2" charset="2"/>
              <a:buChar char="ü"/>
            </a:pPr>
            <a:r>
              <a:rPr lang="tr-TR" sz="1800" dirty="0"/>
              <a:t>Bir evrende bir olayın ortalamasının, düşünülen bir değere eşit olup olmadığının test edilmesinde; </a:t>
            </a:r>
            <a:r>
              <a:rPr lang="tr-TR" sz="1800" b="1" dirty="0">
                <a:solidFill>
                  <a:srgbClr val="C00000"/>
                </a:solidFill>
              </a:rPr>
              <a:t>Örneğin: </a:t>
            </a:r>
            <a:r>
              <a:rPr lang="tr-TR" sz="1800" b="1" dirty="0"/>
              <a:t>“Bir bölgede yaşayan 40 yaş üzerindeki bireylerin </a:t>
            </a:r>
            <a:r>
              <a:rPr lang="tr-TR" sz="1800" b="1" dirty="0" err="1"/>
              <a:t>sistolik</a:t>
            </a:r>
            <a:r>
              <a:rPr lang="tr-TR" sz="1800" b="1" dirty="0"/>
              <a:t> kan basıncı ortalamasının 140 </a:t>
            </a:r>
            <a:r>
              <a:rPr lang="tr-TR" sz="1800" b="1" dirty="0" err="1"/>
              <a:t>mmHg</a:t>
            </a:r>
            <a:r>
              <a:rPr lang="tr-TR" sz="1800" b="1" dirty="0"/>
              <a:t>, </a:t>
            </a:r>
            <a:r>
              <a:rPr lang="tr-TR" sz="1800" b="1" dirty="0" err="1"/>
              <a:t>diastolik</a:t>
            </a:r>
            <a:r>
              <a:rPr lang="tr-TR" sz="1800" b="1" dirty="0"/>
              <a:t> kan basıncı ortalamasının 70 </a:t>
            </a:r>
            <a:r>
              <a:rPr lang="tr-TR" sz="1800" b="1" dirty="0" err="1"/>
              <a:t>mmHg</a:t>
            </a:r>
            <a:r>
              <a:rPr lang="tr-TR" sz="1800" b="1" dirty="0"/>
              <a:t>, olup olmadığının test edilmesi”,</a:t>
            </a:r>
          </a:p>
          <a:p>
            <a:pPr>
              <a:buFont typeface="Wingdings" pitchFamily="2" charset="2"/>
              <a:buChar char="ü"/>
            </a:pPr>
            <a:r>
              <a:rPr lang="tr-TR" sz="1800" dirty="0"/>
              <a:t>Bir örneklemden daha önce elde edilen ortalama ile bu örneklemin aynı konuda ikinci kez elde edilen ortalamanın farklı olup olmadığının test edilmesinde; </a:t>
            </a:r>
            <a:r>
              <a:rPr lang="tr-TR" sz="1800" b="1" dirty="0">
                <a:solidFill>
                  <a:srgbClr val="C00000"/>
                </a:solidFill>
              </a:rPr>
              <a:t>Örneğin: </a:t>
            </a:r>
            <a:r>
              <a:rPr lang="tr-TR" sz="1800" b="1" dirty="0"/>
              <a:t>“Bir ilkokuldaki öğrencilerin hemoglobin ortalaması bulunmuş, bir yıl sonra aynı okulda yapılan çalışmada bir grup öğrencinin hemoglobin ortalaması arasında fark olup olmadığının test edilmesi”,</a:t>
            </a:r>
          </a:p>
          <a:p>
            <a:pPr>
              <a:buFont typeface="Wingdings" pitchFamily="2" charset="2"/>
              <a:buChar char="ü"/>
            </a:pPr>
            <a:r>
              <a:rPr lang="tr-TR" sz="1800" dirty="0"/>
              <a:t>Bir evrenden çekilen bir örneklemin bazı değişkenler açısından evreni temsil edip etmediğinin test edilmesi; </a:t>
            </a:r>
            <a:r>
              <a:rPr lang="tr-TR" sz="1800" b="1" dirty="0">
                <a:solidFill>
                  <a:srgbClr val="C00000"/>
                </a:solidFill>
              </a:rPr>
              <a:t>Örneğin: </a:t>
            </a:r>
            <a:r>
              <a:rPr lang="tr-TR" sz="1800" b="1" dirty="0"/>
              <a:t>“2000 kişilik bir evrenin yaş ortalamasının 48,0±20,3 olduğunu varsayalım. Buradan %95 güven düzeyinde ±%5 göz yumulabilir hata payı ile bölgeden 350 kişi örneklem çekilmiş, evren ile örneklem yaş ortalaması arasında fark olup olmadığının test edilmesi”.</a:t>
            </a:r>
          </a:p>
          <a:p>
            <a:pPr>
              <a:buNone/>
            </a:pPr>
            <a:r>
              <a:rPr lang="tr-TR" sz="1800" b="1" dirty="0"/>
              <a:t> </a:t>
            </a:r>
          </a:p>
          <a:p>
            <a:pPr>
              <a:buNone/>
            </a:pPr>
            <a:r>
              <a:rPr lang="tr-TR" sz="1800" b="1" dirty="0">
                <a:solidFill>
                  <a:srgbClr val="C00000"/>
                </a:solidFill>
              </a:rPr>
              <a:t>***</a:t>
            </a:r>
            <a:r>
              <a:rPr lang="tr-TR" sz="1800" dirty="0"/>
              <a:t>Verilen örneklerde yanlışlıkla </a:t>
            </a:r>
            <a:r>
              <a:rPr lang="tr-TR" sz="1800" b="1" dirty="0"/>
              <a:t>“İki Ortalama Arasındaki Farkın Önemlilik Testi” ve İki Eş Arasındaki Farkın Önemlilik Testi” </a:t>
            </a:r>
            <a:r>
              <a:rPr lang="tr-TR" sz="1800" dirty="0"/>
              <a:t>uygulanmaktadır.</a:t>
            </a:r>
          </a:p>
          <a:p>
            <a:pPr>
              <a:buFont typeface="Wingdings" pitchFamily="2" charset="2"/>
              <a:buChar char="ü"/>
            </a:pPr>
            <a:endParaRPr lang="tr-TR" sz="2000"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16632"/>
            <a:ext cx="8219256" cy="648072"/>
          </a:xfrm>
        </p:spPr>
        <p:txBody>
          <a:bodyPr>
            <a:normAutofit fontScale="90000"/>
          </a:bodyPr>
          <a:lstStyle/>
          <a:p>
            <a:pPr algn="ctr"/>
            <a:r>
              <a:rPr lang="tr-TR" sz="2700" b="1" dirty="0">
                <a:solidFill>
                  <a:srgbClr val="C00000"/>
                </a:solidFill>
              </a:rPr>
              <a:t>İşaret Testi</a:t>
            </a:r>
            <a:br>
              <a:rPr lang="tr-TR" sz="2400" b="1" dirty="0">
                <a:solidFill>
                  <a:srgbClr val="C00000"/>
                </a:solidFill>
              </a:rPr>
            </a:br>
            <a:r>
              <a:rPr lang="tr-TR" sz="2000" b="1" dirty="0">
                <a:solidFill>
                  <a:srgbClr val="C00000"/>
                </a:solidFill>
              </a:rPr>
              <a:t> </a:t>
            </a:r>
            <a:r>
              <a:rPr lang="tr-TR" sz="1800" b="1" dirty="0">
                <a:solidFill>
                  <a:srgbClr val="C00000"/>
                </a:solidFill>
              </a:rPr>
              <a:t>Sayımla Elde Edilen Verilerde</a:t>
            </a:r>
            <a:endParaRPr lang="tr-TR" sz="1800" dirty="0"/>
          </a:p>
        </p:txBody>
      </p:sp>
      <p:sp>
        <p:nvSpPr>
          <p:cNvPr id="3" name="2 İçerik Yer Tutucusu"/>
          <p:cNvSpPr>
            <a:spLocks noGrp="1"/>
          </p:cNvSpPr>
          <p:nvPr>
            <p:ph idx="1"/>
          </p:nvPr>
        </p:nvSpPr>
        <p:spPr>
          <a:xfrm>
            <a:off x="1703512" y="980728"/>
            <a:ext cx="8496944" cy="5493224"/>
          </a:xfrm>
        </p:spPr>
        <p:txBody>
          <a:bodyPr>
            <a:normAutofit/>
          </a:bodyPr>
          <a:lstStyle/>
          <a:p>
            <a:r>
              <a:rPr lang="tr-TR" b="1" dirty="0">
                <a:solidFill>
                  <a:srgbClr val="C00000"/>
                </a:solidFill>
              </a:rPr>
              <a:t>İşaret Testi;</a:t>
            </a:r>
          </a:p>
          <a:p>
            <a:pPr>
              <a:buFont typeface="Wingdings" pitchFamily="2" charset="2"/>
              <a:buChar char="ü"/>
            </a:pPr>
            <a:r>
              <a:rPr lang="tr-TR" sz="2000" b="1" dirty="0"/>
              <a:t>Parametrik olmayan </a:t>
            </a:r>
            <a:r>
              <a:rPr lang="tr-TR" sz="2000" dirty="0"/>
              <a:t>bir testtir.</a:t>
            </a:r>
          </a:p>
          <a:p>
            <a:pPr>
              <a:buFont typeface="Wingdings" pitchFamily="2" charset="2"/>
              <a:buChar char="ü"/>
            </a:pPr>
            <a:r>
              <a:rPr lang="tr-TR" sz="2000" b="1" dirty="0"/>
              <a:t>Ortancalarla</a:t>
            </a:r>
            <a:r>
              <a:rPr lang="tr-TR" sz="2000" dirty="0"/>
              <a:t> çalışılır, evren ortancasının belirli bir değere eşit olup olmadığının test edilmesi için kullanılır.</a:t>
            </a:r>
          </a:p>
          <a:p>
            <a:pPr>
              <a:buFont typeface="Wingdings" pitchFamily="2" charset="2"/>
              <a:buChar char="ü"/>
            </a:pPr>
            <a:r>
              <a:rPr lang="tr-TR" sz="2000" dirty="0"/>
              <a:t>Değerler </a:t>
            </a:r>
            <a:r>
              <a:rPr lang="tr-TR" sz="2000" b="1" dirty="0"/>
              <a:t>(+) </a:t>
            </a:r>
            <a:r>
              <a:rPr lang="tr-TR" sz="2000" dirty="0"/>
              <a:t>ve </a:t>
            </a:r>
            <a:r>
              <a:rPr lang="tr-TR" sz="2000" b="1" dirty="0"/>
              <a:t>(-)</a:t>
            </a:r>
            <a:r>
              <a:rPr lang="tr-TR" sz="2000" dirty="0"/>
              <a:t> işaretlere dönüştürüldüğü için </a:t>
            </a:r>
            <a:r>
              <a:rPr lang="tr-TR" sz="2000" b="1" dirty="0"/>
              <a:t>“İşaret Testi” </a:t>
            </a:r>
            <a:r>
              <a:rPr lang="tr-TR" sz="2000" dirty="0"/>
              <a:t>denir. </a:t>
            </a:r>
          </a:p>
          <a:p>
            <a:pPr>
              <a:buFont typeface="Wingdings" pitchFamily="2" charset="2"/>
              <a:buChar char="ü"/>
            </a:pPr>
            <a:r>
              <a:rPr lang="tr-TR" sz="2000" dirty="0"/>
              <a:t>Birey sayısının </a:t>
            </a:r>
            <a:r>
              <a:rPr lang="tr-TR" sz="2000" b="1" dirty="0"/>
              <a:t>“25’den Az” </a:t>
            </a:r>
            <a:r>
              <a:rPr lang="tr-TR" sz="2000" dirty="0"/>
              <a:t>ya da </a:t>
            </a:r>
            <a:r>
              <a:rPr lang="tr-TR" sz="2000" b="1" dirty="0"/>
              <a:t>“25’den Çok” </a:t>
            </a:r>
            <a:r>
              <a:rPr lang="tr-TR" sz="2000" dirty="0"/>
              <a:t>oluşuna göre test işlemleri farklılaşır.</a:t>
            </a:r>
          </a:p>
          <a:p>
            <a:pPr>
              <a:buNone/>
            </a:pPr>
            <a:endParaRPr lang="tr-TR" sz="2000" dirty="0"/>
          </a:p>
          <a:p>
            <a:pPr>
              <a:buNone/>
            </a:pPr>
            <a:r>
              <a:rPr lang="tr-TR" b="1" dirty="0">
                <a:solidFill>
                  <a:srgbClr val="C00000"/>
                </a:solidFill>
              </a:rPr>
              <a:t>Örneğin ;</a:t>
            </a:r>
          </a:p>
          <a:p>
            <a:pPr>
              <a:buFont typeface="Wingdings" pitchFamily="2" charset="2"/>
              <a:buChar char="ü"/>
            </a:pPr>
            <a:r>
              <a:rPr lang="tr-TR" sz="2000" b="1" dirty="0" err="1">
                <a:solidFill>
                  <a:srgbClr val="C00000"/>
                </a:solidFill>
              </a:rPr>
              <a:t>Ho</a:t>
            </a:r>
            <a:r>
              <a:rPr lang="tr-TR" sz="2000" b="1" dirty="0">
                <a:solidFill>
                  <a:srgbClr val="C00000"/>
                </a:solidFill>
              </a:rPr>
              <a:t>: </a:t>
            </a:r>
            <a:r>
              <a:rPr lang="tr-TR" sz="2000" dirty="0"/>
              <a:t>İki farklı yılın bir ayında(Ağustos) günlük ishal sayıları elde edilmiş, iki yılın ortancaları arasında fark yoktur.</a:t>
            </a:r>
          </a:p>
          <a:p>
            <a:pPr>
              <a:buFont typeface="Wingdings" pitchFamily="2" charset="2"/>
              <a:buChar char="ü"/>
            </a:pPr>
            <a:r>
              <a:rPr lang="tr-TR" sz="2000" dirty="0"/>
              <a:t>Bir yıla ve aya ait her bir günlük ishal sayısı, o ayın ortancasından çıkarılır, değerler (-) veya (+) olarak işaret dizisine dönüşür.</a:t>
            </a:r>
          </a:p>
          <a:p>
            <a:pPr>
              <a:buNone/>
            </a:pPr>
            <a:endParaRPr lang="tr-TR" sz="2000" dirty="0"/>
          </a:p>
          <a:p>
            <a:pPr>
              <a:buNone/>
            </a:pPr>
            <a:endParaRPr lang="tr-TR" sz="2000"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16632"/>
            <a:ext cx="8147248" cy="360040"/>
          </a:xfrm>
        </p:spPr>
        <p:txBody>
          <a:bodyPr>
            <a:normAutofit fontScale="90000"/>
          </a:bodyPr>
          <a:lstStyle/>
          <a:p>
            <a:pPr algn="ctr"/>
            <a:r>
              <a:rPr lang="tr-TR" sz="2400" b="1" dirty="0">
                <a:solidFill>
                  <a:srgbClr val="C00000"/>
                </a:solidFill>
              </a:rPr>
              <a:t>Araştırmalarda Hipotez</a:t>
            </a:r>
          </a:p>
        </p:txBody>
      </p:sp>
      <p:sp>
        <p:nvSpPr>
          <p:cNvPr id="3" name="2 İçerik Yer Tutucusu"/>
          <p:cNvSpPr>
            <a:spLocks noGrp="1"/>
          </p:cNvSpPr>
          <p:nvPr>
            <p:ph idx="1"/>
          </p:nvPr>
        </p:nvSpPr>
        <p:spPr>
          <a:xfrm>
            <a:off x="1775520" y="476672"/>
            <a:ext cx="8424936" cy="6264696"/>
          </a:xfrm>
        </p:spPr>
        <p:txBody>
          <a:bodyPr>
            <a:normAutofit fontScale="70000" lnSpcReduction="20000"/>
          </a:bodyPr>
          <a:lstStyle/>
          <a:p>
            <a:pPr>
              <a:buFont typeface="Wingdings" pitchFamily="2" charset="2"/>
              <a:buChar char="Ø"/>
            </a:pPr>
            <a:r>
              <a:rPr lang="tr-TR" sz="2000" dirty="0"/>
              <a:t>Hipotez , bir ön yargıdır.</a:t>
            </a:r>
          </a:p>
          <a:p>
            <a:pPr>
              <a:buFont typeface="Wingdings" pitchFamily="2" charset="2"/>
              <a:buChar char="Ø"/>
            </a:pPr>
            <a:r>
              <a:rPr lang="tr-TR" sz="2000" dirty="0"/>
              <a:t>Önemlilik testleri </a:t>
            </a:r>
            <a:r>
              <a:rPr lang="tr-TR" sz="2000" b="1" dirty="0"/>
              <a:t>bir hipotezi test etmek </a:t>
            </a:r>
            <a:r>
              <a:rPr lang="tr-TR" sz="2000" dirty="0"/>
              <a:t>için yapılır, bazen önemlilik testi yerine </a:t>
            </a:r>
            <a:r>
              <a:rPr lang="tr-TR" sz="2000" b="1" dirty="0"/>
              <a:t>“Hipotez Testi” </a:t>
            </a:r>
            <a:r>
              <a:rPr lang="tr-TR" sz="2000" dirty="0"/>
              <a:t>de denmektedir.</a:t>
            </a:r>
          </a:p>
          <a:p>
            <a:pPr>
              <a:buFont typeface="Wingdings" pitchFamily="2" charset="2"/>
              <a:buChar char="Ø"/>
            </a:pPr>
            <a:r>
              <a:rPr lang="tr-TR" sz="2000" dirty="0"/>
              <a:t>Hiçbir zaman hipotezi </a:t>
            </a:r>
            <a:r>
              <a:rPr lang="tr-TR" sz="2000" b="1" dirty="0"/>
              <a:t>ispat etmez.</a:t>
            </a:r>
          </a:p>
          <a:p>
            <a:pPr>
              <a:buFont typeface="Wingdings" pitchFamily="2" charset="2"/>
              <a:buChar char="Ø"/>
            </a:pPr>
            <a:r>
              <a:rPr lang="tr-TR" sz="2000" dirty="0"/>
              <a:t>Duruma göre bazen </a:t>
            </a:r>
            <a:r>
              <a:rPr lang="tr-TR" sz="2000" b="1" dirty="0"/>
              <a:t>“</a:t>
            </a:r>
            <a:r>
              <a:rPr lang="tr-TR" sz="2000" b="1" dirty="0" err="1"/>
              <a:t>Ho</a:t>
            </a:r>
            <a:r>
              <a:rPr lang="tr-TR" sz="2000" b="1" dirty="0"/>
              <a:t> Hipotezi”, </a:t>
            </a:r>
            <a:r>
              <a:rPr lang="tr-TR" sz="2000" dirty="0"/>
              <a:t>bazen de </a:t>
            </a:r>
            <a:r>
              <a:rPr lang="tr-TR" sz="2000" b="1" dirty="0"/>
              <a:t>“H1 Hipotezi” </a:t>
            </a:r>
            <a:r>
              <a:rPr lang="tr-TR" sz="2000" dirty="0"/>
              <a:t>kurulur.</a:t>
            </a:r>
          </a:p>
          <a:p>
            <a:pPr>
              <a:buNone/>
            </a:pPr>
            <a:endParaRPr lang="tr-TR" sz="2000" dirty="0"/>
          </a:p>
          <a:p>
            <a:pPr>
              <a:buNone/>
            </a:pPr>
            <a:r>
              <a:rPr lang="tr-TR" sz="2000" b="1" dirty="0">
                <a:solidFill>
                  <a:srgbClr val="C00000"/>
                </a:solidFill>
              </a:rPr>
              <a:t>1. </a:t>
            </a:r>
            <a:r>
              <a:rPr lang="tr-TR" sz="2000" b="1" dirty="0" err="1">
                <a:solidFill>
                  <a:srgbClr val="C00000"/>
                </a:solidFill>
              </a:rPr>
              <a:t>Ho</a:t>
            </a:r>
            <a:r>
              <a:rPr lang="tr-TR" sz="2000" b="1" dirty="0">
                <a:solidFill>
                  <a:srgbClr val="C00000"/>
                </a:solidFill>
              </a:rPr>
              <a:t> Hipotezi(“Farksızlık Hipotezi”, “Sıfır hipotezi”, “Geçersizlik Hipotezi”); </a:t>
            </a:r>
          </a:p>
          <a:p>
            <a:pPr>
              <a:buFont typeface="Wingdings" pitchFamily="2" charset="2"/>
              <a:buChar char="ü"/>
            </a:pPr>
            <a:r>
              <a:rPr lang="tr-TR" sz="2000" dirty="0"/>
              <a:t>Bir testte öne sürülen ve asıl test edilmek istenen hipotezdir.</a:t>
            </a:r>
          </a:p>
          <a:p>
            <a:pPr>
              <a:buFont typeface="Wingdings" pitchFamily="2" charset="2"/>
              <a:buChar char="ü"/>
            </a:pPr>
            <a:r>
              <a:rPr lang="tr-TR" sz="2000" dirty="0"/>
              <a:t>Gruplar arasında fark arandığında </a:t>
            </a:r>
            <a:r>
              <a:rPr lang="tr-TR" sz="2000" dirty="0" err="1"/>
              <a:t>Ho</a:t>
            </a:r>
            <a:r>
              <a:rPr lang="tr-TR" sz="2000" dirty="0"/>
              <a:t> hipotezi olumsuz kurulur.</a:t>
            </a:r>
          </a:p>
          <a:p>
            <a:pPr>
              <a:buFont typeface="Wingdings" pitchFamily="2" charset="2"/>
              <a:buChar char="v"/>
            </a:pPr>
            <a:r>
              <a:rPr lang="tr-TR" sz="2000" dirty="0"/>
              <a:t>İki ortalama arasında fark yoktur.</a:t>
            </a:r>
          </a:p>
          <a:p>
            <a:pPr>
              <a:buFont typeface="Wingdings" pitchFamily="2" charset="2"/>
              <a:buChar char="v"/>
            </a:pPr>
            <a:r>
              <a:rPr lang="tr-TR" sz="2000" dirty="0"/>
              <a:t>İki grup arasında fark yoktur.</a:t>
            </a:r>
          </a:p>
          <a:p>
            <a:pPr>
              <a:buNone/>
            </a:pPr>
            <a:endParaRPr lang="tr-TR" sz="2000" dirty="0"/>
          </a:p>
          <a:p>
            <a:pPr>
              <a:buNone/>
            </a:pPr>
            <a:r>
              <a:rPr lang="tr-TR" sz="2000" b="1" dirty="0">
                <a:solidFill>
                  <a:srgbClr val="C00000"/>
                </a:solidFill>
              </a:rPr>
              <a:t>2. H1 Hipotezi(Alternatif Hipotezi-HA); </a:t>
            </a:r>
          </a:p>
          <a:p>
            <a:pPr>
              <a:buFont typeface="Wingdings" pitchFamily="2" charset="2"/>
              <a:buChar char="ü"/>
            </a:pPr>
            <a:r>
              <a:rPr lang="tr-TR" sz="2000" dirty="0" err="1"/>
              <a:t>Ho’a</a:t>
            </a:r>
            <a:r>
              <a:rPr lang="tr-TR" sz="2000" dirty="0"/>
              <a:t> alternatif hipotezdir. </a:t>
            </a:r>
          </a:p>
          <a:p>
            <a:pPr>
              <a:buFont typeface="Wingdings" pitchFamily="2" charset="2"/>
              <a:buChar char="ü"/>
            </a:pPr>
            <a:r>
              <a:rPr lang="tr-TR" sz="2000" dirty="0"/>
              <a:t>H1 hipotezi, </a:t>
            </a:r>
            <a:r>
              <a:rPr lang="tr-TR" sz="2000" dirty="0" err="1"/>
              <a:t>Ho</a:t>
            </a:r>
            <a:r>
              <a:rPr lang="tr-TR" sz="2000" dirty="0"/>
              <a:t> hipotezine ters yönde kurulur.</a:t>
            </a:r>
          </a:p>
          <a:p>
            <a:pPr>
              <a:buFont typeface="Wingdings" pitchFamily="2" charset="2"/>
              <a:buChar char="v"/>
            </a:pPr>
            <a:r>
              <a:rPr lang="tr-TR" sz="2000" dirty="0"/>
              <a:t>İki ortalama arasında fark vardır.</a:t>
            </a:r>
          </a:p>
          <a:p>
            <a:pPr>
              <a:buFont typeface="Wingdings" pitchFamily="2" charset="2"/>
              <a:buChar char="v"/>
            </a:pPr>
            <a:r>
              <a:rPr lang="tr-TR" sz="2000" dirty="0"/>
              <a:t>İki grup arasında fark vardır.</a:t>
            </a:r>
          </a:p>
          <a:p>
            <a:pPr>
              <a:buFont typeface="Wingdings" pitchFamily="2" charset="2"/>
              <a:buChar char="ü"/>
            </a:pPr>
            <a:endParaRPr lang="tr-TR" sz="2000" dirty="0"/>
          </a:p>
          <a:p>
            <a:pPr>
              <a:buNone/>
            </a:pPr>
            <a:r>
              <a:rPr lang="tr-TR" sz="2000" b="1" dirty="0" err="1">
                <a:solidFill>
                  <a:srgbClr val="C00000"/>
                </a:solidFill>
              </a:rPr>
              <a:t>Ho</a:t>
            </a:r>
            <a:r>
              <a:rPr lang="tr-TR" sz="2000" b="1" dirty="0">
                <a:solidFill>
                  <a:srgbClr val="C00000"/>
                </a:solidFill>
              </a:rPr>
              <a:t>: </a:t>
            </a:r>
            <a:r>
              <a:rPr lang="tr-TR" sz="2000" b="1" dirty="0"/>
              <a:t>“Sigara içme yönünden erkeklerle kadınlar arasında istatistiksel olarak önemli bir fark yoktur”.</a:t>
            </a:r>
          </a:p>
          <a:p>
            <a:pPr>
              <a:buNone/>
            </a:pPr>
            <a:r>
              <a:rPr lang="tr-TR" sz="2000" b="1" dirty="0">
                <a:solidFill>
                  <a:srgbClr val="C00000"/>
                </a:solidFill>
              </a:rPr>
              <a:t>Hı: </a:t>
            </a:r>
            <a:r>
              <a:rPr lang="tr-TR" sz="2000" b="1" dirty="0"/>
              <a:t>“Sigara içme yönünden erkeklerle kadınlar arasında istatistiksel olarak önemli bir fark vardır”.</a:t>
            </a:r>
          </a:p>
          <a:p>
            <a:pPr>
              <a:buNone/>
            </a:pPr>
            <a:endParaRPr lang="tr-TR" sz="2000" b="1" dirty="0"/>
          </a:p>
          <a:p>
            <a:endParaRPr lang="tr-TR" sz="2000" dirty="0"/>
          </a:p>
          <a:p>
            <a:endParaRPr lang="tr-TR" sz="2000"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75520" y="188640"/>
            <a:ext cx="8496944" cy="720080"/>
          </a:xfrm>
        </p:spPr>
        <p:txBody>
          <a:bodyPr>
            <a:normAutofit fontScale="90000"/>
          </a:bodyPr>
          <a:lstStyle/>
          <a:p>
            <a:pPr algn="ctr"/>
            <a:r>
              <a:rPr lang="tr-TR" sz="2400" b="1" dirty="0">
                <a:solidFill>
                  <a:srgbClr val="C00000"/>
                </a:solidFill>
              </a:rPr>
              <a:t>İstatistik Analizler ve Değerlendirme</a:t>
            </a:r>
            <a:br>
              <a:rPr lang="tr-TR" sz="2400" b="1" dirty="0">
                <a:solidFill>
                  <a:srgbClr val="C00000"/>
                </a:solidFill>
              </a:rPr>
            </a:br>
            <a:r>
              <a:rPr lang="tr-TR" sz="2400" b="1" dirty="0">
                <a:solidFill>
                  <a:srgbClr val="C00000"/>
                </a:solidFill>
              </a:rPr>
              <a:t>(</a:t>
            </a:r>
            <a:r>
              <a:rPr lang="tr-TR" sz="1800" b="1" dirty="0">
                <a:solidFill>
                  <a:srgbClr val="C00000"/>
                </a:solidFill>
              </a:rPr>
              <a:t>Önemlilik Testi Seçerken Göz Önünde Bulundurulacak Kriterler)</a:t>
            </a:r>
            <a:endParaRPr lang="tr-TR" sz="1800" dirty="0"/>
          </a:p>
        </p:txBody>
      </p:sp>
      <p:sp>
        <p:nvSpPr>
          <p:cNvPr id="3" name="2 İçerik Yer Tutucusu"/>
          <p:cNvSpPr>
            <a:spLocks noGrp="1"/>
          </p:cNvSpPr>
          <p:nvPr>
            <p:ph idx="1"/>
          </p:nvPr>
        </p:nvSpPr>
        <p:spPr>
          <a:xfrm>
            <a:off x="1703512" y="908720"/>
            <a:ext cx="8496944" cy="5832648"/>
          </a:xfrm>
        </p:spPr>
        <p:txBody>
          <a:bodyPr>
            <a:normAutofit fontScale="70000" lnSpcReduction="20000"/>
          </a:bodyPr>
          <a:lstStyle/>
          <a:p>
            <a:pPr>
              <a:buNone/>
            </a:pPr>
            <a:r>
              <a:rPr lang="tr-TR" sz="2600" b="1" dirty="0">
                <a:solidFill>
                  <a:srgbClr val="C00000"/>
                </a:solidFill>
              </a:rPr>
              <a:t>1. Değişken Niteliği; </a:t>
            </a:r>
          </a:p>
          <a:p>
            <a:pPr>
              <a:buFont typeface="Wingdings" pitchFamily="2" charset="2"/>
              <a:buChar char="ü"/>
            </a:pPr>
            <a:r>
              <a:rPr lang="tr-TR" sz="2000" b="1" dirty="0"/>
              <a:t>Verilerin Ölçümle Elde Edilmiş Olması: </a:t>
            </a:r>
            <a:r>
              <a:rPr lang="tr-TR" sz="2000" dirty="0"/>
              <a:t>Parametrik, Bağımlı, Sürekli, </a:t>
            </a:r>
            <a:r>
              <a:rPr lang="tr-TR" sz="2000" dirty="0" err="1"/>
              <a:t>İnterval</a:t>
            </a:r>
            <a:r>
              <a:rPr lang="tr-TR" sz="2000" dirty="0"/>
              <a:t> Nitelikte olması (ÖLÇEK),</a:t>
            </a:r>
            <a:endParaRPr lang="tr-TR" sz="2000" b="1" dirty="0"/>
          </a:p>
          <a:p>
            <a:pPr>
              <a:buFont typeface="Wingdings" pitchFamily="2" charset="2"/>
              <a:buChar char="ü"/>
            </a:pPr>
            <a:r>
              <a:rPr lang="tr-TR" sz="2000" b="1" dirty="0"/>
              <a:t>Verilerin Sayımla Elde Edilmiş Olması: </a:t>
            </a:r>
            <a:r>
              <a:rPr lang="tr-TR" sz="2000" dirty="0" err="1"/>
              <a:t>Non</a:t>
            </a:r>
            <a:r>
              <a:rPr lang="tr-TR" sz="2000" dirty="0"/>
              <a:t>-parametrik, Bağımsız, Süreksiz, Nominal ve </a:t>
            </a:r>
            <a:r>
              <a:rPr lang="tr-TR" sz="2000" dirty="0" err="1"/>
              <a:t>Ordinal</a:t>
            </a:r>
            <a:r>
              <a:rPr lang="tr-TR" sz="2000" dirty="0"/>
              <a:t> Nitelikte olması(ANKET),</a:t>
            </a:r>
          </a:p>
          <a:p>
            <a:pPr>
              <a:buNone/>
            </a:pPr>
            <a:endParaRPr lang="tr-TR" sz="2000" b="1" dirty="0"/>
          </a:p>
          <a:p>
            <a:pPr>
              <a:buNone/>
            </a:pPr>
            <a:r>
              <a:rPr lang="tr-TR" sz="2600" b="1" dirty="0">
                <a:solidFill>
                  <a:srgbClr val="C00000"/>
                </a:solidFill>
              </a:rPr>
              <a:t>2. Grup Niteliği(Bağımsız/Bağımlı);</a:t>
            </a:r>
          </a:p>
          <a:p>
            <a:pPr>
              <a:buFont typeface="Wingdings" pitchFamily="2" charset="2"/>
              <a:buChar char="ü"/>
            </a:pPr>
            <a:r>
              <a:rPr lang="tr-TR" sz="2000" b="1" dirty="0"/>
              <a:t>Bağımsız Grup: </a:t>
            </a:r>
            <a:r>
              <a:rPr lang="tr-TR" sz="2000" dirty="0"/>
              <a:t>Ölçümün yapıldığı gruplar ve içerisindeki bireyler farklı,</a:t>
            </a:r>
          </a:p>
          <a:p>
            <a:pPr>
              <a:buFont typeface="Wingdings" pitchFamily="2" charset="2"/>
              <a:buChar char="ü"/>
            </a:pPr>
            <a:r>
              <a:rPr lang="tr-TR" sz="2000" b="1" dirty="0"/>
              <a:t>Bağımlı Grup: </a:t>
            </a:r>
            <a:r>
              <a:rPr lang="tr-TR" sz="2000" dirty="0"/>
              <a:t>Ölçümün yapıldığı grup ve içerisindeki bireyler aynı(Ön test-Son test),</a:t>
            </a:r>
          </a:p>
          <a:p>
            <a:pPr>
              <a:buNone/>
            </a:pPr>
            <a:endParaRPr lang="tr-TR" sz="2000" dirty="0"/>
          </a:p>
          <a:p>
            <a:pPr>
              <a:buNone/>
            </a:pPr>
            <a:r>
              <a:rPr lang="tr-TR" sz="2600" b="1" dirty="0">
                <a:solidFill>
                  <a:srgbClr val="C00000"/>
                </a:solidFill>
              </a:rPr>
              <a:t>3. Grup Sayısı;</a:t>
            </a:r>
          </a:p>
          <a:p>
            <a:pPr>
              <a:buFont typeface="Wingdings" pitchFamily="2" charset="2"/>
              <a:buChar char="ü"/>
            </a:pPr>
            <a:r>
              <a:rPr lang="tr-TR" sz="2000" b="1" dirty="0"/>
              <a:t>İki Grup,</a:t>
            </a:r>
          </a:p>
          <a:p>
            <a:pPr>
              <a:buFont typeface="Wingdings" pitchFamily="2" charset="2"/>
              <a:buChar char="ü"/>
            </a:pPr>
            <a:r>
              <a:rPr lang="tr-TR" sz="2000" b="1" dirty="0"/>
              <a:t>İkiden Fazla Grup,</a:t>
            </a:r>
          </a:p>
          <a:p>
            <a:pPr>
              <a:buNone/>
            </a:pPr>
            <a:endParaRPr lang="tr-TR" sz="2000" dirty="0"/>
          </a:p>
          <a:p>
            <a:pPr>
              <a:buNone/>
            </a:pPr>
            <a:r>
              <a:rPr lang="tr-TR" sz="2600" b="1" dirty="0">
                <a:solidFill>
                  <a:srgbClr val="C00000"/>
                </a:solidFill>
              </a:rPr>
              <a:t>4.Normal/Normal Olmayan Dağılım(Gruplardaki Kişi Sayısı);</a:t>
            </a:r>
          </a:p>
          <a:p>
            <a:pPr>
              <a:buFont typeface="Wingdings" pitchFamily="2" charset="2"/>
              <a:buChar char="ü"/>
            </a:pPr>
            <a:r>
              <a:rPr lang="tr-TR" sz="2000" b="1" dirty="0"/>
              <a:t>Normal(Simetrik-Çan Eğrisi Dağılım </a:t>
            </a:r>
            <a:r>
              <a:rPr lang="tr-TR" sz="2000" dirty="0"/>
              <a:t>(30 kişiden fazla),</a:t>
            </a:r>
          </a:p>
          <a:p>
            <a:pPr>
              <a:buFont typeface="Wingdings" pitchFamily="2" charset="2"/>
              <a:buChar char="ü"/>
            </a:pPr>
            <a:r>
              <a:rPr lang="tr-TR" sz="2000" b="1" dirty="0"/>
              <a:t>Normal Olmayan(Sağa Çarpık-Sola Çarpık Dağılım </a:t>
            </a:r>
            <a:r>
              <a:rPr lang="tr-TR" sz="2000" dirty="0"/>
              <a:t>(30 kişiden az),</a:t>
            </a:r>
          </a:p>
          <a:p>
            <a:pPr>
              <a:buNone/>
            </a:pPr>
            <a:endParaRPr lang="tr-TR" sz="2000" dirty="0"/>
          </a:p>
          <a:p>
            <a:pPr>
              <a:buNone/>
            </a:pPr>
            <a:r>
              <a:rPr lang="tr-TR" sz="2000" b="1" dirty="0">
                <a:solidFill>
                  <a:srgbClr val="C00000"/>
                </a:solidFill>
              </a:rPr>
              <a:t>***</a:t>
            </a:r>
            <a:r>
              <a:rPr lang="tr-TR" sz="2000" b="1" dirty="0"/>
              <a:t>İstatistik/</a:t>
            </a:r>
            <a:r>
              <a:rPr lang="tr-TR" sz="2000" b="1" dirty="0" err="1"/>
              <a:t>Biyoistatistik</a:t>
            </a:r>
            <a:r>
              <a:rPr lang="tr-TR" sz="2000" b="1" dirty="0"/>
              <a:t> Uzmanından danışmanlık almalı,</a:t>
            </a:r>
            <a:endParaRPr lang="tr-TR" sz="2000" dirty="0"/>
          </a:p>
          <a:p>
            <a:endParaRPr lang="tr-TR" sz="2000" dirty="0"/>
          </a:p>
          <a:p>
            <a:endParaRPr lang="tr-TR" sz="2000" dirty="0"/>
          </a:p>
          <a:p>
            <a:endParaRPr lang="tr-TR" sz="2000"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16632"/>
            <a:ext cx="8219256" cy="648072"/>
          </a:xfrm>
        </p:spPr>
        <p:txBody>
          <a:bodyPr>
            <a:noAutofit/>
          </a:bodyPr>
          <a:lstStyle/>
          <a:p>
            <a:pPr algn="ctr"/>
            <a:r>
              <a:rPr lang="tr-TR" sz="2400" b="1" dirty="0">
                <a:solidFill>
                  <a:srgbClr val="C00000"/>
                </a:solidFill>
              </a:rPr>
              <a:t>Teorik Dağılımlar</a:t>
            </a:r>
            <a:br>
              <a:rPr lang="tr-TR" sz="1600" b="1" dirty="0">
                <a:solidFill>
                  <a:srgbClr val="C00000"/>
                </a:solidFill>
              </a:rPr>
            </a:br>
            <a:r>
              <a:rPr lang="tr-TR" sz="1600" b="1" dirty="0" err="1">
                <a:solidFill>
                  <a:srgbClr val="C00000"/>
                </a:solidFill>
              </a:rPr>
              <a:t>Binomiyal</a:t>
            </a:r>
            <a:r>
              <a:rPr lang="tr-TR" sz="1600" b="1" dirty="0">
                <a:solidFill>
                  <a:srgbClr val="C00000"/>
                </a:solidFill>
              </a:rPr>
              <a:t> ve </a:t>
            </a:r>
            <a:r>
              <a:rPr lang="tr-TR" sz="1600" b="1" dirty="0" err="1">
                <a:solidFill>
                  <a:srgbClr val="C00000"/>
                </a:solidFill>
              </a:rPr>
              <a:t>Poisson</a:t>
            </a:r>
            <a:r>
              <a:rPr lang="tr-TR" sz="1600" b="1" dirty="0">
                <a:solidFill>
                  <a:srgbClr val="C00000"/>
                </a:solidFill>
              </a:rPr>
              <a:t> Dağılımları</a:t>
            </a:r>
          </a:p>
        </p:txBody>
      </p:sp>
      <p:sp>
        <p:nvSpPr>
          <p:cNvPr id="3" name="2 İçerik Yer Tutucusu"/>
          <p:cNvSpPr>
            <a:spLocks noGrp="1"/>
          </p:cNvSpPr>
          <p:nvPr>
            <p:ph idx="1"/>
          </p:nvPr>
        </p:nvSpPr>
        <p:spPr>
          <a:xfrm>
            <a:off x="1703512" y="692696"/>
            <a:ext cx="8712968" cy="6048672"/>
          </a:xfrm>
        </p:spPr>
        <p:txBody>
          <a:bodyPr>
            <a:normAutofit fontScale="92500" lnSpcReduction="20000"/>
          </a:bodyPr>
          <a:lstStyle/>
          <a:p>
            <a:r>
              <a:rPr lang="tr-TR" sz="1800" dirty="0"/>
              <a:t>Sağlık Bilimleri’nde, sayımla elde edilen herhangi bir olayın olası sonuçlarını tahmin etmek için kullanılır. Bir çok teorik dağılım vardır. Sağlık Bilimleri’nde özellikle; </a:t>
            </a:r>
          </a:p>
          <a:p>
            <a:pPr>
              <a:buNone/>
            </a:pPr>
            <a:r>
              <a:rPr lang="tr-TR" sz="1800" b="1" dirty="0">
                <a:solidFill>
                  <a:srgbClr val="C00000"/>
                </a:solidFill>
              </a:rPr>
              <a:t>1.</a:t>
            </a:r>
            <a:r>
              <a:rPr lang="tr-TR" sz="1800" b="1" dirty="0" err="1">
                <a:solidFill>
                  <a:srgbClr val="C00000"/>
                </a:solidFill>
              </a:rPr>
              <a:t>Binomiyal</a:t>
            </a:r>
            <a:r>
              <a:rPr lang="tr-TR" sz="1800" b="1" dirty="0">
                <a:solidFill>
                  <a:srgbClr val="C00000"/>
                </a:solidFill>
              </a:rPr>
              <a:t> Dağılım; </a:t>
            </a:r>
            <a:r>
              <a:rPr lang="tr-TR" sz="1800" dirty="0"/>
              <a:t>Sayımla elde edilen süreksiz değişkenlerin dağılımı olup, sağlık bilimlerinde sık kullanılmaktadır. Örneğin;</a:t>
            </a:r>
          </a:p>
          <a:p>
            <a:pPr>
              <a:buFont typeface="Wingdings" pitchFamily="2" charset="2"/>
              <a:buChar char="ü"/>
            </a:pPr>
            <a:r>
              <a:rPr lang="tr-TR" sz="1800" dirty="0"/>
              <a:t>Doğuştan kız çocuğu doğma olasılığı ½ (%50)’</a:t>
            </a:r>
            <a:r>
              <a:rPr lang="tr-TR" sz="1800" dirty="0" err="1"/>
              <a:t>dir</a:t>
            </a:r>
            <a:r>
              <a:rPr lang="tr-TR" sz="1800" dirty="0"/>
              <a:t>. Bu olasılığı kullanarak 5 çocuk sahibi olacak bir ailenin kaç kız çocuğa ne olasılıkla sahip olacağı,</a:t>
            </a:r>
          </a:p>
          <a:p>
            <a:pPr>
              <a:buFont typeface="Wingdings" pitchFamily="2" charset="2"/>
              <a:buChar char="ü"/>
            </a:pPr>
            <a:r>
              <a:rPr lang="tr-TR" sz="1800" dirty="0"/>
              <a:t>Görülme sıklığı bilinen bir hastalığın, belirli sayıda bireyden kaçında, ne olasılıkla bu hastalığın görülebileceği,</a:t>
            </a:r>
          </a:p>
          <a:p>
            <a:pPr>
              <a:buFont typeface="Wingdings" pitchFamily="2" charset="2"/>
              <a:buChar char="ü"/>
            </a:pPr>
            <a:r>
              <a:rPr lang="tr-TR" sz="1800" dirty="0"/>
              <a:t>Belirli bir iyileştirme olasılığı bulunan bir ilaçla tedavi edilecek belirli sayıda hastadan kaçının ne olasılıkla iyileşebileceği,</a:t>
            </a:r>
          </a:p>
          <a:p>
            <a:pPr>
              <a:buFont typeface="Wingdings" pitchFamily="2" charset="2"/>
              <a:buChar char="ü"/>
            </a:pPr>
            <a:r>
              <a:rPr lang="tr-TR" sz="1800" dirty="0"/>
              <a:t>Ölüm olasılığı bilinen bir hastalıktan bu hastalığa yakalanan belirli sayıdaki hastadan kaçının ne olasılıkla ölebileceği,</a:t>
            </a:r>
          </a:p>
          <a:p>
            <a:pPr>
              <a:buNone/>
            </a:pPr>
            <a:r>
              <a:rPr lang="tr-TR" sz="1800" dirty="0"/>
              <a:t>hesaplanabilmektedir.</a:t>
            </a:r>
          </a:p>
          <a:p>
            <a:pPr>
              <a:buNone/>
            </a:pPr>
            <a:endParaRPr lang="tr-TR" sz="1800" dirty="0"/>
          </a:p>
          <a:p>
            <a:pPr>
              <a:buNone/>
            </a:pPr>
            <a:r>
              <a:rPr lang="tr-TR" sz="1800" b="1" dirty="0">
                <a:solidFill>
                  <a:srgbClr val="C00000"/>
                </a:solidFill>
              </a:rPr>
              <a:t>2.</a:t>
            </a:r>
            <a:r>
              <a:rPr lang="tr-TR" sz="1800" b="1" dirty="0" err="1">
                <a:solidFill>
                  <a:srgbClr val="C00000"/>
                </a:solidFill>
              </a:rPr>
              <a:t>Poisson</a:t>
            </a:r>
            <a:r>
              <a:rPr lang="tr-TR" sz="1800" b="1" dirty="0">
                <a:solidFill>
                  <a:srgbClr val="C00000"/>
                </a:solidFill>
              </a:rPr>
              <a:t> Dağılımı; </a:t>
            </a:r>
            <a:r>
              <a:rPr lang="tr-TR" sz="1800" dirty="0"/>
              <a:t>Sayımla elde edilen süreksiz değişkenlerin dağılımı için ve özellikle Sağlık Bilimleri’nde az sıklıkta görülen olaylarda olasılık hesaplamak için kullanılabilir. Örneğin;</a:t>
            </a:r>
          </a:p>
          <a:p>
            <a:pPr>
              <a:buFont typeface="Wingdings" pitchFamily="2" charset="2"/>
              <a:buChar char="ü"/>
            </a:pPr>
            <a:r>
              <a:rPr lang="tr-TR" sz="1800" dirty="0"/>
              <a:t>Bir hastaneye gece başvuran hasta sayısı ortalaması 4 ise, bu hastaneye 6 hasta başvuru olasılığı ve hiç hasta başvurmama olasılığının,</a:t>
            </a:r>
          </a:p>
          <a:p>
            <a:pPr>
              <a:buFont typeface="Wingdings" pitchFamily="2" charset="2"/>
              <a:buChar char="ü"/>
            </a:pPr>
            <a:r>
              <a:rPr lang="tr-TR" sz="1800" dirty="0"/>
              <a:t>Bir karayolunda her gün trafik kazası geçirme ortalaması 5’tir. Bu yolda 5’ten az kaza olma ve hiç kaza olmama olasılığının belirlenmesi için kullanılabilir.</a:t>
            </a:r>
          </a:p>
          <a:p>
            <a:endParaRPr lang="tr-TR" sz="1800" dirty="0"/>
          </a:p>
          <a:p>
            <a:pPr>
              <a:buFont typeface="Wingdings" pitchFamily="2" charset="2"/>
              <a:buChar char="ü"/>
            </a:pPr>
            <a:endParaRPr lang="tr-TR" sz="2000" dirty="0"/>
          </a:p>
          <a:p>
            <a:pPr>
              <a:buFont typeface="Wingdings" pitchFamily="2" charset="2"/>
              <a:buChar char="ü"/>
            </a:pPr>
            <a:endParaRPr lang="tr-TR" sz="2000"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9</a:t>
            </a:fld>
            <a:endParaRPr lang="tr-TR"/>
          </a:p>
        </p:txBody>
      </p:sp>
    </p:spTree>
  </p:cSld>
  <p:clrMapOvr>
    <a:masterClrMapping/>
  </p:clrMapOvr>
</p:sld>
</file>

<file path=ppt/theme/theme1.xml><?xml version="1.0" encoding="utf-8"?>
<a:theme xmlns:a="http://schemas.openxmlformats.org/drawingml/2006/main" name="Rozet">
  <a:themeElements>
    <a:clrScheme name="Rozet">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Rozet">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ozet">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Rozet</Template>
  <TotalTime>0</TotalTime>
  <Words>2589</Words>
  <Application>Microsoft Office PowerPoint</Application>
  <PresentationFormat>Geniş ekran</PresentationFormat>
  <Paragraphs>303</Paragraphs>
  <Slides>20</Slides>
  <Notes>20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20</vt:i4>
      </vt:variant>
    </vt:vector>
  </HeadingPairs>
  <TitlesOfParts>
    <vt:vector size="26" baseType="lpstr">
      <vt:lpstr>Arial</vt:lpstr>
      <vt:lpstr>Calibri</vt:lpstr>
      <vt:lpstr>Gill Sans MT</vt:lpstr>
      <vt:lpstr>Impact</vt:lpstr>
      <vt:lpstr>Wingdings</vt:lpstr>
      <vt:lpstr>Rozet</vt:lpstr>
      <vt:lpstr>Örnekler</vt:lpstr>
      <vt:lpstr>6.İstatistiksel Analizler  ve  Değerlendirme </vt:lpstr>
      <vt:lpstr>İstatistik Analizler ve Değerlendirme (İstatistiksel Analizlerde Göz Önünde Bulundurulacak Hususlar)</vt:lpstr>
      <vt:lpstr>Önemlilik Testleri</vt:lpstr>
      <vt:lpstr>Evren Ortalaması Önemlilik Testi Ölçümle Edinilen Verilerde</vt:lpstr>
      <vt:lpstr>İşaret Testi  Sayımla Elde Edilen Verilerde</vt:lpstr>
      <vt:lpstr>Araştırmalarda Hipotez</vt:lpstr>
      <vt:lpstr>İstatistik Analizler ve Değerlendirme (Önemlilik Testi Seçerken Göz Önünde Bulundurulacak Kriterler)</vt:lpstr>
      <vt:lpstr>Teorik Dağılımlar Binomiyal ve Poisson Dağılımları</vt:lpstr>
      <vt:lpstr>Teorik Dağılımlar Normal(Simetrik-Çan Eğrisi) Dağılımlar</vt:lpstr>
      <vt:lpstr>Dağılımları Tanımlayıcı Ölçüler</vt:lpstr>
      <vt:lpstr>Merkezi Dağılım Ölçüleri</vt:lpstr>
      <vt:lpstr>Yaygınlık Ölçüleri</vt:lpstr>
      <vt:lpstr>Dağılımlar (Simetrik/Normal-Sola Çarpık-Sağa Çarpık)</vt:lpstr>
      <vt:lpstr>Dağılımlar (Simetrik/Normal-Sola Çarpık-Sağa Çarpık)</vt:lpstr>
      <vt:lpstr>Ölçümle Edinilen Verilerde İstatistiksel Analizler</vt:lpstr>
      <vt:lpstr>Sayımla Edinilen Verilerde İstatistiksel Analizler</vt:lpstr>
      <vt:lpstr>Ölçümle Edinilen Verilerde İstatistiksel Analizler (BAĞIMSIZ GRUPLAR-FARKLI GRUPLAR)</vt:lpstr>
      <vt:lpstr>Sayımla Edinilen Verilerde İstatistiksel Analizler (BAĞIMSIZ GRUPLAR-FARKLI GRUPLAR)</vt:lpstr>
      <vt:lpstr>Varyans Analizinde Gruplar Arası Farklılığın Bulunması halinde  Farkın Kaynaklandığı Grubun Belirlenmesi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Örnekler</dc:title>
  <dc:creator>gamze kutlu</dc:creator>
  <cp:lastModifiedBy>gamze kutlu</cp:lastModifiedBy>
  <cp:revision>1</cp:revision>
  <dcterms:created xsi:type="dcterms:W3CDTF">2020-04-30T11:20:52Z</dcterms:created>
  <dcterms:modified xsi:type="dcterms:W3CDTF">2020-04-30T11:21:10Z</dcterms:modified>
</cp:coreProperties>
</file>