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8" r:id="rId3"/>
    <p:sldId id="282" r:id="rId4"/>
    <p:sldId id="257" r:id="rId5"/>
    <p:sldId id="259" r:id="rId6"/>
    <p:sldId id="260" r:id="rId7"/>
    <p:sldId id="283" r:id="rId8"/>
    <p:sldId id="261" r:id="rId9"/>
    <p:sldId id="262" r:id="rId10"/>
    <p:sldId id="345" r:id="rId11"/>
    <p:sldId id="263" r:id="rId12"/>
    <p:sldId id="264" r:id="rId13"/>
    <p:sldId id="265" r:id="rId14"/>
    <p:sldId id="278" r:id="rId15"/>
    <p:sldId id="266" r:id="rId16"/>
    <p:sldId id="267" r:id="rId17"/>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0" autoAdjust="0"/>
    <p:restoredTop sz="94624" autoAdjust="0"/>
  </p:normalViewPr>
  <p:slideViewPr>
    <p:cSldViewPr>
      <p:cViewPr varScale="1">
        <p:scale>
          <a:sx n="70" d="100"/>
          <a:sy n="70" d="100"/>
        </p:scale>
        <p:origin x="1386" y="72"/>
      </p:cViewPr>
      <p:guideLst>
        <p:guide orient="horz" pos="2160"/>
        <p:guide pos="2880"/>
      </p:guideLst>
    </p:cSldViewPr>
  </p:slideViewPr>
  <p:outlineViewPr>
    <p:cViewPr>
      <p:scale>
        <a:sx n="33" d="100"/>
        <a:sy n="33" d="100"/>
      </p:scale>
      <p:origin x="48" y="51306"/>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1FF789-3D9B-4393-9971-DFC8EFE6B334}" type="datetimeFigureOut">
              <a:rPr lang="tr-TR" smtClean="0"/>
              <a:t>29.10.2017</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0FBE44A-8643-48E4-BA0D-542181F65B85}" type="slidenum">
              <a:rPr lang="tr-TR" smtClean="0"/>
              <a:t>‹#›</a:t>
            </a:fld>
            <a:endParaRPr lang="tr-TR"/>
          </a:p>
        </p:txBody>
      </p:sp>
    </p:spTree>
    <p:extLst>
      <p:ext uri="{BB962C8B-B14F-4D97-AF65-F5344CB8AC3E}">
        <p14:creationId xmlns:p14="http://schemas.microsoft.com/office/powerpoint/2010/main" val="1662109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D6F0954B-0D1F-4FBD-8A76-A5A60BF794DF}"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6F0954B-0D1F-4FBD-8A76-A5A60BF794DF}"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862E3669-17B3-47E0-9963-5B5152B6FFC3}" type="datetimeFigureOut">
              <a:rPr lang="tr-TR" smtClean="0"/>
              <a:pPr/>
              <a:t>29.10.2017</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D6F0954B-0D1F-4FBD-8A76-A5A60BF794DF}"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62E3669-17B3-47E0-9963-5B5152B6FFC3}" type="datetimeFigureOut">
              <a:rPr lang="tr-TR" smtClean="0"/>
              <a:pPr/>
              <a:t>29.10.2017</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6F0954B-0D1F-4FBD-8A76-A5A60BF794DF}"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normAutofit fontScale="92500" lnSpcReduction="20000"/>
          </a:bodyPr>
          <a:lstStyle/>
          <a:p>
            <a:endParaRPr lang="tr-TR" dirty="0" smtClean="0">
              <a:effectLst/>
              <a:latin typeface="Book Antiqua" pitchFamily="18" charset="0"/>
            </a:endParaRPr>
          </a:p>
          <a:p>
            <a:endParaRPr lang="tr-TR" dirty="0" smtClean="0">
              <a:effectLst/>
              <a:latin typeface="Book Antiqua" pitchFamily="18" charset="0"/>
            </a:endParaRPr>
          </a:p>
          <a:p>
            <a:endParaRPr lang="tr-TR" dirty="0" smtClean="0">
              <a:effectLst/>
              <a:latin typeface="Book Antiqua" pitchFamily="18" charset="0"/>
            </a:endParaRPr>
          </a:p>
          <a:p>
            <a:r>
              <a:rPr lang="tr-TR" dirty="0" smtClean="0">
                <a:solidFill>
                  <a:schemeClr val="tx1"/>
                </a:solidFill>
                <a:effectLst/>
                <a:latin typeface="Book Antiqua" pitchFamily="18" charset="0"/>
              </a:rPr>
              <a:t>Emir Hilmi </a:t>
            </a:r>
            <a:r>
              <a:rPr lang="tr-TR" dirty="0" err="1" smtClean="0">
                <a:solidFill>
                  <a:schemeClr val="tx1"/>
                </a:solidFill>
                <a:effectLst/>
                <a:latin typeface="Book Antiqua" pitchFamily="18" charset="0"/>
              </a:rPr>
              <a:t>Üner</a:t>
            </a:r>
            <a:endParaRPr lang="tr-TR" dirty="0">
              <a:solidFill>
                <a:schemeClr val="tx1"/>
              </a:solidFill>
              <a:effectLst/>
              <a:latin typeface="Book Antiqua" pitchFamily="18" charset="0"/>
            </a:endParaRPr>
          </a:p>
        </p:txBody>
      </p:sp>
      <p:sp>
        <p:nvSpPr>
          <p:cNvPr id="2" name="1 Başlık"/>
          <p:cNvSpPr>
            <a:spLocks noGrp="1"/>
          </p:cNvSpPr>
          <p:nvPr>
            <p:ph type="ctrTitle"/>
          </p:nvPr>
        </p:nvSpPr>
        <p:spPr/>
        <p:txBody>
          <a:bodyPr/>
          <a:lstStyle/>
          <a:p>
            <a:r>
              <a:rPr lang="tr-TR" b="0" dirty="0" smtClean="0">
                <a:solidFill>
                  <a:schemeClr val="bg1"/>
                </a:solidFill>
                <a:effectLst/>
                <a:latin typeface="Book Antiqua" pitchFamily="18" charset="0"/>
              </a:rPr>
              <a:t>Ziyafet ve İkram Hizmetleri</a:t>
            </a:r>
            <a:endParaRPr lang="tr-TR" b="0" dirty="0">
              <a:solidFill>
                <a:schemeClr val="bg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a:p>
        </p:txBody>
      </p:sp>
    </p:spTree>
    <p:extLst>
      <p:ext uri="{BB962C8B-B14F-4D97-AF65-F5344CB8AC3E}">
        <p14:creationId xmlns:p14="http://schemas.microsoft.com/office/powerpoint/2010/main" val="4273224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Organizasyonlarının Dolaylı Yararları </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521296"/>
            <a:ext cx="8420472" cy="5220072"/>
          </a:xfrm>
        </p:spPr>
        <p:txBody>
          <a:bodyPr>
            <a:normAutofit fontScale="92500" lnSpcReduction="10000"/>
          </a:bodyPr>
          <a:lstStyle/>
          <a:p>
            <a:pPr algn="just">
              <a:lnSpc>
                <a:spcPct val="150000"/>
              </a:lnSpc>
              <a:defRPr/>
            </a:pPr>
            <a:r>
              <a:rPr lang="tr-TR" sz="3000" b="0" dirty="0" smtClean="0">
                <a:solidFill>
                  <a:schemeClr val="tx1"/>
                </a:solidFill>
                <a:effectLst/>
                <a:latin typeface="Book Antiqua" pitchFamily="18" charset="0"/>
              </a:rPr>
              <a:t>Ziyafet organizasyonu nedeniyle otele gelen konuklar davet sonrası kalışlarını uzatabilir veya davet öncesi girişlerini önceden yapabilirler. Bu da otel doluluk oranlarını artırır. </a:t>
            </a:r>
          </a:p>
          <a:p>
            <a:pPr algn="just">
              <a:lnSpc>
                <a:spcPct val="150000"/>
              </a:lnSpc>
              <a:defRPr/>
            </a:pPr>
            <a:r>
              <a:rPr lang="tr-TR" sz="3000" b="0" dirty="0" smtClean="0">
                <a:solidFill>
                  <a:schemeClr val="tx1"/>
                </a:solidFill>
                <a:effectLst/>
                <a:latin typeface="Book Antiqua" pitchFamily="18" charset="0"/>
              </a:rPr>
              <a:t>Otelin satış üzerinden komisyon aldığı anlaşmalı hizmetleri varsa (fotoğrafçı, kiralık araba, vb) banket organizasyonları bu komisyon gelirlerin artmasına da katkıda bulunur.</a:t>
            </a:r>
          </a:p>
          <a:p>
            <a:pPr algn="just"/>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0" dirty="0" smtClean="0">
                <a:solidFill>
                  <a:schemeClr val="tx1"/>
                </a:solidFill>
                <a:effectLst/>
                <a:latin typeface="Book Antiqua" pitchFamily="18" charset="0"/>
              </a:rPr>
              <a:t>Düzenlenme Amaçlarına Göre Ziyafetler</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303784"/>
            <a:ext cx="8291264" cy="5077544"/>
          </a:xfrm>
        </p:spPr>
        <p:txBody>
          <a:bodyPr>
            <a:noAutofit/>
          </a:bodyPr>
          <a:lstStyle/>
          <a:p>
            <a:pPr algn="just">
              <a:buNone/>
              <a:defRPr/>
            </a:pPr>
            <a:r>
              <a:rPr lang="tr-TR" sz="2800" b="0" dirty="0" smtClean="0">
                <a:solidFill>
                  <a:schemeClr val="tx1"/>
                </a:solidFill>
                <a:effectLst/>
                <a:latin typeface="Book Antiqua" pitchFamily="18" charset="0"/>
              </a:rPr>
              <a:t>	Ziyafetler düzenlenme amaçlarına göre:</a:t>
            </a:r>
            <a:endParaRPr lang="tr-TR" sz="2800" b="0" u="sng" dirty="0" smtClean="0">
              <a:solidFill>
                <a:schemeClr val="tx1"/>
              </a:solidFill>
              <a:effectLst/>
              <a:latin typeface="Book Antiqua" pitchFamily="18" charset="0"/>
            </a:endParaRPr>
          </a:p>
          <a:p>
            <a:pPr algn="just">
              <a:defRPr/>
            </a:pPr>
            <a:r>
              <a:rPr lang="tr-TR" sz="2800" b="1" dirty="0" smtClean="0">
                <a:solidFill>
                  <a:schemeClr val="tx1"/>
                </a:solidFill>
                <a:effectLst/>
                <a:latin typeface="Book Antiqua" pitchFamily="18" charset="0"/>
              </a:rPr>
              <a:t>Özel eğlenceler: </a:t>
            </a:r>
            <a:r>
              <a:rPr lang="tr-TR" sz="2800" b="0" dirty="0" smtClean="0">
                <a:solidFill>
                  <a:schemeClr val="tx1"/>
                </a:solidFill>
                <a:effectLst/>
                <a:latin typeface="Book Antiqua" pitchFamily="18" charset="0"/>
              </a:rPr>
              <a:t>Sosyal faaliyetler, kutlamalar, dini kutlamalar vb.  (en büyük pazar payını oluşturur.)</a:t>
            </a:r>
          </a:p>
          <a:p>
            <a:pPr algn="just">
              <a:defRPr/>
            </a:pPr>
            <a:r>
              <a:rPr lang="tr-TR" sz="2800" b="1" dirty="0" smtClean="0">
                <a:solidFill>
                  <a:schemeClr val="tx1"/>
                </a:solidFill>
                <a:effectLst/>
                <a:latin typeface="Book Antiqua" pitchFamily="18" charset="0"/>
              </a:rPr>
              <a:t>İş Yemekleri (</a:t>
            </a:r>
            <a:r>
              <a:rPr lang="tr-TR" sz="2800" b="1" dirty="0" smtClean="0">
                <a:effectLst/>
                <a:latin typeface="Book Antiqua" pitchFamily="18" charset="0"/>
              </a:rPr>
              <a:t>Y</a:t>
            </a:r>
            <a:r>
              <a:rPr lang="tr-TR" sz="2800" b="1" dirty="0" smtClean="0">
                <a:solidFill>
                  <a:schemeClr val="tx1"/>
                </a:solidFill>
                <a:effectLst/>
                <a:latin typeface="Book Antiqua" pitchFamily="18" charset="0"/>
              </a:rPr>
              <a:t>arı Resmi):</a:t>
            </a:r>
            <a:r>
              <a:rPr lang="tr-TR" sz="2800" b="0" dirty="0" smtClean="0">
                <a:solidFill>
                  <a:schemeClr val="tx1"/>
                </a:solidFill>
                <a:effectLst/>
                <a:latin typeface="Book Antiqua" pitchFamily="18" charset="0"/>
              </a:rPr>
              <a:t> Toplantılar, konferanslar, iş görüşmeleri vb.</a:t>
            </a:r>
          </a:p>
          <a:p>
            <a:pPr algn="just">
              <a:defRPr/>
            </a:pPr>
            <a:r>
              <a:rPr lang="tr-TR" sz="2800" b="1" dirty="0" smtClean="0">
                <a:solidFill>
                  <a:schemeClr val="tx1"/>
                </a:solidFill>
                <a:effectLst/>
                <a:latin typeface="Book Antiqua" pitchFamily="18" charset="0"/>
              </a:rPr>
              <a:t>Resmi Protokol Yemekleri: </a:t>
            </a:r>
            <a:r>
              <a:rPr lang="tr-TR" sz="2800" dirty="0" smtClean="0">
                <a:solidFill>
                  <a:schemeClr val="tx1"/>
                </a:solidFill>
                <a:effectLst/>
                <a:latin typeface="Book Antiqua" pitchFamily="18" charset="0"/>
              </a:rPr>
              <a:t>Uluslar arası ziyaretlerde verilen ziyaretler, </a:t>
            </a:r>
            <a:r>
              <a:rPr lang="tr-TR" sz="2800" dirty="0" smtClean="0">
                <a:effectLst/>
                <a:latin typeface="Book Antiqua" pitchFamily="18" charset="0"/>
              </a:rPr>
              <a:t>k</a:t>
            </a:r>
            <a:r>
              <a:rPr lang="tr-TR" sz="2800" dirty="0" smtClean="0">
                <a:solidFill>
                  <a:schemeClr val="tx1"/>
                </a:solidFill>
                <a:effectLst/>
                <a:latin typeface="Book Antiqua" pitchFamily="18" charset="0"/>
              </a:rPr>
              <a:t>utlamalar, ödül törenleri, kişilerin onuruna verilen yemekler vb</a:t>
            </a:r>
          </a:p>
          <a:p>
            <a:pPr algn="just">
              <a:defRPr/>
            </a:pPr>
            <a:r>
              <a:rPr lang="tr-TR" sz="2800" b="1" dirty="0" smtClean="0">
                <a:solidFill>
                  <a:schemeClr val="tx1"/>
                </a:solidFill>
                <a:effectLst/>
                <a:latin typeface="Book Antiqua" pitchFamily="18" charset="0"/>
              </a:rPr>
              <a:t>Diğer Nedenlerle Verilen Yemekler: </a:t>
            </a:r>
            <a:r>
              <a:rPr lang="tr-TR" sz="2800" dirty="0" smtClean="0">
                <a:effectLst/>
                <a:latin typeface="Book Antiqua" pitchFamily="18" charset="0"/>
              </a:rPr>
              <a:t>S</a:t>
            </a:r>
            <a:r>
              <a:rPr lang="tr-TR" sz="2800" b="0" dirty="0" smtClean="0">
                <a:solidFill>
                  <a:schemeClr val="tx1"/>
                </a:solidFill>
                <a:effectLst/>
                <a:latin typeface="Book Antiqua" pitchFamily="18" charset="0"/>
              </a:rPr>
              <a:t>por aktiviteleri, ödül törenleri, haftalık toplantılar vb. olarak sıralanabilir.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755576" y="0"/>
            <a:ext cx="7772400" cy="1143000"/>
          </a:xfrm>
        </p:spPr>
        <p:txBody>
          <a:bodyPr/>
          <a:lstStyle/>
          <a:p>
            <a:pPr algn="ctr"/>
            <a:r>
              <a:rPr lang="tr-TR" b="0"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323528" y="1447800"/>
            <a:ext cx="8363272" cy="5221560"/>
          </a:xfrm>
        </p:spPr>
        <p:txBody>
          <a:bodyPr>
            <a:normAutofit/>
          </a:bodyPr>
          <a:lstStyle/>
          <a:p>
            <a:pPr marL="457200" indent="-457200" algn="just">
              <a:buNone/>
              <a:defRPr/>
            </a:pPr>
            <a:r>
              <a:rPr lang="tr-TR" sz="3200" b="1" dirty="0" smtClean="0">
                <a:solidFill>
                  <a:schemeClr val="tx1"/>
                </a:solidFill>
                <a:effectLst/>
                <a:latin typeface="Book Antiqua" pitchFamily="18" charset="0"/>
              </a:rPr>
              <a:t>   1. Küçük Partiler:</a:t>
            </a:r>
          </a:p>
          <a:p>
            <a:pPr marL="457200" indent="-457200" algn="just">
              <a:buNone/>
              <a:defRPr/>
            </a:pPr>
            <a:endParaRPr lang="tr-TR" sz="3200" b="1" dirty="0" smtClean="0">
              <a:solidFill>
                <a:schemeClr val="tx1"/>
              </a:solidFill>
              <a:effectLst/>
              <a:latin typeface="Book Antiqua" pitchFamily="18" charset="0"/>
            </a:endParaRPr>
          </a:p>
          <a:p>
            <a:pPr marL="274320" indent="-274320" algn="just">
              <a:lnSpc>
                <a:spcPct val="110000"/>
              </a:lnSpc>
              <a:buNone/>
              <a:defRPr/>
            </a:pPr>
            <a:r>
              <a:rPr lang="tr-TR" b="0" dirty="0" smtClean="0">
                <a:solidFill>
                  <a:schemeClr val="tx1"/>
                </a:solidFill>
                <a:effectLst/>
                <a:latin typeface="Book Antiqua" pitchFamily="18" charset="0"/>
              </a:rPr>
              <a:t>	Doğum günü, terfi kutlamaları, aile veya arkadaş toplantıları gibi resmi olmayan toplantılar için düzenlenir. Bu tür organizasyonlar için restoran ya da salonun tamamı kullanılabileceği gibi uygun bir bölümü de kullanılabilir. Normal restoran servis hizmetinden farkı, grup için önceden hazırlanmış bir menü ve özel bazı düzenlemeler yapılabilmesidir. </a:t>
            </a:r>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0" y="188640"/>
            <a:ext cx="3600400" cy="692696"/>
          </a:xfrm>
        </p:spPr>
        <p:txBody>
          <a:bodyPr>
            <a:normAutofit fontScale="90000"/>
          </a:bodyPr>
          <a:lstStyle/>
          <a:p>
            <a:pPr algn="ctr"/>
            <a:r>
              <a:rPr lang="tr-TR" dirty="0" smtClean="0">
                <a:solidFill>
                  <a:schemeClr val="tx1"/>
                </a:solidFill>
                <a:effectLst/>
                <a:latin typeface="Book Antiqua" pitchFamily="18" charset="0"/>
              </a:rPr>
              <a:t>Ziyafet Türleri</a:t>
            </a:r>
            <a:endParaRPr lang="tr-TR" dirty="0">
              <a:effectLst/>
              <a:latin typeface="Book Antiqua" pitchFamily="18" charset="0"/>
            </a:endParaRPr>
          </a:p>
        </p:txBody>
      </p:sp>
      <p:sp>
        <p:nvSpPr>
          <p:cNvPr id="3" name="2 İçerik Yer Tutucusu"/>
          <p:cNvSpPr>
            <a:spLocks noGrp="1"/>
          </p:cNvSpPr>
          <p:nvPr>
            <p:ph sz="quarter" idx="1"/>
          </p:nvPr>
        </p:nvSpPr>
        <p:spPr>
          <a:xfrm>
            <a:off x="251520" y="5013176"/>
            <a:ext cx="8435280" cy="1844824"/>
          </a:xfrm>
        </p:spPr>
        <p:txBody>
          <a:bodyPr>
            <a:normAutofit fontScale="85000" lnSpcReduction="10000"/>
          </a:bodyPr>
          <a:lstStyle/>
          <a:p>
            <a:pPr algn="just">
              <a:buNone/>
              <a:defRPr/>
            </a:pPr>
            <a:r>
              <a:rPr lang="tr-TR" dirty="0" smtClean="0">
                <a:effectLst/>
                <a:latin typeface="Book Antiqua" pitchFamily="18" charset="0"/>
              </a:rPr>
              <a:t>	Küçük partilerin düzenlenmesi genellikle kolaydır ve işletmeler için</a:t>
            </a:r>
            <a:r>
              <a:rPr lang="tr-TR" dirty="0" smtClean="0">
                <a:latin typeface="Book Antiqua" pitchFamily="18" charset="0"/>
              </a:rPr>
              <a:t> </a:t>
            </a:r>
            <a:r>
              <a:rPr lang="tr-TR" dirty="0" smtClean="0">
                <a:effectLst/>
                <a:latin typeface="Book Antiqua" pitchFamily="18" charset="0"/>
              </a:rPr>
              <a:t>oldukça karlı organizasyonlar olabilir. Müşterilerin özel yiyecek içecek istekleri ile müşteri sayısına göre servis hizmeti sunacak personel düzenlemeleri yapılarak bu tip organizasyonlar gerçekleştirilir. </a:t>
            </a:r>
          </a:p>
          <a:p>
            <a:pPr algn="just"/>
            <a:endParaRPr lang="tr-TR" dirty="0" smtClean="0">
              <a:effectLst/>
              <a:latin typeface="Book Antiqua" pitchFamily="18" charset="0"/>
            </a:endParaRPr>
          </a:p>
          <a:p>
            <a:endParaRPr lang="tr-TR" dirty="0">
              <a:effectLst/>
              <a:latin typeface="Book Antiqua" pitchFamily="18" charset="0"/>
            </a:endParaRPr>
          </a:p>
        </p:txBody>
      </p:sp>
      <p:pic>
        <p:nvPicPr>
          <p:cNvPr id="38913" name="Picture 1" descr="C:\Users\fransız mutfağı\Desktop\resimler\Yeni klasör\Custom-Hospitality-Interior-Design-of-La-Vendetta-Restaurant-Hollywood-600x400.jpg"/>
          <p:cNvPicPr>
            <a:picLocks noChangeAspect="1" noChangeArrowheads="1"/>
          </p:cNvPicPr>
          <p:nvPr/>
        </p:nvPicPr>
        <p:blipFill>
          <a:blip r:embed="rId2" cstate="print"/>
          <a:srcRect/>
          <a:stretch>
            <a:fillRect/>
          </a:stretch>
        </p:blipFill>
        <p:spPr bwMode="auto">
          <a:xfrm>
            <a:off x="709840" y="836712"/>
            <a:ext cx="7606576" cy="4032448"/>
          </a:xfrm>
          <a:prstGeom prst="rect">
            <a:avLst/>
          </a:prstGeom>
          <a:noFill/>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0"/>
            <a:ext cx="7772400" cy="764704"/>
          </a:xfrm>
        </p:spPr>
        <p:txBody>
          <a:bodyPr>
            <a:normAutofit/>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692696"/>
            <a:ext cx="8686800" cy="6165304"/>
          </a:xfrm>
        </p:spPr>
        <p:txBody>
          <a:bodyPr>
            <a:normAutofit fontScale="92500" lnSpcReduction="10000"/>
          </a:bodyPr>
          <a:lstStyle/>
          <a:p>
            <a:pPr marL="274320" indent="-274320" algn="just">
              <a:buNone/>
              <a:defRPr/>
            </a:pPr>
            <a:r>
              <a:rPr lang="tr-TR" sz="3200" b="1" dirty="0" smtClean="0">
                <a:solidFill>
                  <a:schemeClr val="tx1"/>
                </a:solidFill>
                <a:effectLst/>
                <a:latin typeface="Book Antiqua" pitchFamily="18" charset="0"/>
              </a:rPr>
              <a:t>	2. Kokteyller:</a:t>
            </a:r>
          </a:p>
          <a:p>
            <a:pPr marL="274320" indent="-274320" algn="just">
              <a:buNone/>
              <a:defRPr/>
            </a:pPr>
            <a:endParaRPr lang="tr-TR" sz="3200" b="1" dirty="0" smtClean="0">
              <a:solidFill>
                <a:schemeClr val="tx1"/>
              </a:solidFill>
              <a:effectLst/>
              <a:latin typeface="Book Antiqua" pitchFamily="18" charset="0"/>
            </a:endParaRPr>
          </a:p>
          <a:p>
            <a:pPr marL="274320" indent="-274320" algn="just">
              <a:buNone/>
              <a:defRPr/>
            </a:pPr>
            <a:r>
              <a:rPr lang="tr-TR" b="0" dirty="0" smtClean="0">
                <a:solidFill>
                  <a:schemeClr val="tx1"/>
                </a:solidFill>
                <a:effectLst/>
                <a:latin typeface="Book Antiqua" pitchFamily="18" charset="0"/>
              </a:rPr>
              <a:t>	</a:t>
            </a:r>
          </a:p>
          <a:p>
            <a:pPr marL="274320" indent="-274320" algn="just">
              <a:buNone/>
              <a:defRPr/>
            </a:pPr>
            <a:endParaRPr lang="tr-TR" dirty="0" smtClean="0">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latin typeface="Book Antiqua" pitchFamily="18" charset="0"/>
            </a:endParaRPr>
          </a:p>
          <a:p>
            <a:pPr marL="274320" indent="-274320" algn="just">
              <a:buNone/>
              <a:defRPr/>
            </a:pPr>
            <a:endParaRPr lang="tr-TR" b="0" dirty="0" smtClean="0">
              <a:solidFill>
                <a:schemeClr val="tx1"/>
              </a:solidFill>
              <a:effectLst/>
              <a:latin typeface="Book Antiqua" pitchFamily="18" charset="0"/>
            </a:endParaRPr>
          </a:p>
          <a:p>
            <a:pPr marL="274320" indent="-274320" algn="just">
              <a:buNone/>
              <a:defRPr/>
            </a:pPr>
            <a:endParaRPr lang="tr-TR" dirty="0" smtClean="0">
              <a:latin typeface="Book Antiqua" pitchFamily="18" charset="0"/>
            </a:endParaRPr>
          </a:p>
          <a:p>
            <a:pPr marL="274320" indent="-274320" algn="just">
              <a:buNone/>
              <a:defRPr/>
            </a:pPr>
            <a:r>
              <a:rPr lang="tr-TR" b="0" dirty="0" smtClean="0">
                <a:solidFill>
                  <a:schemeClr val="tx1"/>
                </a:solidFill>
                <a:effectLst/>
                <a:latin typeface="Book Antiqua" pitchFamily="18" charset="0"/>
              </a:rPr>
              <a:t>	Tanışma, açılış, diploma töreni vb. amaçlarla  düzenlenebilir. Bu organizasyonların özelliği davetlilerin masalarda oturarak değil ayakta ağırlanmasıdır. Ayakta çeşitli kokteyl içkileriyle birlikte soğuk ve sıcak kanepe, </a:t>
            </a:r>
            <a:r>
              <a:rPr lang="da-DK" b="0" dirty="0" smtClean="0">
                <a:solidFill>
                  <a:schemeClr val="tx1"/>
                </a:solidFill>
                <a:effectLst/>
                <a:latin typeface="Book Antiqua" pitchFamily="18" charset="0"/>
              </a:rPr>
              <a:t>cips ve kuruyemi</a:t>
            </a:r>
            <a:r>
              <a:rPr lang="tr-TR" b="0" dirty="0" smtClean="0">
                <a:solidFill>
                  <a:schemeClr val="tx1"/>
                </a:solidFill>
                <a:effectLst/>
                <a:latin typeface="Book Antiqua" pitchFamily="18" charset="0"/>
              </a:rPr>
              <a:t>ş</a:t>
            </a:r>
            <a:r>
              <a:rPr lang="da-DK" b="0" dirty="0" smtClean="0">
                <a:solidFill>
                  <a:schemeClr val="tx1"/>
                </a:solidFill>
                <a:effectLst/>
                <a:latin typeface="Book Antiqua" pitchFamily="18" charset="0"/>
              </a:rPr>
              <a:t> </a:t>
            </a:r>
            <a:r>
              <a:rPr lang="tr-TR" b="0" dirty="0" smtClean="0">
                <a:solidFill>
                  <a:schemeClr val="tx1"/>
                </a:solidFill>
                <a:effectLst/>
                <a:latin typeface="Book Antiqua" pitchFamily="18" charset="0"/>
              </a:rPr>
              <a:t>gibi yiyecekler servis edilir. </a:t>
            </a:r>
            <a:endParaRPr lang="tr-TR" b="0" dirty="0">
              <a:solidFill>
                <a:schemeClr val="tx1"/>
              </a:solidFill>
              <a:effectLst/>
              <a:latin typeface="Book Antiqua" pitchFamily="18" charset="0"/>
            </a:endParaRPr>
          </a:p>
        </p:txBody>
      </p:sp>
      <p:pic>
        <p:nvPicPr>
          <p:cNvPr id="37889" name="Picture 1" descr="C:\Users\fransız mutfağı\Desktop\resimler\Yeni klasör\2012-08-26170733_5ba18c.jpg"/>
          <p:cNvPicPr>
            <a:picLocks noChangeAspect="1" noChangeArrowheads="1"/>
          </p:cNvPicPr>
          <p:nvPr/>
        </p:nvPicPr>
        <p:blipFill>
          <a:blip r:embed="rId2" cstate="print"/>
          <a:srcRect/>
          <a:stretch>
            <a:fillRect/>
          </a:stretch>
        </p:blipFill>
        <p:spPr bwMode="auto">
          <a:xfrm>
            <a:off x="1691680" y="1196752"/>
            <a:ext cx="6035213" cy="3528392"/>
          </a:xfrm>
          <a:prstGeom prst="rect">
            <a:avLst/>
          </a:prstGeo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43408"/>
            <a:ext cx="7772400" cy="1143000"/>
          </a:xfrm>
        </p:spPr>
        <p:txBody>
          <a:bodyPr/>
          <a:lstStyle/>
          <a:p>
            <a:pPr algn="ctr"/>
            <a:r>
              <a:rPr lang="tr-TR" dirty="0" smtClean="0">
                <a:solidFill>
                  <a:schemeClr val="tx1"/>
                </a:solidFill>
                <a:effectLst/>
                <a:latin typeface="Book Antiqua" pitchFamily="18" charset="0"/>
              </a:rPr>
              <a:t>Ziyafet Türleri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764704"/>
            <a:ext cx="8435280" cy="6093296"/>
          </a:xfrm>
        </p:spPr>
        <p:txBody>
          <a:bodyPr>
            <a:normAutofit/>
          </a:bodyPr>
          <a:lstStyle/>
          <a:p>
            <a:pPr marL="274320" indent="-274320" algn="just" fontAlgn="auto">
              <a:spcAft>
                <a:spcPts val="0"/>
              </a:spcAft>
              <a:buFont typeface="Wingdings 2"/>
              <a:buNone/>
              <a:defRPr/>
            </a:pPr>
            <a:r>
              <a:rPr lang="tr-TR" sz="3200" b="1" dirty="0" smtClean="0">
                <a:solidFill>
                  <a:schemeClr val="tx1"/>
                </a:solidFill>
                <a:effectLst/>
                <a:latin typeface="Book Antiqua" pitchFamily="18" charset="0"/>
              </a:rPr>
              <a:t>	3. Nişan ve Düğün Ziyafetleri:</a:t>
            </a:r>
          </a:p>
          <a:p>
            <a:pPr marL="274320" indent="-274320" algn="just" fontAlgn="auto">
              <a:spcAft>
                <a:spcPts val="0"/>
              </a:spcAft>
              <a:buFont typeface="Wingdings 2"/>
              <a:buNone/>
              <a:defRPr/>
            </a:pPr>
            <a:endParaRPr lang="tr-TR" b="0" dirty="0" smtClean="0">
              <a:solidFill>
                <a:schemeClr val="tx1"/>
              </a:solidFill>
              <a:effectLst/>
              <a:latin typeface="Book Antiqua" pitchFamily="18" charset="0"/>
            </a:endParaRPr>
          </a:p>
          <a:p>
            <a:pPr marL="274320" indent="-274320" algn="just" fontAlgn="auto">
              <a:spcAft>
                <a:spcPts val="0"/>
              </a:spcAft>
              <a:buFont typeface="Wingdings 2"/>
              <a:buNone/>
              <a:defRPr/>
            </a:pPr>
            <a:r>
              <a:rPr lang="tr-TR" b="0" dirty="0" smtClean="0">
                <a:solidFill>
                  <a:schemeClr val="tx1"/>
                </a:solidFill>
                <a:effectLst/>
                <a:latin typeface="Book Antiqua" pitchFamily="18" charset="0"/>
              </a:rPr>
              <a:t>	</a:t>
            </a:r>
          </a:p>
          <a:p>
            <a:pPr marL="274320" indent="-274320" algn="just" fontAlgn="auto">
              <a:spcAft>
                <a:spcPts val="0"/>
              </a:spcAft>
              <a:buFont typeface="Wingdings 2"/>
              <a:buNone/>
              <a:defRPr/>
            </a:pPr>
            <a:endParaRPr lang="tr-TR" dirty="0" smtClean="0">
              <a:effectLst/>
              <a:latin typeface="Book Antiqua" pitchFamily="18" charset="0"/>
            </a:endParaRPr>
          </a:p>
          <a:p>
            <a:pPr marL="274320" indent="-274320" algn="just" fontAlgn="auto">
              <a:spcAft>
                <a:spcPts val="0"/>
              </a:spcAft>
              <a:buFont typeface="Wingdings 2"/>
              <a:buNone/>
              <a:defRPr/>
            </a:pPr>
            <a:endParaRPr lang="tr-TR" b="0" dirty="0" smtClean="0">
              <a:solidFill>
                <a:schemeClr val="tx1"/>
              </a:solidFill>
              <a:effectLst/>
              <a:latin typeface="Book Antiqua" pitchFamily="18" charset="0"/>
            </a:endParaRPr>
          </a:p>
          <a:p>
            <a:pPr marL="274320" indent="-274320" algn="just" fontAlgn="auto">
              <a:spcAft>
                <a:spcPts val="0"/>
              </a:spcAft>
              <a:buFont typeface="Wingdings 2"/>
              <a:buNone/>
              <a:defRPr/>
            </a:pPr>
            <a:endParaRPr lang="tr-TR" dirty="0" smtClean="0">
              <a:effectLst/>
              <a:latin typeface="Book Antiqua" pitchFamily="18" charset="0"/>
            </a:endParaRPr>
          </a:p>
          <a:p>
            <a:pPr marL="274320" indent="-274320" algn="just" fontAlgn="auto">
              <a:spcAft>
                <a:spcPts val="0"/>
              </a:spcAft>
              <a:buFont typeface="Wingdings 2"/>
              <a:buNone/>
              <a:defRPr/>
            </a:pPr>
            <a:endParaRPr lang="tr-TR" b="0" dirty="0" smtClean="0">
              <a:solidFill>
                <a:schemeClr val="tx1"/>
              </a:solidFill>
              <a:effectLst/>
              <a:latin typeface="Book Antiqua" pitchFamily="18" charset="0"/>
            </a:endParaRPr>
          </a:p>
          <a:p>
            <a:pPr marL="274320" indent="-274320" algn="just" fontAlgn="auto">
              <a:spcAft>
                <a:spcPts val="0"/>
              </a:spcAft>
              <a:buFont typeface="Wingdings 2"/>
              <a:buNone/>
              <a:defRPr/>
            </a:pPr>
            <a:r>
              <a:rPr lang="tr-TR" b="0" dirty="0" smtClean="0">
                <a:solidFill>
                  <a:schemeClr val="tx1"/>
                </a:solidFill>
                <a:effectLst/>
                <a:latin typeface="Book Antiqua" pitchFamily="18" charset="0"/>
              </a:rPr>
              <a:t>	</a:t>
            </a:r>
          </a:p>
          <a:p>
            <a:pPr marL="274320" indent="-274320" algn="just" fontAlgn="auto">
              <a:spcAft>
                <a:spcPts val="0"/>
              </a:spcAft>
              <a:buFont typeface="Wingdings 2"/>
              <a:buNone/>
              <a:defRPr/>
            </a:pPr>
            <a:r>
              <a:rPr lang="tr-TR" dirty="0" smtClean="0">
                <a:effectLst/>
                <a:latin typeface="Book Antiqua" pitchFamily="18" charset="0"/>
              </a:rPr>
              <a:t>	</a:t>
            </a:r>
          </a:p>
          <a:p>
            <a:pPr marL="274320" indent="-274320" algn="just" fontAlgn="auto">
              <a:spcAft>
                <a:spcPts val="0"/>
              </a:spcAft>
              <a:buFont typeface="Wingdings 2"/>
              <a:buNone/>
              <a:defRPr/>
            </a:pPr>
            <a:r>
              <a:rPr lang="tr-TR" b="0" dirty="0" smtClean="0">
                <a:solidFill>
                  <a:schemeClr val="tx1"/>
                </a:solidFill>
                <a:effectLst/>
                <a:latin typeface="Book Antiqua" pitchFamily="18" charset="0"/>
              </a:rPr>
              <a:t>	Süresi uzun ziyafetlerdir. Özel müzik, program ve düzenlemelerin yapılması gerekir. Kokteyl seklinde ya da yemekli olarak düzenlenebilir. Ziyafet emrinde özel programın niteliği belirtilir.</a:t>
            </a:r>
          </a:p>
          <a:p>
            <a:pPr algn="just"/>
            <a:endParaRPr lang="tr-TR" b="0" dirty="0">
              <a:solidFill>
                <a:schemeClr val="tx1"/>
              </a:solidFill>
              <a:effectLst/>
              <a:latin typeface="Book Antiqua" pitchFamily="18" charset="0"/>
            </a:endParaRPr>
          </a:p>
        </p:txBody>
      </p:sp>
      <p:pic>
        <p:nvPicPr>
          <p:cNvPr id="36865" name="Picture 1" descr="C:\Users\fransız mutfağı\Desktop\resimler\Yeni klasör\979625-princess-victoria.jpg"/>
          <p:cNvPicPr>
            <a:picLocks noChangeAspect="1" noChangeArrowheads="1"/>
          </p:cNvPicPr>
          <p:nvPr/>
        </p:nvPicPr>
        <p:blipFill>
          <a:blip r:embed="rId2" cstate="print"/>
          <a:srcRect/>
          <a:stretch>
            <a:fillRect/>
          </a:stretch>
        </p:blipFill>
        <p:spPr bwMode="auto">
          <a:xfrm>
            <a:off x="971600" y="1340768"/>
            <a:ext cx="6696744" cy="3672408"/>
          </a:xfrm>
          <a:prstGeom prst="rect">
            <a:avLst/>
          </a:prstGeom>
          <a:noFill/>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0" dirty="0" smtClean="0">
                <a:solidFill>
                  <a:schemeClr val="tx1"/>
                </a:solidFill>
                <a:effectLst/>
                <a:latin typeface="Book Antiqua" pitchFamily="18" charset="0"/>
              </a:rPr>
              <a:t>Ziyafet</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600200"/>
            <a:ext cx="8435280" cy="4853136"/>
          </a:xfrm>
        </p:spPr>
        <p:txBody>
          <a:bodyPr>
            <a:normAutofit/>
          </a:bodyPr>
          <a:lstStyle/>
          <a:p>
            <a:pPr algn="just">
              <a:buNone/>
            </a:pPr>
            <a:r>
              <a:rPr lang="tr-TR" dirty="0" smtClean="0">
                <a:solidFill>
                  <a:schemeClr val="tx1"/>
                </a:solidFill>
                <a:effectLst/>
                <a:latin typeface="Book Antiqua" pitchFamily="18" charset="0"/>
              </a:rPr>
              <a:t>	Ziyafet/Banket (</a:t>
            </a:r>
            <a:r>
              <a:rPr lang="tr-TR" dirty="0" err="1" smtClean="0">
                <a:solidFill>
                  <a:schemeClr val="tx1"/>
                </a:solidFill>
                <a:effectLst/>
                <a:latin typeface="Book Antiqua" pitchFamily="18" charset="0"/>
              </a:rPr>
              <a:t>Banqueting</a:t>
            </a:r>
            <a:r>
              <a:rPr lang="tr-TR" dirty="0" smtClean="0">
                <a:solidFill>
                  <a:schemeClr val="tx1"/>
                </a:solidFill>
                <a:effectLst/>
                <a:latin typeface="Book Antiqua" pitchFamily="18" charset="0"/>
              </a:rPr>
              <a:t>), menüsü </a:t>
            </a:r>
            <a:r>
              <a:rPr lang="tr-TR" dirty="0">
                <a:solidFill>
                  <a:schemeClr val="tx1"/>
                </a:solidFill>
                <a:effectLst/>
                <a:latin typeface="Book Antiqua" pitchFamily="18" charset="0"/>
              </a:rPr>
              <a:t>ve katılımcı sayısı önceden </a:t>
            </a:r>
            <a:r>
              <a:rPr lang="tr-TR" dirty="0" smtClean="0">
                <a:solidFill>
                  <a:schemeClr val="tx1"/>
                </a:solidFill>
                <a:effectLst/>
                <a:latin typeface="Book Antiqua" pitchFamily="18" charset="0"/>
              </a:rPr>
              <a:t>belirlenmiş, faaliyetin amacına uygun olarak düzenlenmiş salonlarda düzenlenen özel davetlerdir</a:t>
            </a:r>
            <a:r>
              <a:rPr lang="tr-TR" dirty="0">
                <a:solidFill>
                  <a:schemeClr val="tx1"/>
                </a:solidFill>
                <a:effectLst/>
                <a:latin typeface="Book Antiqua" pitchFamily="18" charset="0"/>
              </a:rPr>
              <a:t>. </a:t>
            </a:r>
            <a:endParaRPr lang="tr-TR" dirty="0" smtClean="0">
              <a:solidFill>
                <a:schemeClr val="tx1"/>
              </a:solidFill>
              <a:effectLst/>
              <a:latin typeface="Book Antiqua" pitchFamily="18" charset="0"/>
            </a:endParaRPr>
          </a:p>
          <a:p>
            <a:pPr algn="just"/>
            <a:r>
              <a:rPr lang="tr-TR" dirty="0" smtClean="0">
                <a:solidFill>
                  <a:schemeClr val="tx1"/>
                </a:solidFill>
                <a:effectLst/>
                <a:latin typeface="Book Antiqua" pitchFamily="18" charset="0"/>
              </a:rPr>
              <a:t>Menünün önceden belli olması</a:t>
            </a:r>
          </a:p>
          <a:p>
            <a:pPr algn="just"/>
            <a:r>
              <a:rPr lang="tr-TR" dirty="0" smtClean="0">
                <a:solidFill>
                  <a:schemeClr val="tx1"/>
                </a:solidFill>
                <a:effectLst/>
                <a:latin typeface="Book Antiqua" pitchFamily="18" charset="0"/>
              </a:rPr>
              <a:t>Konuk sayısının önceden belli olması,</a:t>
            </a:r>
          </a:p>
          <a:p>
            <a:pPr algn="just"/>
            <a:r>
              <a:rPr lang="tr-TR" dirty="0" smtClean="0">
                <a:solidFill>
                  <a:schemeClr val="tx1"/>
                </a:solidFill>
                <a:effectLst/>
                <a:latin typeface="Book Antiqua" pitchFamily="18" charset="0"/>
              </a:rPr>
              <a:t>Faaliyetin  gerçekleştirileceği </a:t>
            </a:r>
            <a:r>
              <a:rPr lang="tr-TR" b="0" dirty="0" smtClean="0">
                <a:solidFill>
                  <a:schemeClr val="tx1"/>
                </a:solidFill>
                <a:effectLst/>
                <a:latin typeface="Book Antiqua" pitchFamily="18" charset="0"/>
              </a:rPr>
              <a:t>salonun amaca uygun olarak düzenlenmesi, ziyafet organizasyonlarının en temel özellikleridir</a:t>
            </a:r>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effectLst/>
              <a:latin typeface="Book Antiqua" pitchFamily="18" charset="0"/>
            </a:endParaRPr>
          </a:p>
        </p:txBody>
      </p:sp>
      <p:sp>
        <p:nvSpPr>
          <p:cNvPr id="3" name="2 İçerik Yer Tutucusu"/>
          <p:cNvSpPr>
            <a:spLocks noGrp="1"/>
          </p:cNvSpPr>
          <p:nvPr>
            <p:ph sz="quarter" idx="1"/>
          </p:nvPr>
        </p:nvSpPr>
        <p:spPr/>
        <p:txBody>
          <a:bodyPr/>
          <a:lstStyle/>
          <a:p>
            <a:endParaRPr lang="tr-TR" dirty="0"/>
          </a:p>
        </p:txBody>
      </p:sp>
      <p:pic>
        <p:nvPicPr>
          <p:cNvPr id="1027" name="Picture 3" descr="C:\Users\fransız mutfağı\Desktop\resimler\Nobel+Prize+Giving+Ceremonies+Take+Place+Stockholm+0-GCu0MUA35l.jpg"/>
          <p:cNvPicPr>
            <a:picLocks noChangeAspect="1" noChangeArrowheads="1"/>
          </p:cNvPicPr>
          <p:nvPr/>
        </p:nvPicPr>
        <p:blipFill>
          <a:blip r:embed="rId2" cstate="print"/>
          <a:srcRect/>
          <a:stretch>
            <a:fillRect/>
          </a:stretch>
        </p:blipFill>
        <p:spPr bwMode="auto">
          <a:xfrm>
            <a:off x="4283968" y="0"/>
            <a:ext cx="4860032" cy="6858000"/>
          </a:xfrm>
          <a:prstGeom prst="rect">
            <a:avLst/>
          </a:prstGeom>
          <a:noFill/>
        </p:spPr>
      </p:pic>
      <p:pic>
        <p:nvPicPr>
          <p:cNvPr id="1028" name="Picture 4" descr="C:\Users\fransız mutfağı\Desktop\resimler\08_01_banquet.jpg"/>
          <p:cNvPicPr>
            <a:picLocks noChangeAspect="1" noChangeArrowheads="1"/>
          </p:cNvPicPr>
          <p:nvPr/>
        </p:nvPicPr>
        <p:blipFill>
          <a:blip r:embed="rId3" cstate="print"/>
          <a:srcRect/>
          <a:stretch>
            <a:fillRect/>
          </a:stretch>
        </p:blipFill>
        <p:spPr bwMode="auto">
          <a:xfrm>
            <a:off x="0" y="0"/>
            <a:ext cx="4283967" cy="6858000"/>
          </a:xfrm>
          <a:prstGeom prst="rect">
            <a:avLst/>
          </a:prstGeom>
          <a:noFill/>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dirty="0" smtClean="0">
                <a:solidFill>
                  <a:schemeClr val="tx1"/>
                </a:solidFill>
                <a:effectLst/>
                <a:latin typeface="Book Antiqua" pitchFamily="18" charset="0"/>
              </a:rPr>
              <a:t>Ziyafet</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251520" y="1600200"/>
            <a:ext cx="8496944" cy="5069160"/>
          </a:xfrm>
        </p:spPr>
        <p:txBody>
          <a:bodyPr>
            <a:normAutofit/>
          </a:bodyPr>
          <a:lstStyle/>
          <a:p>
            <a:pPr algn="just"/>
            <a:r>
              <a:rPr lang="tr-TR" b="0" dirty="0" smtClean="0">
                <a:solidFill>
                  <a:schemeClr val="tx1"/>
                </a:solidFill>
                <a:effectLst/>
                <a:latin typeface="Book Antiqua" pitchFamily="18" charset="0"/>
              </a:rPr>
              <a:t>Ziyafet organizasyonları yiyecek içecek/ konaklama işletmelerinde rutin olarak uygulanan yeme içme hizmetleri dışında düzenlenen özel hizmet faaliyetleridir.</a:t>
            </a:r>
          </a:p>
          <a:p>
            <a:pPr algn="just"/>
            <a:r>
              <a:rPr lang="tr-TR" b="0" dirty="0" smtClean="0">
                <a:solidFill>
                  <a:schemeClr val="tx1"/>
                </a:solidFill>
                <a:effectLst/>
                <a:latin typeface="Book Antiqua" pitchFamily="18" charset="0"/>
              </a:rPr>
              <a:t>Bu özel hizmetler; öğle yemeği partileri, konferanslar, kokteyl partileri, düğün ve nişan partileri, akşam yemekleri, yıldönümü partileri, balolar, seminerler, moda gösterileri, kongreler, yeni ürünlerin tanıtılmasına yönelik basın toplantıları, sergiler gibi çok çeşitli faaliyetlerden oluşabilir.</a:t>
            </a:r>
          </a:p>
          <a:p>
            <a:pPr algn="just"/>
            <a:endParaRPr lang="tr-TR" b="0" dirty="0" smtClean="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71600" y="404664"/>
            <a:ext cx="7772400" cy="1143000"/>
          </a:xfrm>
        </p:spPr>
        <p:txBody>
          <a:bodyPr>
            <a:normAutofit fontScale="90000"/>
          </a:bodyPr>
          <a:lstStyle/>
          <a:p>
            <a:pPr algn="ctr"/>
            <a:r>
              <a:rPr lang="tr-TR" dirty="0" smtClean="0">
                <a:solidFill>
                  <a:schemeClr val="tx1"/>
                </a:solidFill>
                <a:effectLst/>
                <a:latin typeface="Book Antiqua" pitchFamily="18" charset="0"/>
              </a:rPr>
              <a:t>İşletmeler  Açısından Ziyafet Organizasyonunun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179512" y="1953344"/>
            <a:ext cx="8564488" cy="4572000"/>
          </a:xfrm>
        </p:spPr>
        <p:txBody>
          <a:bodyPr>
            <a:normAutofit/>
          </a:bodyPr>
          <a:lstStyle/>
          <a:p>
            <a:pPr algn="just"/>
            <a:r>
              <a:rPr lang="tr-TR" b="0" dirty="0" smtClean="0">
                <a:solidFill>
                  <a:schemeClr val="tx1"/>
                </a:solidFill>
                <a:effectLst/>
                <a:latin typeface="Book Antiqua" pitchFamily="18" charset="0"/>
              </a:rPr>
              <a:t>Ziyafet organizasyonları çoğu otel işletmesi açısından ekonomik olarak son derece önemli faaliyetlerdir. </a:t>
            </a:r>
          </a:p>
          <a:p>
            <a:pPr algn="just"/>
            <a:r>
              <a:rPr lang="tr-TR" b="0" dirty="0" smtClean="0">
                <a:solidFill>
                  <a:schemeClr val="tx1"/>
                </a:solidFill>
                <a:effectLst/>
                <a:latin typeface="Book Antiqua" pitchFamily="18" charset="0"/>
              </a:rPr>
              <a:t>Hatta bazı işletmeler için ziyafet organizasyonlarından sağlanan gelir işletmenin rutin faaliyetlerinden elde ettiği gelirden daha fazla olabilmektedir. </a:t>
            </a:r>
          </a:p>
          <a:p>
            <a:pPr algn="just"/>
            <a:r>
              <a:rPr lang="tr-TR" b="0" dirty="0" smtClean="0">
                <a:solidFill>
                  <a:schemeClr val="tx1"/>
                </a:solidFill>
                <a:effectLst/>
                <a:latin typeface="Book Antiqua" pitchFamily="18" charset="0"/>
              </a:rPr>
              <a:t>Ayrıca ziyafet organizasyonları işletmenin rutin faaliyetlerine oranla daha yüksek oranda karlılık sağlamaktadır. Bunun en önemli nedenleri:</a:t>
            </a:r>
          </a:p>
          <a:p>
            <a:pPr algn="just"/>
            <a:endParaRPr lang="tr-TR" b="0" dirty="0" smtClean="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13792"/>
            <a:ext cx="7772400" cy="1143000"/>
          </a:xfrm>
        </p:spPr>
        <p:txBody>
          <a:bodyPr>
            <a:normAutofit fontScale="90000"/>
          </a:bodyPr>
          <a:lstStyle/>
          <a:p>
            <a:pPr algn="ctr"/>
            <a:r>
              <a:rPr lang="tr-TR" dirty="0" smtClean="0">
                <a:solidFill>
                  <a:schemeClr val="tx1"/>
                </a:solidFill>
                <a:effectLst/>
                <a:latin typeface="Book Antiqua" pitchFamily="18" charset="0"/>
              </a:rPr>
              <a:t>İşletmeler  Açısından Ziyafet Organizasyonunun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0" y="5373216"/>
            <a:ext cx="8964488" cy="1484784"/>
          </a:xfrm>
        </p:spPr>
        <p:txBody>
          <a:bodyPr>
            <a:normAutofit lnSpcReduction="10000"/>
          </a:bodyPr>
          <a:lstStyle/>
          <a:p>
            <a:pPr algn="just">
              <a:lnSpc>
                <a:spcPct val="120000"/>
              </a:lnSpc>
            </a:pPr>
            <a:r>
              <a:rPr lang="tr-TR" b="0" dirty="0" smtClean="0">
                <a:solidFill>
                  <a:schemeClr val="tx1"/>
                </a:solidFill>
                <a:effectLst/>
                <a:latin typeface="Book Antiqua" pitchFamily="18" charset="0"/>
              </a:rPr>
              <a:t>Ziyafet, kokteyl, özel günler için düzenlenen davetler, vb organizasyonlarda fiziki kapasite maksimum düzeyde kullanılabilmektedir. </a:t>
            </a:r>
          </a:p>
        </p:txBody>
      </p:sp>
      <p:pic>
        <p:nvPicPr>
          <p:cNvPr id="2050" name="Picture 2" descr="C:\Users\fransız mutfağı\Desktop\resimler\nobelflowers_2240193g.jpg"/>
          <p:cNvPicPr>
            <a:picLocks noChangeAspect="1" noChangeArrowheads="1"/>
          </p:cNvPicPr>
          <p:nvPr/>
        </p:nvPicPr>
        <p:blipFill>
          <a:blip r:embed="rId2" cstate="print"/>
          <a:srcRect/>
          <a:stretch>
            <a:fillRect/>
          </a:stretch>
        </p:blipFill>
        <p:spPr bwMode="auto">
          <a:xfrm>
            <a:off x="1979712" y="1628799"/>
            <a:ext cx="5328592" cy="3543829"/>
          </a:xfrm>
          <a:prstGeom prst="rect">
            <a:avLst/>
          </a:prstGeom>
          <a:noFill/>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İşletmeler  Açısından Ziyafet Organizasyonunun Önemi</a:t>
            </a:r>
            <a:endParaRPr lang="tr-TR" dirty="0">
              <a:effectLst/>
              <a:latin typeface="Book Antiqua" pitchFamily="18" charset="0"/>
            </a:endParaRPr>
          </a:p>
        </p:txBody>
      </p:sp>
      <p:sp>
        <p:nvSpPr>
          <p:cNvPr id="3" name="2 İçerik Yer Tutucusu"/>
          <p:cNvSpPr>
            <a:spLocks noGrp="1"/>
          </p:cNvSpPr>
          <p:nvPr>
            <p:ph sz="quarter" idx="1"/>
          </p:nvPr>
        </p:nvSpPr>
        <p:spPr>
          <a:xfrm>
            <a:off x="683568" y="1700808"/>
            <a:ext cx="8003232" cy="4680520"/>
          </a:xfrm>
        </p:spPr>
        <p:txBody>
          <a:bodyPr>
            <a:normAutofit lnSpcReduction="10000"/>
          </a:bodyPr>
          <a:lstStyle/>
          <a:p>
            <a:pPr algn="just">
              <a:lnSpc>
                <a:spcPct val="120000"/>
              </a:lnSpc>
            </a:pPr>
            <a:r>
              <a:rPr lang="tr-TR" dirty="0" smtClean="0">
                <a:effectLst/>
                <a:latin typeface="Book Antiqua" pitchFamily="18" charset="0"/>
              </a:rPr>
              <a:t>Özellikle yemekli davetlerde satın almalar toptan yapıldığı için kolay ve ekonomik olmakta ve menüsü önceden belli olduğu için fire ve zayiat minimum seviyede tutulabilmektedir. Böylece stoklama maliyetinden de kaçınılabilmektedir.</a:t>
            </a:r>
          </a:p>
          <a:p>
            <a:pPr algn="just">
              <a:lnSpc>
                <a:spcPct val="120000"/>
              </a:lnSpc>
              <a:defRPr/>
            </a:pPr>
            <a:r>
              <a:rPr lang="tr-TR" dirty="0" smtClean="0">
                <a:effectLst/>
                <a:latin typeface="Book Antiqua" pitchFamily="18" charset="0"/>
              </a:rPr>
              <a:t>Katılacak kişi sayısı ve menünün önceden bilinmesi mutfak ve servis personelinin planlamasını da kolaylaştırmaktadır. İşgücünün atıl kalması önlenerek, işgücünün verimli kullanılması sağlanır. </a:t>
            </a:r>
          </a:p>
          <a:p>
            <a:endParaRPr lang="tr-TR" dirty="0">
              <a:effectLst/>
              <a:latin typeface="Book Antiqua"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İşletmeler  Açısından Ziyafet Organizasyonunun Önemi</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914400" y="2169368"/>
            <a:ext cx="7772400" cy="4572000"/>
          </a:xfrm>
        </p:spPr>
        <p:txBody>
          <a:bodyPr/>
          <a:lstStyle/>
          <a:p>
            <a:pPr algn="just">
              <a:lnSpc>
                <a:spcPct val="120000"/>
              </a:lnSpc>
              <a:defRPr/>
            </a:pPr>
            <a:r>
              <a:rPr lang="tr-TR" b="0" dirty="0" smtClean="0">
                <a:solidFill>
                  <a:schemeClr val="tx1"/>
                </a:solidFill>
                <a:effectLst/>
                <a:latin typeface="Book Antiqua" pitchFamily="18" charset="0"/>
              </a:rPr>
              <a:t>Menünün ve katılacak kişi sayısının önceden bilinmesi işletmenin mal ve hizmet satışına ilişkin riskini minimuma indirmektedir.</a:t>
            </a:r>
          </a:p>
          <a:p>
            <a:pPr algn="just">
              <a:lnSpc>
                <a:spcPct val="120000"/>
              </a:lnSpc>
            </a:pPr>
            <a:r>
              <a:rPr lang="tr-TR" b="0" dirty="0" smtClean="0">
                <a:solidFill>
                  <a:schemeClr val="tx1"/>
                </a:solidFill>
                <a:effectLst/>
                <a:latin typeface="Book Antiqua" pitchFamily="18" charset="0"/>
              </a:rPr>
              <a:t>Özellikle yemekli davetlerde kişi başına elde edilen kar ortalaması oldukça yüksek olmaktadır. </a:t>
            </a:r>
          </a:p>
          <a:p>
            <a:pPr algn="just">
              <a:lnSpc>
                <a:spcPct val="120000"/>
              </a:lnSpc>
            </a:pPr>
            <a:endParaRPr lang="tr-TR" b="0" dirty="0" smtClean="0">
              <a:solidFill>
                <a:schemeClr val="tx1"/>
              </a:solidFill>
              <a:effectLst/>
              <a:latin typeface="Book Antiqua" pitchFamily="18" charset="0"/>
            </a:endParaRPr>
          </a:p>
          <a:p>
            <a:pPr algn="just"/>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chemeClr val="tx1"/>
                </a:solidFill>
                <a:effectLst/>
                <a:latin typeface="Book Antiqua" pitchFamily="18" charset="0"/>
              </a:rPr>
              <a:t>Ziyafet Organizasyonlarının Dolaylı Yararları </a:t>
            </a:r>
            <a:endParaRPr lang="tr-TR" b="0" dirty="0">
              <a:solidFill>
                <a:schemeClr val="tx1"/>
              </a:solidFill>
              <a:effectLst/>
              <a:latin typeface="Book Antiqua" pitchFamily="18" charset="0"/>
            </a:endParaRPr>
          </a:p>
        </p:txBody>
      </p:sp>
      <p:sp>
        <p:nvSpPr>
          <p:cNvPr id="3" name="2 İçerik Yer Tutucusu"/>
          <p:cNvSpPr>
            <a:spLocks noGrp="1"/>
          </p:cNvSpPr>
          <p:nvPr>
            <p:ph sz="quarter" idx="1"/>
          </p:nvPr>
        </p:nvSpPr>
        <p:spPr>
          <a:xfrm>
            <a:off x="457200" y="1600200"/>
            <a:ext cx="8229600" cy="5069160"/>
          </a:xfrm>
        </p:spPr>
        <p:txBody>
          <a:bodyPr>
            <a:normAutofit/>
          </a:bodyPr>
          <a:lstStyle/>
          <a:p>
            <a:pPr algn="just">
              <a:lnSpc>
                <a:spcPct val="110000"/>
              </a:lnSpc>
              <a:buNone/>
            </a:pPr>
            <a:r>
              <a:rPr lang="tr-TR" b="1" dirty="0" smtClean="0">
                <a:solidFill>
                  <a:schemeClr val="tx1"/>
                </a:solidFill>
                <a:effectLst/>
                <a:latin typeface="Book Antiqua" pitchFamily="18" charset="0"/>
              </a:rPr>
              <a:t>	Ziyafet organizasyonlarının işletmeye doğrudan (gelir artırıcı) katkılarının dışında pek çok dolaylı katkısı da olabilmektedir bunlar:</a:t>
            </a:r>
          </a:p>
          <a:p>
            <a:pPr algn="just">
              <a:lnSpc>
                <a:spcPct val="110000"/>
              </a:lnSpc>
              <a:defRPr/>
            </a:pPr>
            <a:r>
              <a:rPr lang="tr-TR" b="0" dirty="0" smtClean="0">
                <a:solidFill>
                  <a:schemeClr val="tx1"/>
                </a:solidFill>
                <a:effectLst/>
                <a:latin typeface="Book Antiqua" pitchFamily="18" charset="0"/>
              </a:rPr>
              <a:t>Banket organizasyonları işletmenin tanıtımına katkı sağlayarak orta ve uzun vadede oda doluluk oranlarının artmasına neden olmaktadır. Otelin doluluk oranının artması, işletmenin diğer tüketim ünitelerindeki satışın artmasına katkıda bulunur. </a:t>
            </a:r>
          </a:p>
          <a:p>
            <a:pPr algn="just">
              <a:lnSpc>
                <a:spcPct val="110000"/>
              </a:lnSpc>
              <a:defRPr/>
            </a:pPr>
            <a:r>
              <a:rPr lang="tr-TR" b="0" dirty="0" smtClean="0">
                <a:solidFill>
                  <a:schemeClr val="tx1"/>
                </a:solidFill>
                <a:effectLst/>
                <a:latin typeface="Book Antiqua" pitchFamily="18" charset="0"/>
              </a:rPr>
              <a:t>Ziyafet organizasyonları sayesinde otelin otopark, kuaför, çiçek vb. yan gelirlerinde artış sağlanır.</a:t>
            </a:r>
          </a:p>
          <a:p>
            <a:pPr algn="just"/>
            <a:endParaRPr lang="tr-TR" b="0" dirty="0">
              <a:solidFill>
                <a:schemeClr val="tx1"/>
              </a:solidFill>
              <a:effectLst/>
              <a:latin typeface="Book Antiqua"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2133</TotalTime>
  <Words>324</Words>
  <Application>Microsoft Office PowerPoint</Application>
  <PresentationFormat>Ekran Gösterisi (4:3)</PresentationFormat>
  <Paragraphs>67</Paragraphs>
  <Slides>16</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16</vt:i4>
      </vt:variant>
    </vt:vector>
  </HeadingPairs>
  <TitlesOfParts>
    <vt:vector size="22" baseType="lpstr">
      <vt:lpstr>Book Antiqua</vt:lpstr>
      <vt:lpstr>Calibri</vt:lpstr>
      <vt:lpstr>Franklin Gothic Book</vt:lpstr>
      <vt:lpstr>Perpetua</vt:lpstr>
      <vt:lpstr>Wingdings 2</vt:lpstr>
      <vt:lpstr>Hisse Senedi</vt:lpstr>
      <vt:lpstr>Ziyafet ve İkram Hizmetleri</vt:lpstr>
      <vt:lpstr>Ziyafet</vt:lpstr>
      <vt:lpstr>PowerPoint Sunusu</vt:lpstr>
      <vt:lpstr>Ziyafet</vt:lpstr>
      <vt:lpstr>İşletmeler  Açısından Ziyafet Organizasyonunun Önemi</vt:lpstr>
      <vt:lpstr>İşletmeler  Açısından Ziyafet Organizasyonunun Önemi</vt:lpstr>
      <vt:lpstr>İşletmeler  Açısından Ziyafet Organizasyonunun Önemi</vt:lpstr>
      <vt:lpstr>İşletmeler  Açısından Ziyafet Organizasyonunun Önemi</vt:lpstr>
      <vt:lpstr>Ziyafet Organizasyonlarının Dolaylı Yararları </vt:lpstr>
      <vt:lpstr>PowerPoint Sunusu</vt:lpstr>
      <vt:lpstr>Ziyafet Organizasyonlarının Dolaylı Yararları </vt:lpstr>
      <vt:lpstr>Düzenlenme Amaçlarına Göre Ziyafetler</vt:lpstr>
      <vt:lpstr>Ziyafet Türleri</vt:lpstr>
      <vt:lpstr>Ziyafet Türleri</vt:lpstr>
      <vt:lpstr>Ziyafet Türleri</vt:lpstr>
      <vt:lpstr>Ziyafet Türleri</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fransız mutfağı</dc:creator>
  <cp:lastModifiedBy>emir üner</cp:lastModifiedBy>
  <cp:revision>194</cp:revision>
  <dcterms:created xsi:type="dcterms:W3CDTF">2015-10-08T19:20:55Z</dcterms:created>
  <dcterms:modified xsi:type="dcterms:W3CDTF">2017-10-29T10:36:12Z</dcterms:modified>
</cp:coreProperties>
</file>