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9" r:id="rId5"/>
    <p:sldId id="669" r:id="rId6"/>
    <p:sldId id="670" r:id="rId7"/>
    <p:sldId id="671" r:id="rId8"/>
    <p:sldId id="672" r:id="rId9"/>
    <p:sldId id="673" r:id="rId10"/>
    <p:sldId id="674"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ve toprağın başlıca ekonomik özellikleri ise aşağıdaki gibi sıralanabilir: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Arazi nakledilemez (taşınmaz) ve üretimde bulunurken, arazi ve toprağın bulunduğu yere gitme zorunluluğu vardır. Diğer bir ifade ile doğal kaynaklara uygun olan yere, sermaye ve işgücü gitmektedir. Bir başka yere taşınması olanaksız olduğundan, toprak nerede ise üretime orada katılabilir. Bu özellik, üretimde, işletme yerlerinin seçiminde, doğal kaynakların oynayacağı rolün büyüklüğünü göstermektedir.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Yatırım Aracı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Bundan başka arazi ve toprak çoğaltılamaz ve azaltılamaz. Miktar bakımından sınırlı olduğundan kıt bir kaynaktır. </a:t>
            </a:r>
          </a:p>
          <a:p>
            <a:pPr algn="just">
              <a:lnSpc>
                <a:spcPct val="100000"/>
              </a:lnSpc>
              <a:spcBef>
                <a:spcPts val="300"/>
              </a:spcBef>
              <a:buClr>
                <a:srgbClr val="160093"/>
              </a:buClr>
              <a:buFont typeface="Courier New" panose="02070309020205020404" pitchFamily="49" charset="0"/>
              <a:buChar char="o"/>
              <a:defRPr/>
            </a:pPr>
            <a:r>
              <a:rPr lang="tr-TR" dirty="0"/>
              <a:t> Sular tarafından kaplanan arazi kısımları ile bataklık ve denizlerden elde edilen arazi parçaları genişlik bakımından, dünya yüzeyine oranla çok küçük bir yer kaplarlar. </a:t>
            </a:r>
          </a:p>
          <a:p>
            <a:pPr algn="just">
              <a:lnSpc>
                <a:spcPct val="100000"/>
              </a:lnSpc>
              <a:spcBef>
                <a:spcPts val="300"/>
              </a:spcBef>
              <a:buClr>
                <a:srgbClr val="160093"/>
              </a:buClr>
              <a:buFont typeface="Courier New" panose="02070309020205020404" pitchFamily="49" charset="0"/>
              <a:buChar char="o"/>
              <a:defRPr/>
            </a:pPr>
            <a:r>
              <a:rPr lang="tr-TR" dirty="0"/>
              <a:t> Zaten arazi ve toprağın bu özelliği, arazisi dar ve nüfusu fazla olan bazı ülkelerin, dışarı taşmalarına, göçlere ve hatta savaş yaparak ülkelerine başka arazi parçalarını katma yolunu tutmalarına sebep olmuştur.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Yatırım Aracı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20974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ve toprağın diğer önemli bir özelliği de, onun tahrip edilemez veya ebedi oluşudur. Çoğaltılması mümkün olmadığından, insan gücü veya sermaye gibi zamanla arz miktarını arttırmak söz konusu değildir. Arazi ve toprağın ekonomi bilimi bakımından önemli olması, onun iki yönden değer kazanması dolayısıyladır.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Yatırım Aracı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501814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ve toprağın bütün özellikleri toprak sahibinin üretimden aldığı payın rant olmasına neden olmaktadır. Kuruluş yeri olmayan bir işletme düşünülemez. Gerek sanayi, gerekse tarım ve her çeşit üretim işinde, kuruluş yeri veya mekan gerekli olmaktadır. Bundan başka, elde edilecek emtianın satışını temin için mağazaların inşası, malların, üreticiden tüketiciye kadar ulaştırılması için gerekli olan yollar, hep arazi ve toprağa ihtiyaç gösterirler.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Yatırım Aracı Olarak Arazi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65458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İnşa edilmesi planlanan yapıların kat sayılarının sınırlanarak, yerleşmelerin nüfus yoğunluğu kontrol edilebilir. Bütün düzenleme ve sınırlamalar, kimi kent topraklarının değerinin ötekilerden daha çok artmasına yol açması nedeniyle arsa/arazi sahiplerinin bir bölümünün çıkarlarına dokunmaktadır.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Çıkarı zarar gören bireyler/toplumsal kümeler, planlı çalışmaların başarısızlığa uğraması için baskı oluşturmaktadırlar. Arsa/arazi sahipleri genellikle varlıklı kimseler de olduklarından, aynı zamanda siyasal gücü de ellerinde bulundurur ve çoğu kez planların kendi amaçlarına hizmet edecek biçimde yozlaştırılmasında başarı da göstermektedirler.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Kentleşme ve Arazi Spekülasyonu</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7709744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Bu yozlaşmayı önlemek, kamu yararı ilkesini geçerli kılmak için her ülke tarihsel geleneklerine, ekonomik dizgesinin niteliğine ve siyasal rejiminin karakterine uygun olarak, kamu yararıyla özel çıkarları bağdaştıracak tüzel kuralları saptar ve uygular.</a:t>
            </a:r>
          </a:p>
          <a:p>
            <a:pPr algn="just">
              <a:lnSpc>
                <a:spcPct val="100000"/>
              </a:lnSpc>
              <a:spcBef>
                <a:spcPts val="300"/>
              </a:spcBef>
              <a:buClr>
                <a:srgbClr val="160093"/>
              </a:buClr>
              <a:buFont typeface="Courier New" panose="02070309020205020404" pitchFamily="49" charset="0"/>
              <a:buChar char="o"/>
              <a:defRPr/>
            </a:pPr>
            <a:r>
              <a:rPr lang="tr-TR" dirty="0"/>
              <a:t> Böylece kendiliğinden bağdaşmaz görünen çıkarların bir dengeye kavuşturulması hiç olmazsa bir süre için sağlanmış olur.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Kentleşme ve Arazi Spekülasyonu</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464798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Arsa/arazi vurgunculuğu, ileride meydana gelebilecek değer artışlarından yararlanabilmek için bir kişinin elindeki arsa ve/veya arazileri boş bekletmesi, kentsel kullanışlara ayırmamakta direnmesidir.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Arsa/arazi vurgunculuğu kaynağını ekonomideki «rant» kavramından alır. Klasik ekonomistlerden </a:t>
            </a:r>
            <a:r>
              <a:rPr lang="tr-TR" dirty="0" err="1"/>
              <a:t>Ricardo</a:t>
            </a:r>
            <a:r>
              <a:rPr lang="tr-TR" dirty="0"/>
              <a:t>, rantı çeşitli toprakların ayrı ayrı özelliklere sahip olmalarından doğan bir üstünlük olarak görmüş ve belirli bir arsa/arazide üretilen ürünlerin piyasada sağladığı artı değeri (</a:t>
            </a:r>
            <a:r>
              <a:rPr lang="tr-TR" dirty="0" err="1"/>
              <a:t>plus</a:t>
            </a:r>
            <a:r>
              <a:rPr lang="tr-TR" dirty="0"/>
              <a:t> </a:t>
            </a:r>
            <a:r>
              <a:rPr lang="tr-TR" dirty="0" err="1"/>
              <a:t>value</a:t>
            </a:r>
            <a:r>
              <a:rPr lang="tr-TR" dirty="0"/>
              <a:t>) rantın kaynağı olarak görmüştür.</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Kentleşme ve Arazi Spekülasyonu</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40223720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25649</TotalTime>
  <Words>529</Words>
  <Application>Microsoft Office PowerPoint</Application>
  <PresentationFormat>Ekran Gösterisi (4:3)</PresentationFormat>
  <Paragraphs>55</Paragraphs>
  <Slides>8</Slides>
  <Notes>0</Notes>
  <HiddenSlides>0</HiddenSlides>
  <MMClips>0</MMClips>
  <ScaleCrop>false</ScaleCrop>
  <HeadingPairs>
    <vt:vector size="4" baseType="variant">
      <vt:variant>
        <vt:lpstr>Tema</vt:lpstr>
      </vt:variant>
      <vt:variant>
        <vt:i4>3</vt:i4>
      </vt:variant>
      <vt:variant>
        <vt:lpstr>Slayt Başlıkları</vt:lpstr>
      </vt:variant>
      <vt:variant>
        <vt:i4>8</vt:i4>
      </vt:variant>
    </vt:vector>
  </HeadingPairs>
  <TitlesOfParts>
    <vt:vector size="11" baseType="lpstr">
      <vt:lpstr>ekonomi</vt:lpstr>
      <vt:lpstr>1_Rics</vt:lpstr>
      <vt:lpstr>h.t.</vt:lpstr>
      <vt:lpstr>PowerPoint Sunusu</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949</cp:revision>
  <cp:lastPrinted>2016-10-24T07:53:35Z</cp:lastPrinted>
  <dcterms:created xsi:type="dcterms:W3CDTF">2016-09-18T09:35:24Z</dcterms:created>
  <dcterms:modified xsi:type="dcterms:W3CDTF">2020-02-19T11:50:47Z</dcterms:modified>
</cp:coreProperties>
</file>