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331" r:id="rId3"/>
    <p:sldId id="339" r:id="rId4"/>
    <p:sldId id="332" r:id="rId5"/>
    <p:sldId id="334" r:id="rId6"/>
    <p:sldId id="314" r:id="rId7"/>
    <p:sldId id="315" r:id="rId8"/>
    <p:sldId id="316" r:id="rId9"/>
    <p:sldId id="317" r:id="rId10"/>
    <p:sldId id="305" r:id="rId11"/>
    <p:sldId id="387" r:id="rId12"/>
    <p:sldId id="340" r:id="rId13"/>
    <p:sldId id="341" r:id="rId14"/>
    <p:sldId id="386" r:id="rId15"/>
    <p:sldId id="342" r:id="rId16"/>
    <p:sldId id="344" r:id="rId17"/>
    <p:sldId id="345" r:id="rId18"/>
    <p:sldId id="346" r:id="rId19"/>
    <p:sldId id="347" r:id="rId20"/>
    <p:sldId id="385" r:id="rId21"/>
    <p:sldId id="348" r:id="rId22"/>
    <p:sldId id="349" r:id="rId23"/>
    <p:sldId id="350" r:id="rId24"/>
    <p:sldId id="375" r:id="rId25"/>
    <p:sldId id="354" r:id="rId26"/>
    <p:sldId id="351" r:id="rId27"/>
    <p:sldId id="352" r:id="rId28"/>
    <p:sldId id="388" r:id="rId29"/>
    <p:sldId id="355" r:id="rId30"/>
    <p:sldId id="356" r:id="rId31"/>
    <p:sldId id="291" r:id="rId32"/>
    <p:sldId id="293" r:id="rId33"/>
    <p:sldId id="272" r:id="rId34"/>
    <p:sldId id="295" r:id="rId35"/>
    <p:sldId id="319" r:id="rId36"/>
    <p:sldId id="318" r:id="rId37"/>
    <p:sldId id="389" r:id="rId38"/>
    <p:sldId id="390" r:id="rId39"/>
    <p:sldId id="391" r:id="rId40"/>
    <p:sldId id="392" r:id="rId41"/>
    <p:sldId id="393" r:id="rId42"/>
    <p:sldId id="394" r:id="rId43"/>
    <p:sldId id="395" r:id="rId44"/>
    <p:sldId id="396" r:id="rId45"/>
    <p:sldId id="397" r:id="rId46"/>
    <p:sldId id="398" r:id="rId47"/>
    <p:sldId id="399" r:id="rId48"/>
    <p:sldId id="400" r:id="rId49"/>
    <p:sldId id="401" r:id="rId50"/>
    <p:sldId id="402" r:id="rId51"/>
    <p:sldId id="403" r:id="rId52"/>
    <p:sldId id="404" r:id="rId53"/>
    <p:sldId id="405" r:id="rId54"/>
    <p:sldId id="406" r:id="rId55"/>
    <p:sldId id="407" r:id="rId56"/>
    <p:sldId id="408" r:id="rId57"/>
    <p:sldId id="409" r:id="rId58"/>
    <p:sldId id="410" r:id="rId59"/>
    <p:sldId id="411" r:id="rId60"/>
    <p:sldId id="412" r:id="rId61"/>
    <p:sldId id="413" r:id="rId62"/>
    <p:sldId id="414" r:id="rId63"/>
    <p:sldId id="415" r:id="rId64"/>
    <p:sldId id="416" r:id="rId65"/>
    <p:sldId id="417" r:id="rId66"/>
    <p:sldId id="418" r:id="rId67"/>
    <p:sldId id="419" r:id="rId68"/>
    <p:sldId id="420" r:id="rId69"/>
    <p:sldId id="421" r:id="rId70"/>
    <p:sldId id="422" r:id="rId71"/>
    <p:sldId id="423" r:id="rId72"/>
    <p:sldId id="424" r:id="rId73"/>
    <p:sldId id="425" r:id="rId74"/>
    <p:sldId id="426" r:id="rId75"/>
    <p:sldId id="427" r:id="rId7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3399"/>
    <a:srgbClr val="FF66CC"/>
    <a:srgbClr val="CAE8AA"/>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37" d="100"/>
          <a:sy n="37" d="100"/>
        </p:scale>
        <p:origin x="24"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D4E5DE-CCDA-4475-9FBA-E698F7083571}" type="datetimeFigureOut">
              <a:rPr lang="tr-TR" smtClean="0"/>
              <a:t>07.05.2020</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E8101-BF7C-433A-9C51-EF255B59577C}" type="slidenum">
              <a:rPr lang="tr-TR" smtClean="0"/>
              <a:t>‹#›</a:t>
            </a:fld>
            <a:endParaRPr lang="tr-TR"/>
          </a:p>
        </p:txBody>
      </p:sp>
    </p:spTree>
    <p:extLst>
      <p:ext uri="{BB962C8B-B14F-4D97-AF65-F5344CB8AC3E}">
        <p14:creationId xmlns:p14="http://schemas.microsoft.com/office/powerpoint/2010/main" val="330095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15257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7999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4132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61193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E7C031-94B6-4488-A463-DACFDE03CEE0}" type="datetimeFigureOut">
              <a:rPr lang="tr-TR" smtClean="0"/>
              <a:t>07.05.2020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31348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920278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15E7C031-94B6-4488-A463-DACFDE03CEE0}" type="datetimeFigureOut">
              <a:rPr lang="tr-TR" smtClean="0"/>
              <a:t>07.05.2020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2721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15E7C031-94B6-4488-A463-DACFDE03CEE0}" type="datetimeFigureOut">
              <a:rPr lang="tr-TR" smtClean="0"/>
              <a:t>07.05.2020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863605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7C031-94B6-4488-A463-DACFDE03CEE0}" type="datetimeFigureOut">
              <a:rPr lang="tr-TR" smtClean="0"/>
              <a:t>07.05.2020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1275679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364665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E7C031-94B6-4488-A463-DACFDE03CEE0}" type="datetimeFigureOut">
              <a:rPr lang="tr-TR" smtClean="0"/>
              <a:t>07.05.2020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E133A3D-500E-4720-88E2-AE9C32BD3598}" type="slidenum">
              <a:rPr lang="tr-TR" smtClean="0"/>
              <a:t>‹#›</a:t>
            </a:fld>
            <a:endParaRPr lang="tr-TR"/>
          </a:p>
        </p:txBody>
      </p:sp>
    </p:spTree>
    <p:extLst>
      <p:ext uri="{BB962C8B-B14F-4D97-AF65-F5344CB8AC3E}">
        <p14:creationId xmlns:p14="http://schemas.microsoft.com/office/powerpoint/2010/main" val="269028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7C031-94B6-4488-A463-DACFDE03CEE0}" type="datetimeFigureOut">
              <a:rPr lang="tr-TR" smtClean="0"/>
              <a:t>07.05.2020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33A3D-500E-4720-88E2-AE9C32BD3598}" type="slidenum">
              <a:rPr lang="tr-TR" smtClean="0"/>
              <a:t>‹#›</a:t>
            </a:fld>
            <a:endParaRPr lang="tr-TR"/>
          </a:p>
        </p:txBody>
      </p:sp>
    </p:spTree>
    <p:extLst>
      <p:ext uri="{BB962C8B-B14F-4D97-AF65-F5344CB8AC3E}">
        <p14:creationId xmlns:p14="http://schemas.microsoft.com/office/powerpoint/2010/main" val="4161088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6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1184" y="112734"/>
            <a:ext cx="9684845" cy="6413666"/>
            <a:chOff x="921184" y="112734"/>
            <a:chExt cx="9684845" cy="641366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184" y="112734"/>
              <a:ext cx="9684845" cy="5536503"/>
            </a:xfrm>
            <a:prstGeom prst="rect">
              <a:avLst/>
            </a:prstGeom>
          </p:spPr>
        </p:pic>
        <p:sp>
          <p:nvSpPr>
            <p:cNvPr id="5" name="Rectangle 4"/>
            <p:cNvSpPr/>
            <p:nvPr/>
          </p:nvSpPr>
          <p:spPr>
            <a:xfrm>
              <a:off x="2069774" y="4772074"/>
              <a:ext cx="7387663" cy="1754326"/>
            </a:xfrm>
            <a:prstGeom prst="rect">
              <a:avLst/>
            </a:prstGeom>
          </p:spPr>
          <p:txBody>
            <a:bodyPr wrap="none">
              <a:spAutoFit/>
            </a:bodyPr>
            <a:lstStyle/>
            <a:p>
              <a:pPr algn="ctr"/>
              <a:r>
                <a:rPr lang="tr-TR" sz="5400" b="1">
                  <a:solidFill>
                    <a:srgbClr val="FF0000"/>
                  </a:solidFill>
                </a:rPr>
                <a:t>MSS 432</a:t>
              </a:r>
            </a:p>
            <a:p>
              <a:pPr algn="ctr"/>
              <a:r>
                <a:rPr lang="tr-TR" sz="5400" b="1" smtClean="0">
                  <a:solidFill>
                    <a:srgbClr val="FF0000"/>
                  </a:solidFill>
                </a:rPr>
                <a:t>İŞ </a:t>
              </a:r>
              <a:r>
                <a:rPr lang="tr-TR" sz="5400" b="1" dirty="0" smtClean="0">
                  <a:solidFill>
                    <a:srgbClr val="FF0000"/>
                  </a:solidFill>
                </a:rPr>
                <a:t>SAĞLIĞI VE GÜVENLİĞİ</a:t>
              </a:r>
              <a:endParaRPr lang="tr-TR" sz="5400" dirty="0"/>
            </a:p>
          </p:txBody>
        </p:sp>
      </p:grpSp>
    </p:spTree>
    <p:extLst>
      <p:ext uri="{BB962C8B-B14F-4D97-AF65-F5344CB8AC3E}">
        <p14:creationId xmlns:p14="http://schemas.microsoft.com/office/powerpoint/2010/main" val="586691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tr-TR" i="1" u="sng" dirty="0" smtClean="0">
                <a:solidFill>
                  <a:srgbClr val="0070C0"/>
                </a:solidFill>
                <a:effectLst>
                  <a:outerShdw blurRad="38100" dist="38100" dir="2700000" algn="tl">
                    <a:srgbClr val="000000">
                      <a:alpha val="43137"/>
                    </a:srgbClr>
                  </a:outerShdw>
                </a:effectLst>
              </a:rPr>
              <a:t>Önlem Hiyerarşik Sırası:</a:t>
            </a:r>
            <a:endParaRPr lang="tr-TR" i="1" u="sng"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325563"/>
            <a:ext cx="10515600" cy="4351338"/>
          </a:xfrm>
        </p:spPr>
        <p:txBody>
          <a:bodyPr>
            <a:noAutofit/>
          </a:bodyPr>
          <a:lstStyle/>
          <a:p>
            <a:r>
              <a:rPr lang="tr-TR" dirty="0" smtClean="0"/>
              <a:t>Kaynağında  </a:t>
            </a:r>
            <a:r>
              <a:rPr lang="tr-TR" b="1" dirty="0" smtClean="0">
                <a:solidFill>
                  <a:srgbClr val="FF0000"/>
                </a:solidFill>
              </a:rPr>
              <a:t>YOK ET</a:t>
            </a:r>
          </a:p>
          <a:p>
            <a:endParaRPr lang="tr-TR" dirty="0" smtClean="0"/>
          </a:p>
          <a:p>
            <a:r>
              <a:rPr lang="tr-TR" dirty="0" smtClean="0"/>
              <a:t>Tehlikeli maddeyi tehlikesiz madde ile yerdeğiştirme: </a:t>
            </a:r>
            <a:r>
              <a:rPr lang="tr-TR" b="1" dirty="0" smtClean="0">
                <a:solidFill>
                  <a:srgbClr val="FF0000"/>
                </a:solidFill>
              </a:rPr>
              <a:t>İKAME</a:t>
            </a:r>
          </a:p>
          <a:p>
            <a:endParaRPr lang="tr-TR" b="1" dirty="0" smtClean="0">
              <a:solidFill>
                <a:srgbClr val="FF0000"/>
              </a:solidFill>
            </a:endParaRPr>
          </a:p>
          <a:p>
            <a:r>
              <a:rPr lang="tr-TR" b="1" dirty="0" smtClean="0">
                <a:solidFill>
                  <a:srgbClr val="FF0000"/>
                </a:solidFill>
              </a:rPr>
              <a:t>MÜHENDİSLİK UYGULAMALARI</a:t>
            </a:r>
          </a:p>
          <a:p>
            <a:endParaRPr lang="tr-TR" b="1" dirty="0" smtClean="0">
              <a:solidFill>
                <a:srgbClr val="FF0000"/>
              </a:solidFill>
            </a:endParaRPr>
          </a:p>
          <a:p>
            <a:r>
              <a:rPr lang="tr-TR" b="1" dirty="0" smtClean="0">
                <a:solidFill>
                  <a:srgbClr val="FF0000"/>
                </a:solidFill>
              </a:rPr>
              <a:t>YÖNETİMSEL BAZLI UYGULAMALAR</a:t>
            </a:r>
          </a:p>
          <a:p>
            <a:pPr marL="0" indent="0" algn="ctr">
              <a:buNone/>
            </a:pPr>
            <a:r>
              <a:rPr lang="tr-TR" dirty="0" smtClean="0"/>
              <a:t>     (</a:t>
            </a:r>
            <a:r>
              <a:rPr lang="tr-TR" dirty="0"/>
              <a:t>Eğitim, vardiya sistemi değişikliği, bakım-onarım tabelaları, uyarı levhaları </a:t>
            </a:r>
            <a:r>
              <a:rPr lang="tr-TR" dirty="0" smtClean="0"/>
              <a:t>   gibi)</a:t>
            </a:r>
          </a:p>
          <a:p>
            <a:pPr marL="0" indent="0" algn="ctr">
              <a:buNone/>
            </a:pPr>
            <a:endParaRPr lang="tr-TR" dirty="0"/>
          </a:p>
          <a:p>
            <a:r>
              <a:rPr lang="tr-TR" b="1" dirty="0" smtClean="0">
                <a:solidFill>
                  <a:srgbClr val="FF0000"/>
                </a:solidFill>
              </a:rPr>
              <a:t>KİŞİSEL KORUYUCU DONANIM</a:t>
            </a:r>
          </a:p>
          <a:p>
            <a:pPr marL="0" indent="0">
              <a:buNone/>
            </a:pPr>
            <a:endParaRPr lang="tr-TR" dirty="0" smtClean="0"/>
          </a:p>
          <a:p>
            <a:pPr marL="0" indent="0">
              <a:buNone/>
            </a:pPr>
            <a:r>
              <a:rPr lang="tr-TR" dirty="0"/>
              <a:t> </a:t>
            </a:r>
            <a:r>
              <a:rPr lang="tr-TR" dirty="0" smtClean="0"/>
              <a:t>   </a:t>
            </a:r>
            <a:endParaRPr lang="tr-TR" dirty="0"/>
          </a:p>
        </p:txBody>
      </p:sp>
    </p:spTree>
    <p:extLst>
      <p:ext uri="{BB962C8B-B14F-4D97-AF65-F5344CB8AC3E}">
        <p14:creationId xmlns:p14="http://schemas.microsoft.com/office/powerpoint/2010/main" val="3503529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a:solidFill>
                  <a:srgbClr val="FF0000"/>
                </a:solidFill>
              </a:rPr>
              <a:t>İş Güvenliği Uzmanlarının Görevleri</a:t>
            </a:r>
            <a:endParaRPr lang="tr-TR" dirty="0"/>
          </a:p>
        </p:txBody>
      </p:sp>
      <p:pic>
        <p:nvPicPr>
          <p:cNvPr id="15368" name="Picture 8" descr="http://antakyayasamosgb.com/images/template-content/isguvenligiuzma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426" y="1441867"/>
            <a:ext cx="6822741" cy="5117057"/>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s://sgkrehberi.com/images/news/640x320/194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077" y="4848016"/>
            <a:ext cx="3421814" cy="1710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736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940" y="1690688"/>
            <a:ext cx="10515600" cy="526419"/>
          </a:xfrm>
        </p:spPr>
        <p:txBody>
          <a:bodyPr/>
          <a:lstStyle/>
          <a:p>
            <a:pPr>
              <a:buFont typeface="Wingdings" panose="05000000000000000000" pitchFamily="2" charset="2"/>
              <a:buChar char="Ø"/>
            </a:pPr>
            <a:r>
              <a:rPr lang="tr-TR" b="1" dirty="0">
                <a:solidFill>
                  <a:srgbClr val="000000"/>
                </a:solidFill>
                <a:latin typeface="Arial" charset="0"/>
                <a:cs typeface="Arial" charset="0"/>
              </a:rPr>
              <a:t>Rehberlik ve danışmanlık;</a:t>
            </a:r>
          </a:p>
          <a:p>
            <a:endParaRPr lang="tr-TR" dirty="0"/>
          </a:p>
        </p:txBody>
      </p:sp>
      <p:sp>
        <p:nvSpPr>
          <p:cNvPr id="4" name="Rectangle 2"/>
          <p:cNvSpPr>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2800" b="1" dirty="0">
                <a:solidFill>
                  <a:srgbClr val="FF0000"/>
                </a:solidFill>
              </a:rPr>
              <a:t>İş Güvenliği Uzmanlarının Görevleri</a:t>
            </a:r>
          </a:p>
        </p:txBody>
      </p:sp>
      <p:sp>
        <p:nvSpPr>
          <p:cNvPr id="5" name="Content Placeholder 2"/>
          <p:cNvSpPr txBox="1">
            <a:spLocks/>
          </p:cNvSpPr>
          <p:nvPr/>
        </p:nvSpPr>
        <p:spPr>
          <a:xfrm>
            <a:off x="838200" y="4328037"/>
            <a:ext cx="10515600" cy="526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tr-TR" b="1" dirty="0" smtClean="0">
                <a:solidFill>
                  <a:srgbClr val="000000"/>
                </a:solidFill>
                <a:latin typeface="Arial" charset="0"/>
                <a:cs typeface="Arial" charset="0"/>
              </a:rPr>
              <a:t>Risk değerlendirmesi;</a:t>
            </a:r>
          </a:p>
          <a:p>
            <a:endParaRPr lang="tr-TR" dirty="0"/>
          </a:p>
        </p:txBody>
      </p:sp>
      <p:sp>
        <p:nvSpPr>
          <p:cNvPr id="6" name="Content Placeholder 2"/>
          <p:cNvSpPr txBox="1">
            <a:spLocks/>
          </p:cNvSpPr>
          <p:nvPr/>
        </p:nvSpPr>
        <p:spPr>
          <a:xfrm>
            <a:off x="838200" y="5405754"/>
            <a:ext cx="10515600" cy="526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tr-TR" b="1" dirty="0" smtClean="0">
                <a:solidFill>
                  <a:srgbClr val="000000"/>
                </a:solidFill>
                <a:latin typeface="Arial" charset="0"/>
                <a:cs typeface="Arial" charset="0"/>
              </a:rPr>
              <a:t>Çalışma ortamı gözetimi;</a:t>
            </a:r>
          </a:p>
          <a:p>
            <a:endParaRPr lang="tr-TR" dirty="0"/>
          </a:p>
        </p:txBody>
      </p:sp>
      <p:sp>
        <p:nvSpPr>
          <p:cNvPr id="7" name="Rectangle 6"/>
          <p:cNvSpPr/>
          <p:nvPr/>
        </p:nvSpPr>
        <p:spPr>
          <a:xfrm>
            <a:off x="3110629" y="2157150"/>
            <a:ext cx="8914357" cy="1908215"/>
          </a:xfrm>
          <a:prstGeom prst="rect">
            <a:avLst/>
          </a:prstGeom>
        </p:spPr>
        <p:txBody>
          <a:bodyPr wrap="square">
            <a:spAutoFit/>
          </a:bodyPr>
          <a:lstStyle/>
          <a:p>
            <a:pPr marL="457200" indent="-457200">
              <a:buFontTx/>
              <a:buAutoNum type="arabicParenR"/>
              <a:defRPr/>
            </a:pPr>
            <a:r>
              <a:rPr lang="tr-TR" b="1" dirty="0">
                <a:solidFill>
                  <a:srgbClr val="FF6699"/>
                </a:solidFill>
                <a:latin typeface="Arial" charset="0"/>
                <a:cs typeface="Arial" charset="0"/>
              </a:rPr>
              <a:t>makine ve </a:t>
            </a:r>
            <a:r>
              <a:rPr lang="tr-TR" b="1" dirty="0" smtClean="0">
                <a:solidFill>
                  <a:srgbClr val="FF6699"/>
                </a:solidFill>
                <a:latin typeface="Arial" charset="0"/>
                <a:cs typeface="Arial" charset="0"/>
              </a:rPr>
              <a:t>kullanılan maddelerin durumu</a:t>
            </a:r>
            <a:r>
              <a:rPr lang="tr-TR" b="1" dirty="0">
                <a:solidFill>
                  <a:srgbClr val="FF6699"/>
                </a:solidFill>
                <a:latin typeface="Arial" charset="0"/>
                <a:cs typeface="Arial" charset="0"/>
              </a:rPr>
              <a:t>, bakımı, seçimi  </a:t>
            </a:r>
            <a:endParaRPr lang="tr-TR" b="1" dirty="0" smtClean="0">
              <a:solidFill>
                <a:srgbClr val="FF6699"/>
              </a:solidFill>
              <a:latin typeface="Arial" charset="0"/>
              <a:cs typeface="Arial" charset="0"/>
            </a:endParaRPr>
          </a:p>
          <a:p>
            <a:pPr marL="457200" indent="-457200">
              <a:buFontTx/>
              <a:buAutoNum type="arabicParenR"/>
              <a:defRPr/>
            </a:pPr>
            <a:r>
              <a:rPr lang="tr-TR" b="1" dirty="0" smtClean="0">
                <a:solidFill>
                  <a:srgbClr val="FF6699"/>
                </a:solidFill>
                <a:latin typeface="Arial" charset="0"/>
                <a:cs typeface="Arial" charset="0"/>
              </a:rPr>
              <a:t>işin </a:t>
            </a:r>
            <a:r>
              <a:rPr lang="tr-TR" b="1" dirty="0">
                <a:solidFill>
                  <a:srgbClr val="FF6699"/>
                </a:solidFill>
                <a:latin typeface="Arial" charset="0"/>
                <a:cs typeface="Arial" charset="0"/>
              </a:rPr>
              <a:t>planlanması, organizasyonu ve uygulanması, </a:t>
            </a:r>
            <a:endParaRPr lang="tr-TR" b="1" dirty="0" smtClean="0">
              <a:solidFill>
                <a:srgbClr val="FF6699"/>
              </a:solidFill>
              <a:latin typeface="Arial" charset="0"/>
              <a:cs typeface="Arial" charset="0"/>
            </a:endParaRPr>
          </a:p>
          <a:p>
            <a:pPr marL="457200" indent="-457200">
              <a:buFontTx/>
              <a:buAutoNum type="arabicParenR"/>
              <a:defRPr/>
            </a:pPr>
            <a:r>
              <a:rPr lang="tr-TR" b="1" dirty="0" smtClean="0">
                <a:solidFill>
                  <a:srgbClr val="FF6699"/>
                </a:solidFill>
                <a:latin typeface="Arial" charset="0"/>
                <a:cs typeface="Arial" charset="0"/>
              </a:rPr>
              <a:t>kişisel </a:t>
            </a:r>
            <a:r>
              <a:rPr lang="tr-TR" b="1" dirty="0">
                <a:solidFill>
                  <a:srgbClr val="FF6699"/>
                </a:solidFill>
                <a:latin typeface="Arial" charset="0"/>
                <a:cs typeface="Arial" charset="0"/>
              </a:rPr>
              <a:t>koruyucu donanımların seçimi, temini, </a:t>
            </a:r>
            <a:r>
              <a:rPr lang="tr-TR" b="1" dirty="0" smtClean="0">
                <a:solidFill>
                  <a:srgbClr val="FF6699"/>
                </a:solidFill>
                <a:latin typeface="Arial" charset="0"/>
                <a:cs typeface="Arial" charset="0"/>
              </a:rPr>
              <a:t>kullanımı,bakımı</a:t>
            </a:r>
            <a:r>
              <a:rPr lang="tr-TR" b="1" dirty="0">
                <a:solidFill>
                  <a:srgbClr val="FF6699"/>
                </a:solidFill>
                <a:latin typeface="Arial" charset="0"/>
                <a:cs typeface="Arial" charset="0"/>
              </a:rPr>
              <a:t>, muhafazası ve test edilmesi </a:t>
            </a:r>
            <a:r>
              <a:rPr lang="tr-TR" b="1" dirty="0" smtClean="0">
                <a:solidFill>
                  <a:srgbClr val="FF6699"/>
                </a:solidFill>
                <a:latin typeface="Arial" charset="0"/>
                <a:cs typeface="Arial" charset="0"/>
              </a:rPr>
              <a:t>konuları</a:t>
            </a:r>
          </a:p>
          <a:p>
            <a:pPr marL="457200" indent="-457200">
              <a:buFontTx/>
              <a:buAutoNum type="arabicParenR"/>
              <a:defRPr/>
            </a:pPr>
            <a:r>
              <a:rPr lang="tr-TR" b="1" dirty="0" smtClean="0">
                <a:solidFill>
                  <a:srgbClr val="FF6699"/>
                </a:solidFill>
                <a:latin typeface="Arial" charset="0"/>
                <a:cs typeface="Arial" charset="0"/>
              </a:rPr>
              <a:t>İSG ile ilgili alınması gereken tedbirleri işveren </a:t>
            </a:r>
            <a:r>
              <a:rPr lang="tr-TR" sz="2800" b="1" u="sng" dirty="0" smtClean="0">
                <a:solidFill>
                  <a:srgbClr val="FF6699"/>
                </a:solidFill>
                <a:latin typeface="Arial" charset="0"/>
                <a:cs typeface="Arial" charset="0"/>
              </a:rPr>
              <a:t>yazılı </a:t>
            </a:r>
            <a:r>
              <a:rPr lang="tr-TR" b="1" dirty="0" smtClean="0">
                <a:solidFill>
                  <a:srgbClr val="FF6699"/>
                </a:solidFill>
                <a:latin typeface="Arial" charset="0"/>
                <a:cs typeface="Arial" charset="0"/>
              </a:rPr>
              <a:t>bildirmek</a:t>
            </a:r>
          </a:p>
          <a:p>
            <a:pPr marL="457200" indent="-457200">
              <a:buFontTx/>
              <a:buAutoNum type="arabicParenR"/>
              <a:defRPr/>
            </a:pPr>
            <a:r>
              <a:rPr lang="tr-TR" b="1" dirty="0" smtClean="0">
                <a:solidFill>
                  <a:srgbClr val="FF6699"/>
                </a:solidFill>
                <a:latin typeface="Arial" charset="0"/>
                <a:cs typeface="Arial" charset="0"/>
              </a:rPr>
              <a:t>İş kazası ve meslek hastalıklarının kaydının tutulması</a:t>
            </a:r>
            <a:endParaRPr lang="tr-TR" dirty="0">
              <a:solidFill>
                <a:srgbClr val="FF6699"/>
              </a:solidFill>
            </a:endParaRPr>
          </a:p>
        </p:txBody>
      </p:sp>
      <p:sp>
        <p:nvSpPr>
          <p:cNvPr id="8" name="Rectangle 7"/>
          <p:cNvSpPr/>
          <p:nvPr/>
        </p:nvSpPr>
        <p:spPr>
          <a:xfrm>
            <a:off x="3110628" y="4814585"/>
            <a:ext cx="8914357" cy="369332"/>
          </a:xfrm>
          <a:prstGeom prst="rect">
            <a:avLst/>
          </a:prstGeom>
        </p:spPr>
        <p:txBody>
          <a:bodyPr wrap="square">
            <a:spAutoFit/>
          </a:bodyPr>
          <a:lstStyle/>
          <a:p>
            <a:pPr>
              <a:defRPr/>
            </a:pPr>
            <a:r>
              <a:rPr lang="tr-TR" dirty="0" smtClean="0">
                <a:solidFill>
                  <a:srgbClr val="7030A0"/>
                </a:solidFill>
                <a:latin typeface="Arial" panose="020B0604020202020204" pitchFamily="34" charset="0"/>
                <a:cs typeface="Arial" panose="020B0604020202020204" pitchFamily="34" charset="0"/>
              </a:rPr>
              <a:t>Sonucunda güvenlik önemleri konusunda işverene önerilerde bulunmak</a:t>
            </a:r>
            <a:endParaRPr lang="tr-TR" dirty="0">
              <a:solidFill>
                <a:srgbClr val="7030A0"/>
              </a:solidFill>
              <a:latin typeface="Arial" panose="020B0604020202020204" pitchFamily="34" charset="0"/>
              <a:cs typeface="Arial" panose="020B0604020202020204" pitchFamily="34" charset="0"/>
            </a:endParaRPr>
          </a:p>
        </p:txBody>
      </p:sp>
      <p:sp>
        <p:nvSpPr>
          <p:cNvPr id="9" name="Rectangle 8"/>
          <p:cNvSpPr/>
          <p:nvPr/>
        </p:nvSpPr>
        <p:spPr>
          <a:xfrm>
            <a:off x="3110628" y="5991629"/>
            <a:ext cx="8914357" cy="646331"/>
          </a:xfrm>
          <a:prstGeom prst="rect">
            <a:avLst/>
          </a:prstGeom>
        </p:spPr>
        <p:txBody>
          <a:bodyPr wrap="square">
            <a:spAutoFit/>
          </a:bodyPr>
          <a:lstStyle/>
          <a:p>
            <a:pPr>
              <a:defRPr/>
            </a:pPr>
            <a:r>
              <a:rPr lang="tr-TR" dirty="0" smtClean="0">
                <a:solidFill>
                  <a:srgbClr val="7030A0"/>
                </a:solidFill>
                <a:latin typeface="Arial" panose="020B0604020202020204" pitchFamily="34" charset="0"/>
                <a:cs typeface="Arial" panose="020B0604020202020204" pitchFamily="34" charset="0"/>
              </a:rPr>
              <a:t>Periyodik bakım, kontrol, ölçüm planlaması, </a:t>
            </a:r>
          </a:p>
          <a:p>
            <a:pPr>
              <a:defRPr/>
            </a:pPr>
            <a:r>
              <a:rPr lang="tr-TR" dirty="0" smtClean="0">
                <a:solidFill>
                  <a:srgbClr val="7030A0"/>
                </a:solidFill>
                <a:latin typeface="Arial" panose="020B0604020202020204" pitchFamily="34" charset="0"/>
                <a:cs typeface="Arial" panose="020B0604020202020204" pitchFamily="34" charset="0"/>
              </a:rPr>
              <a:t>Yangın gibi acil durum planı hazırlamak</a:t>
            </a:r>
            <a:endParaRPr lang="tr-TR" dirty="0">
              <a:solidFill>
                <a:srgbClr val="7030A0"/>
              </a:solidFill>
              <a:latin typeface="Arial" panose="020B0604020202020204" pitchFamily="34" charset="0"/>
              <a:cs typeface="Arial" panose="020B0604020202020204" pitchFamily="34" charset="0"/>
            </a:endParaRPr>
          </a:p>
        </p:txBody>
      </p:sp>
      <p:pic>
        <p:nvPicPr>
          <p:cNvPr id="19458" name="Picture 2" descr="http://www.menderesosgb.com.tr/wp-content/uploads/2017/01/baret_insaatmag-800x4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702" y="113115"/>
            <a:ext cx="2667836" cy="148398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Å saÄlÄ±ÄÄ± uzmanÄ± defteri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6085" y="230147"/>
            <a:ext cx="26289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acil durum planÄ± hazÄ±rlamak ile ilgili gÃ¶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7491" y="5161296"/>
            <a:ext cx="2367494" cy="169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87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https://isgb.itu.edu.tr/images/librariesprovider72/default-album/learn.jpg?sfvrs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636" y="348475"/>
            <a:ext cx="5860214" cy="167434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mutso.org.tr/wp-content/uploads/occupational-health-and-safety-700x4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945" y="3801979"/>
            <a:ext cx="4555695" cy="298723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idx="1"/>
          </p:nvPr>
        </p:nvSpPr>
        <p:spPr>
          <a:xfrm>
            <a:off x="625258" y="171456"/>
            <a:ext cx="10515600" cy="526419"/>
          </a:xfrm>
        </p:spPr>
        <p:txBody>
          <a:bodyPr/>
          <a:lstStyle/>
          <a:p>
            <a:pPr>
              <a:buFont typeface="Wingdings" panose="05000000000000000000" pitchFamily="2" charset="2"/>
              <a:buChar char="Ø"/>
            </a:pPr>
            <a:r>
              <a:rPr lang="tr-TR" b="1" dirty="0" smtClean="0">
                <a:solidFill>
                  <a:srgbClr val="000000"/>
                </a:solidFill>
                <a:latin typeface="Arial" charset="0"/>
                <a:cs typeface="Arial" charset="0"/>
              </a:rPr>
              <a:t>Eğitim, bilgilendirme ve kayıt;</a:t>
            </a:r>
          </a:p>
          <a:p>
            <a:endParaRPr lang="tr-TR" dirty="0"/>
          </a:p>
        </p:txBody>
      </p:sp>
      <p:sp>
        <p:nvSpPr>
          <p:cNvPr id="5" name="Content Placeholder 2"/>
          <p:cNvSpPr txBox="1">
            <a:spLocks/>
          </p:cNvSpPr>
          <p:nvPr/>
        </p:nvSpPr>
        <p:spPr>
          <a:xfrm>
            <a:off x="763045" y="3496524"/>
            <a:ext cx="10515600" cy="526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tr-TR" b="1" dirty="0" smtClean="0">
                <a:solidFill>
                  <a:srgbClr val="000000"/>
                </a:solidFill>
                <a:latin typeface="Arial" charset="0"/>
                <a:cs typeface="Arial" charset="0"/>
              </a:rPr>
              <a:t>İlgili birimlerle işbirliği;</a:t>
            </a:r>
          </a:p>
          <a:p>
            <a:endParaRPr lang="tr-TR" dirty="0"/>
          </a:p>
        </p:txBody>
      </p:sp>
      <p:sp>
        <p:nvSpPr>
          <p:cNvPr id="6" name="Rectangle 5"/>
          <p:cNvSpPr/>
          <p:nvPr/>
        </p:nvSpPr>
        <p:spPr>
          <a:xfrm>
            <a:off x="0" y="939951"/>
            <a:ext cx="10254641" cy="2215991"/>
          </a:xfrm>
          <a:prstGeom prst="rect">
            <a:avLst/>
          </a:prstGeom>
        </p:spPr>
        <p:txBody>
          <a:bodyPr wrap="square">
            <a:spAutoFit/>
          </a:bodyPr>
          <a:lstStyle/>
          <a:p>
            <a:pPr marL="342900" indent="-342900">
              <a:buAutoNum type="arabicParenR"/>
            </a:pPr>
            <a:r>
              <a:rPr lang="tr-TR" sz="2400" b="1" dirty="0" smtClean="0">
                <a:solidFill>
                  <a:srgbClr val="FF0000"/>
                </a:solidFill>
                <a:latin typeface="Arial" panose="020B0604020202020204" pitchFamily="34" charset="0"/>
                <a:cs typeface="Arial" panose="020B0604020202020204" pitchFamily="34" charset="0"/>
              </a:rPr>
              <a:t>Çalışanlara verilmesi gereken eğitimleri belirlemek, </a:t>
            </a:r>
          </a:p>
          <a:p>
            <a:r>
              <a:rPr lang="tr-TR" sz="2400" b="1" dirty="0" smtClean="0">
                <a:solidFill>
                  <a:srgbClr val="FF0000"/>
                </a:solidFill>
                <a:latin typeface="Arial" panose="020B0604020202020204" pitchFamily="34" charset="0"/>
                <a:cs typeface="Arial" panose="020B0604020202020204" pitchFamily="34" charset="0"/>
              </a:rPr>
              <a:t>planlamak ve uygulamak.</a:t>
            </a:r>
          </a:p>
          <a:p>
            <a:pPr marL="342900" indent="-342900">
              <a:buAutoNum type="arabicParenR"/>
            </a:pPr>
            <a:endParaRPr lang="tr-TR" sz="2400" b="1" dirty="0" smtClean="0">
              <a:solidFill>
                <a:srgbClr val="FF0000"/>
              </a:solidFill>
              <a:latin typeface="Arial" panose="020B0604020202020204" pitchFamily="34" charset="0"/>
              <a:cs typeface="Arial" panose="020B0604020202020204" pitchFamily="34" charset="0"/>
            </a:endParaRPr>
          </a:p>
          <a:p>
            <a:pPr marL="457200" indent="-457200">
              <a:buFontTx/>
              <a:buAutoNum type="arabicParenR" startAt="2"/>
              <a:defRPr/>
            </a:pPr>
            <a:r>
              <a:rPr lang="tr-TR" sz="2400" b="1" dirty="0">
                <a:solidFill>
                  <a:srgbClr val="FF0000"/>
                </a:solidFill>
                <a:latin typeface="Arial" charset="0"/>
                <a:cs typeface="Arial" charset="0"/>
              </a:rPr>
              <a:t>Çalışma ortamının gözetimi ile ilgili çalışmaları </a:t>
            </a:r>
            <a:r>
              <a:rPr lang="tr-TR" sz="2400" b="1" dirty="0" smtClean="0">
                <a:solidFill>
                  <a:srgbClr val="FF0000"/>
                </a:solidFill>
                <a:latin typeface="Arial" charset="0"/>
                <a:cs typeface="Arial" charset="0"/>
              </a:rPr>
              <a:t>kaydetmek </a:t>
            </a:r>
            <a:r>
              <a:rPr lang="tr-TR" sz="2400" b="1" dirty="0">
                <a:solidFill>
                  <a:srgbClr val="FF0000"/>
                </a:solidFill>
                <a:latin typeface="Arial" charset="0"/>
                <a:cs typeface="Arial" charset="0"/>
              </a:rPr>
              <a:t>ve yıllık değerlendirme </a:t>
            </a:r>
            <a:r>
              <a:rPr lang="tr-TR" sz="2400" b="1" dirty="0" smtClean="0">
                <a:solidFill>
                  <a:srgbClr val="FF0000"/>
                </a:solidFill>
                <a:latin typeface="Arial" charset="0"/>
                <a:cs typeface="Arial" charset="0"/>
              </a:rPr>
              <a:t>raporu hazırlamak</a:t>
            </a:r>
            <a:endParaRPr lang="tr-TR" sz="2400" dirty="0">
              <a:solidFill>
                <a:srgbClr val="FF0000"/>
              </a:solidFill>
            </a:endParaRPr>
          </a:p>
          <a:p>
            <a:pPr marL="342900" indent="-342900">
              <a:buAutoNum type="arabicParenR"/>
            </a:pPr>
            <a:endParaRPr lang="tr-TR"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240247" y="4480889"/>
            <a:ext cx="9089721" cy="2308324"/>
          </a:xfrm>
          <a:prstGeom prst="rect">
            <a:avLst/>
          </a:prstGeom>
        </p:spPr>
        <p:txBody>
          <a:bodyPr wrap="square">
            <a:spAutoFit/>
          </a:bodyPr>
          <a:lstStyle/>
          <a:p>
            <a:pPr marL="457200" indent="-457200">
              <a:buFontTx/>
              <a:buAutoNum type="arabicParenR"/>
              <a:defRPr/>
            </a:pPr>
            <a:r>
              <a:rPr lang="tr-TR" sz="2400" b="1" dirty="0">
                <a:solidFill>
                  <a:srgbClr val="00B050"/>
                </a:solidFill>
                <a:latin typeface="Arial" charset="0"/>
                <a:cs typeface="Arial" charset="0"/>
              </a:rPr>
              <a:t>İşyeri hekimi ile işbirliği yaparak yıllık çalışma planını  </a:t>
            </a:r>
            <a:r>
              <a:rPr lang="tr-TR" sz="2400" b="1" dirty="0" smtClean="0">
                <a:solidFill>
                  <a:srgbClr val="00B050"/>
                </a:solidFill>
                <a:latin typeface="Arial" charset="0"/>
                <a:cs typeface="Arial" charset="0"/>
              </a:rPr>
              <a:t>hazırlamak</a:t>
            </a:r>
          </a:p>
          <a:p>
            <a:pPr marL="457200" indent="-457200">
              <a:buFontTx/>
              <a:buAutoNum type="arabicParenR"/>
              <a:defRPr/>
            </a:pPr>
            <a:endParaRPr lang="tr-TR" sz="2400" b="1" dirty="0" smtClean="0">
              <a:solidFill>
                <a:srgbClr val="00B050"/>
              </a:solidFill>
              <a:latin typeface="Arial" charset="0"/>
              <a:cs typeface="Arial" charset="0"/>
            </a:endParaRPr>
          </a:p>
          <a:p>
            <a:pPr marL="457200" indent="-457200">
              <a:buFontTx/>
              <a:buAutoNum type="arabicParenR"/>
              <a:defRPr/>
            </a:pPr>
            <a:r>
              <a:rPr lang="tr-TR" sz="2400" b="1" dirty="0" smtClean="0">
                <a:solidFill>
                  <a:srgbClr val="00B050"/>
                </a:solidFill>
                <a:latin typeface="Arial" charset="0"/>
                <a:cs typeface="Arial" charset="0"/>
              </a:rPr>
              <a:t>İşyeri </a:t>
            </a:r>
            <a:r>
              <a:rPr lang="tr-TR" sz="2400" b="1" dirty="0">
                <a:solidFill>
                  <a:srgbClr val="00B050"/>
                </a:solidFill>
                <a:latin typeface="Arial" charset="0"/>
                <a:cs typeface="Arial" charset="0"/>
              </a:rPr>
              <a:t>hekimi ile işbirliği yaparak  iş kazaları ve meslek hastalıkları ile ilgili değerlendirme </a:t>
            </a:r>
            <a:r>
              <a:rPr lang="tr-TR" sz="2400" b="1" dirty="0" smtClean="0">
                <a:solidFill>
                  <a:srgbClr val="00B050"/>
                </a:solidFill>
                <a:latin typeface="Arial" charset="0"/>
                <a:cs typeface="Arial" charset="0"/>
              </a:rPr>
              <a:t>yapmak</a:t>
            </a:r>
          </a:p>
          <a:p>
            <a:pPr marL="457200" indent="-457200">
              <a:buFontTx/>
              <a:buAutoNum type="arabicParenR"/>
              <a:defRPr/>
            </a:pPr>
            <a:r>
              <a:rPr lang="tr-TR" sz="2400" b="1" dirty="0" smtClean="0">
                <a:solidFill>
                  <a:srgbClr val="00B050"/>
                </a:solidFill>
                <a:latin typeface="Arial" charset="0"/>
                <a:cs typeface="Arial" charset="0"/>
              </a:rPr>
              <a:t>Çalışan temsilcisi, destek elemanları ile iş birliği yapmak</a:t>
            </a:r>
            <a:endParaRPr lang="tr-TR" sz="2400" b="1" dirty="0">
              <a:solidFill>
                <a:srgbClr val="00B050"/>
              </a:solidFill>
              <a:latin typeface="Arial" charset="0"/>
              <a:cs typeface="Arial" charset="0"/>
            </a:endParaRPr>
          </a:p>
        </p:txBody>
      </p:sp>
    </p:spTree>
    <p:extLst>
      <p:ext uri="{BB962C8B-B14F-4D97-AF65-F5344CB8AC3E}">
        <p14:creationId xmlns:p14="http://schemas.microsoft.com/office/powerpoint/2010/main" val="2992918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716" y="333041"/>
            <a:ext cx="10515600" cy="1325563"/>
          </a:xfrm>
        </p:spPr>
        <p:txBody>
          <a:bodyPr/>
          <a:lstStyle/>
          <a:p>
            <a:r>
              <a:rPr lang="tr-TR" b="1" dirty="0">
                <a:solidFill>
                  <a:srgbClr val="FF0000"/>
                </a:solidFill>
              </a:rPr>
              <a:t>İş Güvenliği Uzmanlarının Yetkileri</a:t>
            </a:r>
            <a:endParaRPr lang="tr-TR" dirty="0"/>
          </a:p>
        </p:txBody>
      </p:sp>
      <p:pic>
        <p:nvPicPr>
          <p:cNvPr id="13314" name="Picture 2" descr="https://forsafe.com.tr/wp-content/uploads/2019/01/is-hukuku-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1389564"/>
            <a:ext cx="10432214" cy="52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41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825674" y="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2800" b="1" dirty="0">
                <a:solidFill>
                  <a:srgbClr val="FF0000"/>
                </a:solidFill>
              </a:rPr>
              <a:t>İş Güvenliği Uzmanlarının Yetkileri</a:t>
            </a:r>
          </a:p>
        </p:txBody>
      </p:sp>
      <p:sp>
        <p:nvSpPr>
          <p:cNvPr id="7" name="Rectangle 3"/>
          <p:cNvSpPr>
            <a:spLocks noGrp="1" noChangeArrowheads="1"/>
          </p:cNvSpPr>
          <p:nvPr>
            <p:ph idx="1"/>
          </p:nvPr>
        </p:nvSpPr>
        <p:spPr bwMode="auto">
          <a:xfrm>
            <a:off x="0" y="1192637"/>
            <a:ext cx="11974882"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marL="0" indent="0" eaLnBrk="1" hangingPunct="1">
              <a:lnSpc>
                <a:spcPct val="150000"/>
              </a:lnSpc>
              <a:buNone/>
            </a:pPr>
            <a:r>
              <a:rPr lang="tr-TR" sz="2800" b="1" u="sng" dirty="0" smtClean="0">
                <a:solidFill>
                  <a:srgbClr val="000000"/>
                </a:solidFill>
              </a:rPr>
              <a:t>İşverene </a:t>
            </a:r>
            <a:r>
              <a:rPr lang="tr-TR" sz="2800" b="1" u="sng" dirty="0">
                <a:solidFill>
                  <a:srgbClr val="000000"/>
                </a:solidFill>
              </a:rPr>
              <a:t>yazılı olarak bildirdiği</a:t>
            </a:r>
            <a:r>
              <a:rPr lang="tr-TR" sz="2800" b="1" dirty="0">
                <a:solidFill>
                  <a:srgbClr val="000000"/>
                </a:solidFill>
              </a:rPr>
              <a:t> iş sağlığı ve güvenliğiyle ilgili alınması gereken tedbirlerden, </a:t>
            </a:r>
            <a:r>
              <a:rPr lang="tr-TR" sz="2800" b="1" dirty="0" smtClean="0">
                <a:solidFill>
                  <a:srgbClr val="000000"/>
                </a:solidFill>
              </a:rPr>
              <a:t>hayati </a:t>
            </a:r>
            <a:r>
              <a:rPr lang="tr-TR" sz="2800" b="1" dirty="0">
                <a:solidFill>
                  <a:srgbClr val="000000"/>
                </a:solidFill>
              </a:rPr>
              <a:t>tehlike arz edenlerin </a:t>
            </a:r>
            <a:r>
              <a:rPr lang="tr-TR" sz="2800" b="1" u="sng" dirty="0">
                <a:solidFill>
                  <a:srgbClr val="000000"/>
                </a:solidFill>
              </a:rPr>
              <a:t>işveren tarafından yerine getirilmemesi hâlinde, bu hususu </a:t>
            </a:r>
            <a:r>
              <a:rPr lang="tr-TR" sz="3600" b="1" u="sng" dirty="0">
                <a:solidFill>
                  <a:srgbClr val="000000"/>
                </a:solidFill>
              </a:rPr>
              <a:t>Bakanlığa</a:t>
            </a:r>
            <a:r>
              <a:rPr lang="tr-TR" sz="2800" b="1" u="sng" dirty="0">
                <a:solidFill>
                  <a:srgbClr val="000000"/>
                </a:solidFill>
              </a:rPr>
              <a:t> bildirmek</a:t>
            </a:r>
            <a:r>
              <a:rPr lang="tr-TR" sz="2800" u="sng" dirty="0">
                <a:solidFill>
                  <a:srgbClr val="000000"/>
                </a:solidFill>
              </a:rPr>
              <a:t>.</a:t>
            </a: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1456" y="3624785"/>
            <a:ext cx="244792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a:xfrm>
            <a:off x="174320" y="4180518"/>
            <a:ext cx="9896606" cy="234554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tr-TR" b="1" dirty="0" smtClean="0">
                <a:solidFill>
                  <a:srgbClr val="000000"/>
                </a:solidFill>
              </a:rPr>
              <a:t>İşyerinde belirlediği hayati </a:t>
            </a:r>
            <a:r>
              <a:rPr lang="tr-TR" b="1" u="sng" dirty="0" smtClean="0">
                <a:solidFill>
                  <a:srgbClr val="000000"/>
                </a:solidFill>
              </a:rPr>
              <a:t>tehlikenin ciddi ve önlenemez </a:t>
            </a:r>
            <a:r>
              <a:rPr lang="tr-TR" b="1" dirty="0" smtClean="0">
                <a:solidFill>
                  <a:srgbClr val="000000"/>
                </a:solidFill>
              </a:rPr>
              <a:t>olması ve bu hususun acil müdahale gerektirmesi halinde mümkünse işveren veya işveren vekilinin onayını alarak </a:t>
            </a:r>
            <a:r>
              <a:rPr lang="tr-TR" b="1" u="sng" dirty="0" smtClean="0">
                <a:solidFill>
                  <a:srgbClr val="000000"/>
                </a:solidFill>
              </a:rPr>
              <a:t>geçici olarak işi durdurmak</a:t>
            </a:r>
            <a:r>
              <a:rPr lang="tr-TR" b="1" dirty="0" smtClean="0">
                <a:solidFill>
                  <a:srgbClr val="000000"/>
                </a:solidFill>
              </a:rPr>
              <a:t>.</a:t>
            </a:r>
          </a:p>
          <a:p>
            <a:pPr marL="0" indent="0">
              <a:lnSpc>
                <a:spcPct val="150000"/>
              </a:lnSpc>
              <a:buFont typeface="Arial" panose="020B0604020202020204" pitchFamily="34" charset="0"/>
              <a:buNone/>
            </a:pPr>
            <a:endParaRPr lang="tr-TR" dirty="0"/>
          </a:p>
        </p:txBody>
      </p:sp>
    </p:spTree>
    <p:extLst>
      <p:ext uri="{BB962C8B-B14F-4D97-AF65-F5344CB8AC3E}">
        <p14:creationId xmlns:p14="http://schemas.microsoft.com/office/powerpoint/2010/main" val="861879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quarter" idx="10"/>
          </p:nvPr>
        </p:nvSpPr>
        <p:spPr/>
        <p:txBody>
          <a:bodyPr/>
          <a:lstStyle/>
          <a:p>
            <a:pPr>
              <a:defRPr/>
            </a:pPr>
            <a:fld id="{CEE05B9B-EB5A-4460-AAC7-4C6E8DD6375C}" type="datetime1">
              <a:rPr lang="tr-TR" smtClean="0"/>
              <a:pPr>
                <a:defRPr/>
              </a:pPr>
              <a:t>07.05.2020</a:t>
            </a:fld>
            <a:endParaRPr lang="tr-TR"/>
          </a:p>
        </p:txBody>
      </p:sp>
      <p:sp>
        <p:nvSpPr>
          <p:cNvPr id="5" name="4 Slayt Numarası Yer Tutucusu"/>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F80C29A4-DB07-43FD-9211-8275FA8D299C}" type="slidenum">
              <a:rPr lang="tr-TR" sz="1200">
                <a:solidFill>
                  <a:srgbClr val="D38E27"/>
                </a:solidFill>
              </a:rPr>
              <a:pPr eaLnBrk="1" hangingPunct="1"/>
              <a:t>16</a:t>
            </a:fld>
            <a:endParaRPr lang="tr-TR" sz="1200">
              <a:solidFill>
                <a:srgbClr val="D38E27"/>
              </a:solidFill>
            </a:endParaRPr>
          </a:p>
        </p:txBody>
      </p:sp>
      <p:pic>
        <p:nvPicPr>
          <p:cNvPr id="10342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noFill/>
        </p:spPr>
      </p:pic>
    </p:spTree>
    <p:extLst>
      <p:ext uri="{BB962C8B-B14F-4D97-AF65-F5344CB8AC3E}">
        <p14:creationId xmlns:p14="http://schemas.microsoft.com/office/powerpoint/2010/main" val="134562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prstGeom prst="rect">
            <a:avLst/>
          </a:prstGeom>
          <a:noFill/>
        </p:spPr>
      </p:pic>
      <p:sp>
        <p:nvSpPr>
          <p:cNvPr id="3" name="Oval 2"/>
          <p:cNvSpPr/>
          <p:nvPr/>
        </p:nvSpPr>
        <p:spPr>
          <a:xfrm>
            <a:off x="2254685" y="3845490"/>
            <a:ext cx="739036" cy="7014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69514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quarter" idx="10"/>
          </p:nvPr>
        </p:nvSpPr>
        <p:spPr/>
        <p:txBody>
          <a:bodyPr/>
          <a:lstStyle/>
          <a:p>
            <a:pPr>
              <a:defRPr/>
            </a:pPr>
            <a:fld id="{CEE05B9B-EB5A-4460-AAC7-4C6E8DD6375C}" type="datetime1">
              <a:rPr lang="tr-TR" smtClean="0"/>
              <a:pPr>
                <a:defRPr/>
              </a:pPr>
              <a:t>07.05.2020</a:t>
            </a:fld>
            <a:endParaRPr lang="tr-TR"/>
          </a:p>
        </p:txBody>
      </p:sp>
      <p:sp>
        <p:nvSpPr>
          <p:cNvPr id="5" name="4 Slayt Numarası Yer Tutucusu"/>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FC9D91EC-0D1F-4DC8-92DE-28F1927DE381}" type="slidenum">
              <a:rPr lang="tr-TR" sz="1200">
                <a:solidFill>
                  <a:srgbClr val="D38E27"/>
                </a:solidFill>
              </a:rPr>
              <a:pPr eaLnBrk="1" hangingPunct="1"/>
              <a:t>18</a:t>
            </a:fld>
            <a:endParaRPr lang="tr-TR" sz="1200">
              <a:solidFill>
                <a:srgbClr val="D38E27"/>
              </a:solidFill>
            </a:endParaRPr>
          </a:p>
        </p:txBody>
      </p:sp>
      <p:pic>
        <p:nvPicPr>
          <p:cNvPr id="11059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7038" y="1"/>
            <a:ext cx="8970962" cy="6888163"/>
          </a:xfrm>
          <a:noFill/>
        </p:spPr>
      </p:pic>
    </p:spTree>
    <p:extLst>
      <p:ext uri="{BB962C8B-B14F-4D97-AF65-F5344CB8AC3E}">
        <p14:creationId xmlns:p14="http://schemas.microsoft.com/office/powerpoint/2010/main" val="5516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quarter" idx="10"/>
          </p:nvPr>
        </p:nvSpPr>
        <p:spPr/>
        <p:txBody>
          <a:bodyPr/>
          <a:lstStyle/>
          <a:p>
            <a:pPr>
              <a:defRPr/>
            </a:pPr>
            <a:fld id="{CEE05B9B-EB5A-4460-AAC7-4C6E8DD6375C}" type="datetime1">
              <a:rPr lang="tr-TR" smtClean="0"/>
              <a:pPr>
                <a:defRPr/>
              </a:pPr>
              <a:t>07.05.2020</a:t>
            </a:fld>
            <a:endParaRPr lang="tr-TR"/>
          </a:p>
        </p:txBody>
      </p:sp>
      <p:sp>
        <p:nvSpPr>
          <p:cNvPr id="5" name="4 Slayt Numarası Yer Tutucusu"/>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FC9D91EC-0D1F-4DC8-92DE-28F1927DE381}" type="slidenum">
              <a:rPr lang="tr-TR" sz="1200">
                <a:solidFill>
                  <a:srgbClr val="D38E27"/>
                </a:solidFill>
              </a:rPr>
              <a:pPr eaLnBrk="1" hangingPunct="1"/>
              <a:t>19</a:t>
            </a:fld>
            <a:endParaRPr lang="tr-TR" sz="1200">
              <a:solidFill>
                <a:srgbClr val="D38E27"/>
              </a:solidFill>
            </a:endParaRPr>
          </a:p>
        </p:txBody>
      </p:sp>
      <p:pic>
        <p:nvPicPr>
          <p:cNvPr id="11059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1466" y="0"/>
            <a:ext cx="8970962" cy="6888163"/>
          </a:xfrm>
          <a:noFill/>
        </p:spPr>
      </p:pic>
      <p:sp>
        <p:nvSpPr>
          <p:cNvPr id="6" name="Oval 5"/>
          <p:cNvSpPr/>
          <p:nvPr/>
        </p:nvSpPr>
        <p:spPr>
          <a:xfrm>
            <a:off x="2004164" y="2476717"/>
            <a:ext cx="739036" cy="7014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21245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p:txBody>
          <a:bodyPr/>
          <a:lstStyle/>
          <a:p>
            <a:pPr>
              <a:defRPr/>
            </a:pPr>
            <a:fld id="{9C0B012E-7947-4066-AF43-6DB575B776FE}" type="datetime1">
              <a:rPr lang="tr-TR"/>
              <a:pPr>
                <a:defRPr/>
              </a:pPr>
              <a:t>07.05.2020</a:t>
            </a:fld>
            <a:endParaRPr lang="tr-TR"/>
          </a:p>
        </p:txBody>
      </p:sp>
      <p:sp>
        <p:nvSpPr>
          <p:cNvPr id="50179"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0C53E0E7-FFBF-4411-8FC7-95E2A701243C}" type="slidenum">
              <a:rPr lang="tr-TR" sz="1200">
                <a:solidFill>
                  <a:srgbClr val="D38E27"/>
                </a:solidFill>
              </a:rPr>
              <a:pPr eaLnBrk="1" hangingPunct="1"/>
              <a:t>2</a:t>
            </a:fld>
            <a:endParaRPr lang="tr-TR" sz="1200">
              <a:solidFill>
                <a:srgbClr val="D38E27"/>
              </a:solidFill>
            </a:endParaRPr>
          </a:p>
        </p:txBody>
      </p:sp>
      <p:sp>
        <p:nvSpPr>
          <p:cNvPr id="4101" name="Rectangle 2"/>
          <p:cNvSpPr>
            <a:spLocks noChangeArrowheads="1"/>
          </p:cNvSpPr>
          <p:nvPr/>
        </p:nvSpPr>
        <p:spPr bwMode="auto">
          <a:xfrm>
            <a:off x="0" y="19410"/>
            <a:ext cx="120208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1400" b="1" dirty="0">
                <a:solidFill>
                  <a:srgbClr val="FF0000"/>
                </a:solidFill>
              </a:rPr>
              <a:t>İş Güvenliği Uzmanlarının </a:t>
            </a:r>
          </a:p>
          <a:p>
            <a:pPr algn="ctr" eaLnBrk="1" hangingPunct="1"/>
            <a:r>
              <a:rPr lang="tr-TR" sz="1400" b="1" dirty="0">
                <a:solidFill>
                  <a:srgbClr val="FF0000"/>
                </a:solidFill>
              </a:rPr>
              <a:t>Görev Yetki ve Sorumlulukları İle Eğitimleri </a:t>
            </a:r>
          </a:p>
          <a:p>
            <a:pPr algn="ctr" eaLnBrk="1" hangingPunct="1"/>
            <a:r>
              <a:rPr lang="tr-TR" sz="1400" b="1" dirty="0">
                <a:solidFill>
                  <a:srgbClr val="FF0000"/>
                </a:solidFill>
              </a:rPr>
              <a:t>Hakkında Yönetmelik</a:t>
            </a:r>
          </a:p>
        </p:txBody>
      </p:sp>
      <p:sp>
        <p:nvSpPr>
          <p:cNvPr id="4102" name="Rectangle 3"/>
          <p:cNvSpPr>
            <a:spLocks noChangeArrowheads="1"/>
          </p:cNvSpPr>
          <p:nvPr/>
        </p:nvSpPr>
        <p:spPr bwMode="auto">
          <a:xfrm>
            <a:off x="838200" y="1030163"/>
            <a:ext cx="10256043" cy="5324535"/>
          </a:xfrm>
          <a:prstGeom prst="rect">
            <a:avLst/>
          </a:prstGeom>
          <a:solidFill>
            <a:srgbClr val="FFFF00"/>
          </a:solidFill>
          <a:ln>
            <a:noFill/>
          </a:ln>
          <a:extLst/>
        </p:spPr>
        <p:txBody>
          <a:bodyPr wrap="square" anchor="ctr">
            <a:spAutoFit/>
          </a:bodyPr>
          <a:lstStyle>
            <a:lvl1pPr indent="449263"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4000" b="1" u="sng" dirty="0">
                <a:solidFill>
                  <a:srgbClr val="00B0F0"/>
                </a:solidFill>
              </a:rPr>
              <a:t>C Sınıfı İş Güvenliği </a:t>
            </a:r>
            <a:r>
              <a:rPr lang="tr-TR" sz="4000" b="1" u="sng" dirty="0" smtClean="0">
                <a:solidFill>
                  <a:srgbClr val="00B0F0"/>
                </a:solidFill>
              </a:rPr>
              <a:t>Uzmanı Belgesi </a:t>
            </a:r>
            <a:r>
              <a:rPr lang="tr-TR" sz="4000" b="1" u="sng" dirty="0">
                <a:solidFill>
                  <a:srgbClr val="00B0F0"/>
                </a:solidFill>
              </a:rPr>
              <a:t>Kimlere </a:t>
            </a:r>
            <a:r>
              <a:rPr lang="tr-TR" sz="4000" b="1" u="sng" dirty="0" smtClean="0">
                <a:solidFill>
                  <a:srgbClr val="00B0F0"/>
                </a:solidFill>
              </a:rPr>
              <a:t>Verilir </a:t>
            </a:r>
            <a:endParaRPr lang="tr-TR" sz="4000" b="1" u="sng" dirty="0">
              <a:solidFill>
                <a:srgbClr val="00B0F0"/>
              </a:solidFill>
            </a:endParaRPr>
          </a:p>
          <a:p>
            <a:pPr eaLnBrk="1" hangingPunct="1"/>
            <a:endParaRPr lang="tr-TR" sz="2000" b="1" dirty="0">
              <a:solidFill>
                <a:srgbClr val="0D0D0D"/>
              </a:solidFill>
            </a:endParaRPr>
          </a:p>
          <a:p>
            <a:pPr eaLnBrk="1" hangingPunct="1">
              <a:lnSpc>
                <a:spcPct val="150000"/>
              </a:lnSpc>
            </a:pPr>
            <a:r>
              <a:rPr lang="tr-TR" sz="3200" b="1" dirty="0">
                <a:solidFill>
                  <a:srgbClr val="0D0D0D"/>
                </a:solidFill>
              </a:rPr>
              <a:t>(C) sınıfı iş güvenliği uzmanlığı eğitimine </a:t>
            </a:r>
          </a:p>
          <a:p>
            <a:pPr eaLnBrk="1" hangingPunct="1">
              <a:lnSpc>
                <a:spcPct val="150000"/>
              </a:lnSpc>
            </a:pPr>
            <a:r>
              <a:rPr lang="tr-TR" sz="3200" b="1" dirty="0" smtClean="0">
                <a:solidFill>
                  <a:srgbClr val="0D0D0D"/>
                </a:solidFill>
              </a:rPr>
              <a:t>Katılan ve,</a:t>
            </a:r>
          </a:p>
          <a:p>
            <a:pPr eaLnBrk="1" hangingPunct="1">
              <a:lnSpc>
                <a:spcPct val="150000"/>
              </a:lnSpc>
            </a:pPr>
            <a:r>
              <a:rPr lang="tr-TR" sz="3200" b="1" dirty="0" smtClean="0">
                <a:solidFill>
                  <a:srgbClr val="0D0D0D"/>
                </a:solidFill>
              </a:rPr>
              <a:t>OSYM tarafından yapılacak </a:t>
            </a:r>
            <a:r>
              <a:rPr lang="tr-TR" sz="3200" b="1" dirty="0">
                <a:solidFill>
                  <a:srgbClr val="0D0D0D"/>
                </a:solidFill>
              </a:rPr>
              <a:t>(C) sınıfı </a:t>
            </a:r>
            <a:r>
              <a:rPr lang="tr-TR" sz="3200" b="1" dirty="0" smtClean="0">
                <a:solidFill>
                  <a:srgbClr val="0D0D0D"/>
                </a:solidFill>
              </a:rPr>
              <a:t>İSG Uzmanlığı </a:t>
            </a:r>
            <a:r>
              <a:rPr lang="tr-TR" sz="3200" b="1" dirty="0">
                <a:solidFill>
                  <a:srgbClr val="0D0D0D"/>
                </a:solidFill>
              </a:rPr>
              <a:t>sınavında başarılı olan </a:t>
            </a:r>
            <a:endParaRPr lang="tr-TR" sz="3200" b="1" dirty="0" smtClean="0">
              <a:solidFill>
                <a:srgbClr val="0D0D0D"/>
              </a:solidFill>
            </a:endParaRPr>
          </a:p>
          <a:p>
            <a:pPr eaLnBrk="1" hangingPunct="1">
              <a:lnSpc>
                <a:spcPct val="150000"/>
              </a:lnSpc>
            </a:pPr>
            <a:r>
              <a:rPr lang="tr-TR" sz="3200" b="1" dirty="0" smtClean="0">
                <a:solidFill>
                  <a:srgbClr val="0D0D0D"/>
                </a:solidFill>
              </a:rPr>
              <a:t>mühendis</a:t>
            </a:r>
            <a:r>
              <a:rPr lang="tr-TR" sz="3200" b="1" dirty="0">
                <a:solidFill>
                  <a:srgbClr val="0D0D0D"/>
                </a:solidFill>
              </a:rPr>
              <a:t>, mimar veya teknik elemanlara</a:t>
            </a:r>
          </a:p>
        </p:txBody>
      </p:sp>
      <p:graphicFrame>
        <p:nvGraphicFramePr>
          <p:cNvPr id="4098" name="Object 6">
            <a:hlinkClick r:id="" action="ppaction://ole?verb=0"/>
          </p:cNvPr>
          <p:cNvGraphicFramePr>
            <a:graphicFrameLocks/>
          </p:cNvGraphicFramePr>
          <p:nvPr>
            <p:extLst>
              <p:ext uri="{D42A27DB-BD31-4B8C-83A1-F6EECF244321}">
                <p14:modId xmlns:p14="http://schemas.microsoft.com/office/powerpoint/2010/main" val="767413569"/>
              </p:ext>
            </p:extLst>
          </p:nvPr>
        </p:nvGraphicFramePr>
        <p:xfrm>
          <a:off x="9587999" y="4805363"/>
          <a:ext cx="2555875" cy="1916112"/>
        </p:xfrm>
        <a:graphic>
          <a:graphicData uri="http://schemas.openxmlformats.org/presentationml/2006/ole">
            <mc:AlternateContent xmlns:mc="http://schemas.openxmlformats.org/markup-compatibility/2006">
              <mc:Choice xmlns:v="urn:schemas-microsoft-com:vml" Requires="v">
                <p:oleObj spid="_x0000_s6195" name="Klip" r:id="rId3" imgW="3692520" imgH="3147840" progId="">
                  <p:embed/>
                </p:oleObj>
              </mc:Choice>
              <mc:Fallback>
                <p:oleObj name="Klip" r:id="rId3" imgW="3692520" imgH="314784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7999" y="4805363"/>
                        <a:ext cx="2555875" cy="191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1284011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ankaracicekcilerodasi.org.tr/Resimler/buyuk/6331-SAYILI-IS-SAGLIGI-VE-GUVENLIGI-KANUNU_5d94f858-92b9-44dd-aeee-5f6113325df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932" y="1375442"/>
            <a:ext cx="9966994" cy="49436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86326" y="300621"/>
            <a:ext cx="10515600" cy="1325563"/>
          </a:xfrm>
        </p:spPr>
        <p:txBody>
          <a:bodyPr>
            <a:normAutofit fontScale="90000"/>
          </a:bodyPr>
          <a:lstStyle/>
          <a:p>
            <a:r>
              <a:rPr lang="tr-TR" b="1" dirty="0">
                <a:solidFill>
                  <a:srgbClr val="FF0000"/>
                </a:solidFill>
                <a:latin typeface="Arial" charset="0"/>
                <a:cs typeface="Arial" charset="0"/>
              </a:rPr>
              <a:t>İş güvenliği uzmanlarının yükümlülükleri</a:t>
            </a:r>
            <a:br>
              <a:rPr lang="tr-TR" b="1" dirty="0">
                <a:solidFill>
                  <a:srgbClr val="FF0000"/>
                </a:solidFill>
                <a:latin typeface="Arial" charset="0"/>
                <a:cs typeface="Arial" charset="0"/>
              </a:rPr>
            </a:br>
            <a:endParaRPr lang="tr-TR" dirty="0"/>
          </a:p>
        </p:txBody>
      </p:sp>
    </p:spTree>
    <p:extLst>
      <p:ext uri="{BB962C8B-B14F-4D97-AF65-F5344CB8AC3E}">
        <p14:creationId xmlns:p14="http://schemas.microsoft.com/office/powerpoint/2010/main" val="3892551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Date Placeholder 3"/>
          <p:cNvSpPr>
            <a:spLocks noGrp="1"/>
          </p:cNvSpPr>
          <p:nvPr>
            <p:ph type="dt" sz="quarter" idx="10"/>
          </p:nvPr>
        </p:nvSpPr>
        <p:spPr/>
        <p:txBody>
          <a:bodyPr/>
          <a:lstStyle/>
          <a:p>
            <a:pPr>
              <a:defRPr/>
            </a:pPr>
            <a:fld id="{7FBE7D67-7438-4ECA-82CB-BCE6850AFE33}" type="datetime1">
              <a:rPr lang="tr-TR"/>
              <a:pPr>
                <a:defRPr/>
              </a:pPr>
              <a:t>07.05.2020</a:t>
            </a:fld>
            <a:endParaRPr lang="tr-TR"/>
          </a:p>
        </p:txBody>
      </p:sp>
      <p:sp>
        <p:nvSpPr>
          <p:cNvPr id="100355"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D31FB1C3-4703-4A61-B49F-9DD3349506F1}" type="slidenum">
              <a:rPr lang="tr-TR" sz="1200">
                <a:solidFill>
                  <a:srgbClr val="D38E27"/>
                </a:solidFill>
              </a:rPr>
              <a:pPr eaLnBrk="1" hangingPunct="1"/>
              <a:t>21</a:t>
            </a:fld>
            <a:endParaRPr lang="tr-TR" sz="1200">
              <a:solidFill>
                <a:srgbClr val="D38E27"/>
              </a:solidFill>
            </a:endParaRPr>
          </a:p>
        </p:txBody>
      </p:sp>
      <p:sp>
        <p:nvSpPr>
          <p:cNvPr id="30725" name="Rectangle 3"/>
          <p:cNvSpPr>
            <a:spLocks noChangeArrowheads="1"/>
          </p:cNvSpPr>
          <p:nvPr/>
        </p:nvSpPr>
        <p:spPr bwMode="auto">
          <a:xfrm>
            <a:off x="1524000" y="333375"/>
            <a:ext cx="9144000" cy="4770438"/>
          </a:xfrm>
          <a:prstGeom prst="rect">
            <a:avLst/>
          </a:prstGeom>
          <a:noFill/>
          <a:ln>
            <a:noFill/>
          </a:ln>
          <a:extLst/>
        </p:spPr>
        <p:txBody>
          <a:bodyPr anchor="ctr">
            <a:spAutoFit/>
          </a:bodyPr>
          <a:lstStyle/>
          <a:p>
            <a:pPr indent="449263" algn="ctr">
              <a:defRPr/>
            </a:pPr>
            <a:r>
              <a:rPr lang="tr-TR" sz="2800" b="1" dirty="0">
                <a:solidFill>
                  <a:srgbClr val="FF0000"/>
                </a:solidFill>
                <a:latin typeface="Arial" charset="0"/>
                <a:cs typeface="Arial" charset="0"/>
              </a:rPr>
              <a:t>İş güvenliği uzmanlarının yükümlülükleri</a:t>
            </a:r>
          </a:p>
          <a:p>
            <a:pPr indent="449263">
              <a:defRPr/>
            </a:pPr>
            <a:endParaRPr lang="tr-TR" sz="2000" b="1" dirty="0">
              <a:solidFill>
                <a:srgbClr val="0D0D0D"/>
              </a:solidFill>
              <a:latin typeface="Arial" charset="0"/>
              <a:cs typeface="Arial" charset="0"/>
            </a:endParaRPr>
          </a:p>
          <a:p>
            <a:pPr>
              <a:defRPr/>
            </a:pPr>
            <a:r>
              <a:rPr lang="tr-TR" sz="2800" b="1" dirty="0">
                <a:solidFill>
                  <a:srgbClr val="0D0D0D"/>
                </a:solidFill>
                <a:latin typeface="Arial" charset="0"/>
                <a:cs typeface="Arial" charset="0"/>
              </a:rPr>
              <a:t>Onaylı defter bir asıl ve 2 suret olacak şekilde düzenlenir. </a:t>
            </a:r>
          </a:p>
          <a:p>
            <a:pPr>
              <a:defRPr/>
            </a:pPr>
            <a:endParaRPr lang="tr-TR" sz="2800" b="1" dirty="0">
              <a:solidFill>
                <a:srgbClr val="0D0D0D"/>
              </a:solidFill>
              <a:latin typeface="Arial" charset="0"/>
              <a:cs typeface="Arial" charset="0"/>
            </a:endParaRPr>
          </a:p>
          <a:p>
            <a:pPr>
              <a:defRPr/>
            </a:pPr>
            <a:r>
              <a:rPr lang="tr-TR" sz="2800" b="1" dirty="0">
                <a:solidFill>
                  <a:srgbClr val="0D0D0D"/>
                </a:solidFill>
                <a:latin typeface="Arial" charset="0"/>
                <a:cs typeface="Arial" charset="0"/>
              </a:rPr>
              <a:t>Onaylı defter işyerinin bağlı bulunduğu çalışma ve İş- Kur İl Müdürlüklerince veya Noter tarafından  her sayfası mühürlenmek suretiyle onaylanır.</a:t>
            </a:r>
          </a:p>
          <a:p>
            <a:pPr>
              <a:defRPr/>
            </a:pPr>
            <a:endParaRPr lang="tr-TR" sz="2800" dirty="0">
              <a:solidFill>
                <a:srgbClr val="0D0D0D"/>
              </a:solidFill>
              <a:latin typeface="Arial" charset="0"/>
              <a:cs typeface="Arial" charset="0"/>
            </a:endParaRPr>
          </a:p>
          <a:p>
            <a:pPr>
              <a:defRPr/>
            </a:pPr>
            <a:endParaRPr lang="tr-TR" sz="2000" dirty="0">
              <a:solidFill>
                <a:srgbClr val="0D0D0D"/>
              </a:solidFill>
              <a:latin typeface="Arial" charset="0"/>
              <a:cs typeface="Arial" charset="0"/>
            </a:endParaRPr>
          </a:p>
          <a:p>
            <a:pPr>
              <a:defRPr/>
            </a:pPr>
            <a:endParaRPr lang="tr-TR" sz="2000" dirty="0">
              <a:solidFill>
                <a:srgbClr val="0D0D0D"/>
              </a:solidFill>
              <a:latin typeface="Arial" charset="0"/>
              <a:cs typeface="Arial" charset="0"/>
            </a:endParaRPr>
          </a:p>
          <a:p>
            <a:pPr indent="449263">
              <a:defRPr/>
            </a:pPr>
            <a:endParaRPr lang="tr-TR" sz="2000" dirty="0">
              <a:solidFill>
                <a:srgbClr val="0D0D0D"/>
              </a:solidFill>
              <a:latin typeface="Arial" charset="0"/>
              <a:cs typeface="Arial" charset="0"/>
            </a:endParaRPr>
          </a:p>
        </p:txBody>
      </p:sp>
      <p:pic>
        <p:nvPicPr>
          <p:cNvPr id="109573" name="Picture 3" descr="C:\Documents and Settings\sahin.aydin\Desktop\Resimler\health-safety-workA[1].png"/>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6383338" y="3786188"/>
            <a:ext cx="4094162"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49111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4" name="Picture 2" descr="https://images-na.ssl-images-amazon.com/images/I/81qOAYbvcBL._SL15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8840" y="752977"/>
            <a:ext cx="5778675" cy="5778675"/>
          </a:xfrm>
          <a:prstGeom prst="rect">
            <a:avLst/>
          </a:prstGeom>
          <a:noFill/>
          <a:extLst>
            <a:ext uri="{909E8E84-426E-40DD-AFC4-6F175D3DCCD1}">
              <a14:hiddenFill xmlns:a14="http://schemas.microsoft.com/office/drawing/2010/main">
                <a:solidFill>
                  <a:srgbClr val="FFFFFF"/>
                </a:solidFill>
              </a14:hiddenFill>
            </a:ext>
          </a:extLst>
        </p:spPr>
      </p:pic>
      <p:sp>
        <p:nvSpPr>
          <p:cNvPr id="101378" name="Date Placeholder 3"/>
          <p:cNvSpPr>
            <a:spLocks noGrp="1"/>
          </p:cNvSpPr>
          <p:nvPr>
            <p:ph type="dt" sz="quarter" idx="10"/>
          </p:nvPr>
        </p:nvSpPr>
        <p:spPr/>
        <p:txBody>
          <a:bodyPr/>
          <a:lstStyle/>
          <a:p>
            <a:pPr>
              <a:defRPr/>
            </a:pPr>
            <a:fld id="{376C1806-22F7-40A0-9BBC-3B688374620F}" type="datetime1">
              <a:rPr lang="tr-TR"/>
              <a:pPr>
                <a:defRPr/>
              </a:pPr>
              <a:t>07.05.2020</a:t>
            </a:fld>
            <a:endParaRPr lang="tr-TR"/>
          </a:p>
        </p:txBody>
      </p:sp>
      <p:sp>
        <p:nvSpPr>
          <p:cNvPr id="101379"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3130E8A1-5A9A-4129-81EC-86D553EB8E9B}" type="slidenum">
              <a:rPr lang="tr-TR" sz="1200">
                <a:solidFill>
                  <a:srgbClr val="D38E27"/>
                </a:solidFill>
              </a:rPr>
              <a:pPr eaLnBrk="1" hangingPunct="1"/>
              <a:t>22</a:t>
            </a:fld>
            <a:endParaRPr lang="tr-TR" sz="1200">
              <a:solidFill>
                <a:srgbClr val="D38E27"/>
              </a:solidFill>
            </a:endParaRPr>
          </a:p>
        </p:txBody>
      </p:sp>
      <p:sp>
        <p:nvSpPr>
          <p:cNvPr id="30725" name="Rectangle 3"/>
          <p:cNvSpPr>
            <a:spLocks noChangeArrowheads="1"/>
          </p:cNvSpPr>
          <p:nvPr/>
        </p:nvSpPr>
        <p:spPr bwMode="auto">
          <a:xfrm>
            <a:off x="0" y="441883"/>
            <a:ext cx="11636679" cy="5940088"/>
          </a:xfrm>
          <a:prstGeom prst="rect">
            <a:avLst/>
          </a:prstGeom>
          <a:noFill/>
          <a:ln>
            <a:noFill/>
          </a:ln>
          <a:extLst/>
        </p:spPr>
        <p:txBody>
          <a:bodyPr wrap="square" anchor="ctr">
            <a:spAutoFit/>
          </a:bodyPr>
          <a:lstStyle/>
          <a:p>
            <a:pPr indent="449263">
              <a:defRPr/>
            </a:pPr>
            <a:r>
              <a:rPr lang="tr-TR" sz="2800" b="1" dirty="0">
                <a:solidFill>
                  <a:srgbClr val="FF0000"/>
                </a:solidFill>
                <a:latin typeface="Arial" charset="0"/>
                <a:cs typeface="Arial" charset="0"/>
              </a:rPr>
              <a:t>Asıl </a:t>
            </a:r>
            <a:r>
              <a:rPr lang="tr-TR" sz="2800" b="1" dirty="0" smtClean="0">
                <a:solidFill>
                  <a:srgbClr val="FF0000"/>
                </a:solidFill>
                <a:latin typeface="Arial" charset="0"/>
                <a:cs typeface="Arial" charset="0"/>
              </a:rPr>
              <a:t>suret: </a:t>
            </a:r>
            <a:r>
              <a:rPr lang="tr-TR" sz="2800" b="1" dirty="0">
                <a:solidFill>
                  <a:srgbClr val="FF0000"/>
                </a:solidFill>
                <a:latin typeface="Arial" charset="0"/>
                <a:cs typeface="Arial" charset="0"/>
              </a:rPr>
              <a:t>işveren </a:t>
            </a:r>
            <a:r>
              <a:rPr lang="tr-TR" sz="2800" b="1" dirty="0">
                <a:solidFill>
                  <a:srgbClr val="0D0D0D"/>
                </a:solidFill>
                <a:latin typeface="Arial" charset="0"/>
                <a:cs typeface="Arial" charset="0"/>
              </a:rPr>
              <a:t>tarafından muhafaza edilir. Onaylı defterin </a:t>
            </a:r>
            <a:r>
              <a:rPr lang="tr-TR" sz="2800" b="1" dirty="0">
                <a:solidFill>
                  <a:srgbClr val="FF0000"/>
                </a:solidFill>
                <a:latin typeface="Arial" charset="0"/>
                <a:cs typeface="Arial" charset="0"/>
              </a:rPr>
              <a:t>suretlerden </a:t>
            </a:r>
            <a:r>
              <a:rPr lang="tr-TR" sz="2800" b="1" dirty="0" smtClean="0">
                <a:solidFill>
                  <a:srgbClr val="FF0000"/>
                </a:solidFill>
                <a:latin typeface="Arial" charset="0"/>
                <a:cs typeface="Arial" charset="0"/>
              </a:rPr>
              <a:t>birini:  İSG Uzmanı</a:t>
            </a:r>
            <a:r>
              <a:rPr lang="tr-TR" sz="2800" b="1" dirty="0" smtClean="0">
                <a:solidFill>
                  <a:srgbClr val="0D0D0D"/>
                </a:solidFill>
                <a:latin typeface="Arial" charset="0"/>
                <a:cs typeface="Arial" charset="0"/>
              </a:rPr>
              <a:t>, </a:t>
            </a:r>
          </a:p>
          <a:p>
            <a:pPr indent="449263">
              <a:defRPr/>
            </a:pPr>
            <a:r>
              <a:rPr lang="tr-TR" sz="2800" b="1" dirty="0" smtClean="0">
                <a:solidFill>
                  <a:srgbClr val="FF0000"/>
                </a:solidFill>
                <a:latin typeface="Arial" charset="0"/>
                <a:cs typeface="Arial" charset="0"/>
              </a:rPr>
              <a:t>Diğerini: </a:t>
            </a:r>
            <a:r>
              <a:rPr lang="tr-TR" sz="2800" b="1" dirty="0">
                <a:solidFill>
                  <a:srgbClr val="FF0000"/>
                </a:solidFill>
                <a:latin typeface="Arial" charset="0"/>
                <a:cs typeface="Arial" charset="0"/>
              </a:rPr>
              <a:t>işyeri hekimi</a:t>
            </a:r>
            <a:r>
              <a:rPr lang="tr-TR" sz="2800" b="1" dirty="0">
                <a:solidFill>
                  <a:srgbClr val="0D0D0D"/>
                </a:solidFill>
                <a:latin typeface="Arial" charset="0"/>
                <a:cs typeface="Arial" charset="0"/>
              </a:rPr>
              <a:t> saklar. </a:t>
            </a:r>
            <a:endParaRPr lang="tr-TR" sz="2800" b="1" dirty="0" smtClean="0">
              <a:solidFill>
                <a:srgbClr val="0D0D0D"/>
              </a:solidFill>
              <a:latin typeface="Arial" charset="0"/>
              <a:cs typeface="Arial" charset="0"/>
            </a:endParaRPr>
          </a:p>
          <a:p>
            <a:pPr indent="449263">
              <a:defRPr/>
            </a:pPr>
            <a:endParaRPr lang="tr-TR" sz="2800" b="1" dirty="0" smtClean="0">
              <a:solidFill>
                <a:srgbClr val="0D0D0D"/>
              </a:solidFill>
              <a:latin typeface="Arial" charset="0"/>
              <a:cs typeface="Arial" charset="0"/>
            </a:endParaRPr>
          </a:p>
          <a:p>
            <a:pPr indent="449263">
              <a:defRPr/>
            </a:pPr>
            <a:endParaRPr lang="tr-TR" sz="2800" b="1" dirty="0" smtClean="0">
              <a:solidFill>
                <a:srgbClr val="0D0D0D"/>
              </a:solidFill>
              <a:latin typeface="Arial" charset="0"/>
              <a:cs typeface="Arial" charset="0"/>
            </a:endParaRPr>
          </a:p>
          <a:p>
            <a:pPr indent="449263">
              <a:defRPr/>
            </a:pPr>
            <a:r>
              <a:rPr lang="tr-TR" sz="2800" b="1" dirty="0" smtClean="0">
                <a:solidFill>
                  <a:srgbClr val="0D0D0D"/>
                </a:solidFill>
                <a:latin typeface="Arial" charset="0"/>
                <a:cs typeface="Arial" charset="0"/>
              </a:rPr>
              <a:t>Teftişe </a:t>
            </a:r>
            <a:r>
              <a:rPr lang="tr-TR" sz="2800" b="1" dirty="0">
                <a:solidFill>
                  <a:srgbClr val="0D0D0D"/>
                </a:solidFill>
                <a:latin typeface="Arial" charset="0"/>
                <a:cs typeface="Arial" charset="0"/>
              </a:rPr>
              <a:t>yetkili iş müfettişlerinin </a:t>
            </a:r>
            <a:endParaRPr lang="tr-TR" sz="2800" b="1" dirty="0" smtClean="0">
              <a:solidFill>
                <a:srgbClr val="0D0D0D"/>
              </a:solidFill>
              <a:latin typeface="Arial" charset="0"/>
              <a:cs typeface="Arial" charset="0"/>
            </a:endParaRPr>
          </a:p>
          <a:p>
            <a:pPr indent="449263">
              <a:defRPr/>
            </a:pPr>
            <a:r>
              <a:rPr lang="tr-TR" sz="2800" b="1" dirty="0" smtClean="0">
                <a:solidFill>
                  <a:srgbClr val="0D0D0D"/>
                </a:solidFill>
                <a:latin typeface="Arial" charset="0"/>
                <a:cs typeface="Arial" charset="0"/>
              </a:rPr>
              <a:t>her </a:t>
            </a:r>
            <a:r>
              <a:rPr lang="tr-TR" sz="2800" b="1" dirty="0">
                <a:solidFill>
                  <a:srgbClr val="0D0D0D"/>
                </a:solidFill>
                <a:latin typeface="Arial" charset="0"/>
                <a:cs typeface="Arial" charset="0"/>
              </a:rPr>
              <a:t>istediğinde </a:t>
            </a:r>
            <a:endParaRPr lang="tr-TR" sz="2800" b="1" dirty="0" smtClean="0">
              <a:solidFill>
                <a:srgbClr val="0D0D0D"/>
              </a:solidFill>
              <a:latin typeface="Arial" charset="0"/>
              <a:cs typeface="Arial" charset="0"/>
            </a:endParaRPr>
          </a:p>
          <a:p>
            <a:pPr indent="449263">
              <a:defRPr/>
            </a:pPr>
            <a:r>
              <a:rPr lang="tr-TR" sz="2800" b="1" dirty="0" smtClean="0">
                <a:solidFill>
                  <a:srgbClr val="0D0D0D"/>
                </a:solidFill>
                <a:latin typeface="Arial" charset="0"/>
                <a:cs typeface="Arial" charset="0"/>
              </a:rPr>
              <a:t>işveren </a:t>
            </a:r>
          </a:p>
          <a:p>
            <a:pPr indent="449263">
              <a:defRPr/>
            </a:pPr>
            <a:r>
              <a:rPr lang="tr-TR" sz="2800" b="1" dirty="0" smtClean="0">
                <a:solidFill>
                  <a:srgbClr val="0D0D0D"/>
                </a:solidFill>
                <a:latin typeface="Arial" charset="0"/>
                <a:cs typeface="Arial" charset="0"/>
              </a:rPr>
              <a:t>onaylı </a:t>
            </a:r>
            <a:r>
              <a:rPr lang="tr-TR" sz="2800" b="1" dirty="0">
                <a:solidFill>
                  <a:srgbClr val="0D0D0D"/>
                </a:solidFill>
                <a:latin typeface="Arial" charset="0"/>
                <a:cs typeface="Arial" charset="0"/>
              </a:rPr>
              <a:t>defteri göstermek zorundadır</a:t>
            </a:r>
            <a:r>
              <a:rPr lang="tr-TR" sz="2800" b="1" dirty="0" smtClean="0">
                <a:solidFill>
                  <a:srgbClr val="0D0D0D"/>
                </a:solidFill>
                <a:latin typeface="Arial" charset="0"/>
                <a:cs typeface="Arial" charset="0"/>
              </a:rPr>
              <a:t>.</a:t>
            </a:r>
          </a:p>
          <a:p>
            <a:pPr indent="449263">
              <a:defRPr/>
            </a:pPr>
            <a:endParaRPr lang="tr-TR" sz="2800" b="1" dirty="0" smtClean="0">
              <a:solidFill>
                <a:srgbClr val="0D0D0D"/>
              </a:solidFill>
              <a:latin typeface="Arial" charset="0"/>
              <a:cs typeface="Arial" charset="0"/>
            </a:endParaRPr>
          </a:p>
          <a:p>
            <a:pPr>
              <a:defRPr/>
            </a:pPr>
            <a:endParaRPr lang="tr-TR" sz="2000" b="1" dirty="0">
              <a:solidFill>
                <a:srgbClr val="0D0D0D"/>
              </a:solidFill>
              <a:latin typeface="Arial" charset="0"/>
              <a:cs typeface="Arial" charset="0"/>
            </a:endParaRPr>
          </a:p>
          <a:p>
            <a:pPr>
              <a:defRPr/>
            </a:pPr>
            <a:endParaRPr lang="tr-TR" sz="2000" b="1" dirty="0">
              <a:solidFill>
                <a:srgbClr val="0D0D0D"/>
              </a:solidFill>
              <a:latin typeface="Arial" charset="0"/>
              <a:cs typeface="Arial" charset="0"/>
            </a:endParaRPr>
          </a:p>
          <a:p>
            <a:pPr>
              <a:defRPr/>
            </a:pPr>
            <a:endParaRPr lang="tr-TR" sz="2000" dirty="0">
              <a:solidFill>
                <a:srgbClr val="0D0D0D"/>
              </a:solidFill>
              <a:latin typeface="Arial" charset="0"/>
              <a:cs typeface="Arial" charset="0"/>
            </a:endParaRPr>
          </a:p>
          <a:p>
            <a:pPr>
              <a:defRPr/>
            </a:pPr>
            <a:endParaRPr lang="tr-TR" sz="2000" dirty="0">
              <a:solidFill>
                <a:srgbClr val="0D0D0D"/>
              </a:solidFill>
              <a:latin typeface="Arial" charset="0"/>
              <a:cs typeface="Arial" charset="0"/>
            </a:endParaRPr>
          </a:p>
          <a:p>
            <a:pPr indent="449263">
              <a:defRPr/>
            </a:pPr>
            <a:endParaRPr lang="tr-TR" sz="2000" dirty="0">
              <a:solidFill>
                <a:srgbClr val="0D0D0D"/>
              </a:solidFill>
              <a:latin typeface="Arial" charset="0"/>
              <a:cs typeface="Arial" charset="0"/>
            </a:endParaRPr>
          </a:p>
        </p:txBody>
      </p:sp>
    </p:spTree>
    <p:extLst>
      <p:ext uri="{BB962C8B-B14F-4D97-AF65-F5344CB8AC3E}">
        <p14:creationId xmlns:p14="http://schemas.microsoft.com/office/powerpoint/2010/main" val="252597388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 İçerik Yer Tutucusu" descr="tarama00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34705" y="203156"/>
            <a:ext cx="4714875" cy="6157913"/>
          </a:xfrm>
          <a:prstGeom prst="rect">
            <a:avLst/>
          </a:prstGeom>
        </p:spPr>
      </p:pic>
      <p:pic>
        <p:nvPicPr>
          <p:cNvPr id="5" name="5 Resim" descr="tarama00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0238" y="0"/>
            <a:ext cx="6249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650239" y="1250787"/>
            <a:ext cx="6096000" cy="3416320"/>
          </a:xfrm>
          <a:prstGeom prst="rect">
            <a:avLst/>
          </a:prstGeom>
        </p:spPr>
        <p:txBody>
          <a:bodyPr>
            <a:spAutoFit/>
          </a:bodyPr>
          <a:lstStyle/>
          <a:p>
            <a:pPr indent="449263" algn="just">
              <a:defRPr/>
            </a:pPr>
            <a:r>
              <a:rPr lang="tr-TR" b="1" dirty="0">
                <a:solidFill>
                  <a:srgbClr val="0D0D0D"/>
                </a:solidFill>
                <a:latin typeface="Arial" charset="0"/>
                <a:cs typeface="Arial" charset="0"/>
              </a:rPr>
              <a:t>Onaylı defter yapılan tespitlere göre ;</a:t>
            </a:r>
          </a:p>
          <a:p>
            <a:pPr indent="449263" algn="just">
              <a:defRPr/>
            </a:pPr>
            <a:endParaRPr lang="tr-TR" b="1" dirty="0">
              <a:solidFill>
                <a:srgbClr val="0D0D0D"/>
              </a:solidFill>
              <a:latin typeface="Arial" charset="0"/>
              <a:cs typeface="Arial" charset="0"/>
            </a:endParaRPr>
          </a:p>
          <a:p>
            <a:pPr indent="449263" algn="just">
              <a:defRPr/>
            </a:pPr>
            <a:r>
              <a:rPr lang="tr-TR" b="1" dirty="0">
                <a:solidFill>
                  <a:srgbClr val="0D0D0D"/>
                </a:solidFill>
                <a:latin typeface="Arial" charset="0"/>
                <a:cs typeface="Arial" charset="0"/>
              </a:rPr>
              <a:t>İş güvenliği uzmanı, </a:t>
            </a:r>
          </a:p>
          <a:p>
            <a:pPr indent="449263" algn="just">
              <a:defRPr/>
            </a:pPr>
            <a:r>
              <a:rPr lang="tr-TR" b="1" dirty="0">
                <a:solidFill>
                  <a:srgbClr val="0D0D0D"/>
                </a:solidFill>
                <a:latin typeface="Arial" charset="0"/>
                <a:cs typeface="Arial" charset="0"/>
              </a:rPr>
              <a:t>İşyeri hekimi ile </a:t>
            </a:r>
            <a:endParaRPr lang="tr-TR" b="1" dirty="0" smtClean="0">
              <a:solidFill>
                <a:srgbClr val="0D0D0D"/>
              </a:solidFill>
              <a:latin typeface="Arial" charset="0"/>
              <a:cs typeface="Arial" charset="0"/>
            </a:endParaRPr>
          </a:p>
          <a:p>
            <a:pPr indent="449263" algn="just">
              <a:defRPr/>
            </a:pPr>
            <a:r>
              <a:rPr lang="tr-TR" b="1" dirty="0" smtClean="0">
                <a:solidFill>
                  <a:srgbClr val="0D0D0D"/>
                </a:solidFill>
                <a:latin typeface="Arial" charset="0"/>
                <a:cs typeface="Arial" charset="0"/>
              </a:rPr>
              <a:t>işveren </a:t>
            </a:r>
          </a:p>
          <a:p>
            <a:pPr indent="449263" algn="just">
              <a:defRPr/>
            </a:pPr>
            <a:r>
              <a:rPr lang="tr-TR" b="1" dirty="0" smtClean="0">
                <a:solidFill>
                  <a:srgbClr val="0D0D0D"/>
                </a:solidFill>
                <a:latin typeface="Arial" charset="0"/>
                <a:cs typeface="Arial" charset="0"/>
              </a:rPr>
              <a:t>tarafından </a:t>
            </a:r>
            <a:r>
              <a:rPr lang="tr-TR" b="1" dirty="0">
                <a:solidFill>
                  <a:srgbClr val="0D0D0D"/>
                </a:solidFill>
                <a:latin typeface="Arial" charset="0"/>
                <a:cs typeface="Arial" charset="0"/>
              </a:rPr>
              <a:t>birlikte veya ayrı ayrı imzalanır. </a:t>
            </a:r>
            <a:endParaRPr lang="tr-TR" b="1" dirty="0" smtClean="0">
              <a:solidFill>
                <a:srgbClr val="0D0D0D"/>
              </a:solidFill>
              <a:latin typeface="Arial" charset="0"/>
              <a:cs typeface="Arial" charset="0"/>
            </a:endParaRPr>
          </a:p>
          <a:p>
            <a:pPr indent="449263" algn="just">
              <a:defRPr/>
            </a:pPr>
            <a:endParaRPr lang="tr-TR" b="1" dirty="0">
              <a:solidFill>
                <a:srgbClr val="0D0D0D"/>
              </a:solidFill>
              <a:latin typeface="Arial" charset="0"/>
              <a:cs typeface="Arial" charset="0"/>
            </a:endParaRPr>
          </a:p>
          <a:p>
            <a:pPr indent="449263" algn="just">
              <a:defRPr/>
            </a:pPr>
            <a:endParaRPr lang="tr-TR" b="1" dirty="0">
              <a:solidFill>
                <a:srgbClr val="0D0D0D"/>
              </a:solidFill>
              <a:latin typeface="Arial" charset="0"/>
              <a:cs typeface="Arial" charset="0"/>
            </a:endParaRPr>
          </a:p>
          <a:p>
            <a:pPr indent="449263" algn="just">
              <a:defRPr/>
            </a:pPr>
            <a:endParaRPr lang="tr-TR" b="1" dirty="0" smtClean="0">
              <a:solidFill>
                <a:srgbClr val="0D0D0D"/>
              </a:solidFill>
              <a:latin typeface="Arial" charset="0"/>
              <a:cs typeface="Arial" charset="0"/>
            </a:endParaRPr>
          </a:p>
          <a:p>
            <a:pPr indent="449263" algn="just">
              <a:defRPr/>
            </a:pPr>
            <a:endParaRPr lang="tr-TR" b="1" dirty="0">
              <a:solidFill>
                <a:srgbClr val="0D0D0D"/>
              </a:solidFill>
              <a:latin typeface="Arial" charset="0"/>
              <a:cs typeface="Arial" charset="0"/>
            </a:endParaRPr>
          </a:p>
          <a:p>
            <a:pPr indent="449263" algn="just">
              <a:defRPr/>
            </a:pPr>
            <a:r>
              <a:rPr lang="tr-TR" b="1" dirty="0" smtClean="0">
                <a:solidFill>
                  <a:srgbClr val="0D0D0D"/>
                </a:solidFill>
                <a:latin typeface="Arial" charset="0"/>
                <a:cs typeface="Arial" charset="0"/>
              </a:rPr>
              <a:t>Onaylı </a:t>
            </a:r>
            <a:r>
              <a:rPr lang="tr-TR" b="1" dirty="0">
                <a:solidFill>
                  <a:srgbClr val="0D0D0D"/>
                </a:solidFill>
                <a:latin typeface="Arial" charset="0"/>
                <a:cs typeface="Arial" charset="0"/>
              </a:rPr>
              <a:t>deftere yazılan tespit ve öneriler işverene tebliğ edilmiş sayılır.</a:t>
            </a:r>
          </a:p>
        </p:txBody>
      </p:sp>
    </p:spTree>
    <p:extLst>
      <p:ext uri="{BB962C8B-B14F-4D97-AF65-F5344CB8AC3E}">
        <p14:creationId xmlns:p14="http://schemas.microsoft.com/office/powerpoint/2010/main" val="127358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seninmedyan.org/wp-content/uploads/2017/12/zaman-sa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640" y="1850940"/>
            <a:ext cx="6132930" cy="4556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2347" y="381164"/>
            <a:ext cx="8289758" cy="2217655"/>
          </a:xfrm>
        </p:spPr>
        <p:txBody>
          <a:bodyPr>
            <a:noAutofit/>
          </a:bodyPr>
          <a:lstStyle/>
          <a:p>
            <a:pPr algn="ctr">
              <a:lnSpc>
                <a:spcPct val="150000"/>
              </a:lnSpc>
            </a:pPr>
            <a:r>
              <a:rPr lang="tr-TR" sz="4800" b="1" dirty="0">
                <a:solidFill>
                  <a:srgbClr val="FF0000"/>
                </a:solidFill>
                <a:latin typeface="Arial" charset="0"/>
                <a:cs typeface="Arial" charset="0"/>
              </a:rPr>
              <a:t>İş </a:t>
            </a:r>
            <a:r>
              <a:rPr lang="tr-TR" sz="4800" b="1" dirty="0" smtClean="0">
                <a:solidFill>
                  <a:srgbClr val="FF0000"/>
                </a:solidFill>
                <a:latin typeface="Arial" charset="0"/>
                <a:cs typeface="Arial" charset="0"/>
              </a:rPr>
              <a:t>güvenliği </a:t>
            </a:r>
            <a:r>
              <a:rPr lang="tr-TR" sz="4800" b="1" dirty="0">
                <a:solidFill>
                  <a:srgbClr val="FF0000"/>
                </a:solidFill>
                <a:latin typeface="Arial" charset="0"/>
                <a:cs typeface="Arial" charset="0"/>
              </a:rPr>
              <a:t>uzmanlarının </a:t>
            </a:r>
            <a:r>
              <a:rPr lang="tr-TR" sz="4800" b="1" dirty="0" smtClean="0">
                <a:solidFill>
                  <a:srgbClr val="FF0000"/>
                </a:solidFill>
                <a:latin typeface="Arial" charset="0"/>
                <a:cs typeface="Arial" charset="0"/>
              </a:rPr>
              <a:t/>
            </a:r>
            <a:br>
              <a:rPr lang="tr-TR" sz="4800" b="1" dirty="0" smtClean="0">
                <a:solidFill>
                  <a:srgbClr val="FF0000"/>
                </a:solidFill>
                <a:latin typeface="Arial" charset="0"/>
                <a:cs typeface="Arial" charset="0"/>
              </a:rPr>
            </a:br>
            <a:r>
              <a:rPr lang="tr-TR" sz="4800" b="1" dirty="0" smtClean="0">
                <a:solidFill>
                  <a:srgbClr val="FF0000"/>
                </a:solidFill>
                <a:latin typeface="Arial" charset="0"/>
                <a:cs typeface="Arial" charset="0"/>
              </a:rPr>
              <a:t>çalışma </a:t>
            </a:r>
            <a:r>
              <a:rPr lang="tr-TR" sz="4800" b="1" dirty="0">
                <a:solidFill>
                  <a:srgbClr val="FF0000"/>
                </a:solidFill>
                <a:latin typeface="Arial" charset="0"/>
                <a:cs typeface="Arial" charset="0"/>
              </a:rPr>
              <a:t>süreleri </a:t>
            </a:r>
            <a:br>
              <a:rPr lang="tr-TR" sz="4800" b="1" dirty="0">
                <a:solidFill>
                  <a:srgbClr val="FF0000"/>
                </a:solidFill>
                <a:latin typeface="Arial" charset="0"/>
                <a:cs typeface="Arial" charset="0"/>
              </a:rPr>
            </a:br>
            <a:endParaRPr lang="tr-TR" sz="4800" dirty="0"/>
          </a:p>
        </p:txBody>
      </p:sp>
      <p:pic>
        <p:nvPicPr>
          <p:cNvPr id="16388" name="Picture 4" descr="https://www.isgnedir.com/wp-content/uploads/2017/11/isg-uzmani-gorevleri-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19" y="2516521"/>
            <a:ext cx="6512788" cy="310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716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Date Placeholder 3"/>
          <p:cNvSpPr>
            <a:spLocks noGrp="1"/>
          </p:cNvSpPr>
          <p:nvPr>
            <p:ph type="dt" sz="quarter" idx="10"/>
          </p:nvPr>
        </p:nvSpPr>
        <p:spPr/>
        <p:txBody>
          <a:bodyPr/>
          <a:lstStyle/>
          <a:p>
            <a:pPr>
              <a:defRPr/>
            </a:pPr>
            <a:fld id="{87D5EA3F-9743-4EEE-ADE0-344BF4796564}" type="datetime1">
              <a:rPr lang="tr-TR"/>
              <a:pPr>
                <a:defRPr/>
              </a:pPr>
              <a:t>07.05.2020</a:t>
            </a:fld>
            <a:endParaRPr lang="tr-TR"/>
          </a:p>
        </p:txBody>
      </p:sp>
      <p:sp>
        <p:nvSpPr>
          <p:cNvPr id="107523"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91486EEB-A892-4461-916A-336D6734BA69}" type="slidenum">
              <a:rPr lang="tr-TR" sz="1200">
                <a:solidFill>
                  <a:srgbClr val="D38E27"/>
                </a:solidFill>
              </a:rPr>
              <a:pPr eaLnBrk="1" hangingPunct="1"/>
              <a:t>25</a:t>
            </a:fld>
            <a:endParaRPr lang="tr-TR" sz="1200">
              <a:solidFill>
                <a:srgbClr val="D38E27"/>
              </a:solidFill>
            </a:endParaRPr>
          </a:p>
        </p:txBody>
      </p:sp>
      <p:sp>
        <p:nvSpPr>
          <p:cNvPr id="53252" name="Rectangle 3"/>
          <p:cNvSpPr>
            <a:spLocks noChangeArrowheads="1"/>
          </p:cNvSpPr>
          <p:nvPr/>
        </p:nvSpPr>
        <p:spPr bwMode="auto">
          <a:xfrm>
            <a:off x="400834" y="464591"/>
            <a:ext cx="11599100" cy="5078313"/>
          </a:xfrm>
          <a:prstGeom prst="rect">
            <a:avLst/>
          </a:prstGeom>
          <a:noFill/>
          <a:ln w="9525">
            <a:noFill/>
            <a:miter lim="800000"/>
            <a:headEnd/>
            <a:tailEnd/>
          </a:ln>
        </p:spPr>
        <p:txBody>
          <a:bodyPr wrap="square" anchor="ctr">
            <a:spAutoFit/>
          </a:bodyPr>
          <a:lstStyle/>
          <a:p>
            <a:pPr indent="449263" algn="ctr">
              <a:defRPr/>
            </a:pPr>
            <a:r>
              <a:rPr lang="tr-TR" sz="2800" b="1" dirty="0">
                <a:solidFill>
                  <a:srgbClr val="FF0000"/>
                </a:solidFill>
                <a:latin typeface="Arial" charset="0"/>
                <a:cs typeface="Arial" charset="0"/>
              </a:rPr>
              <a:t>İş güvenlği uzmanlarının çalışma süreleri </a:t>
            </a:r>
            <a:r>
              <a:rPr lang="tr-TR" sz="2800" b="1" dirty="0" smtClean="0">
                <a:solidFill>
                  <a:srgbClr val="FF0000"/>
                </a:solidFill>
                <a:latin typeface="Arial" charset="0"/>
                <a:cs typeface="Arial" charset="0"/>
              </a:rPr>
              <a:t>-1</a:t>
            </a:r>
            <a:endParaRPr lang="tr-TR" sz="2800" b="1" dirty="0">
              <a:solidFill>
                <a:srgbClr val="FF0000"/>
              </a:solidFill>
              <a:latin typeface="Arial" charset="0"/>
              <a:cs typeface="Arial" charset="0"/>
            </a:endParaRPr>
          </a:p>
          <a:p>
            <a:pPr indent="449263" algn="ctr">
              <a:defRPr/>
            </a:pPr>
            <a:endParaRPr lang="tr-TR" b="1" dirty="0" smtClean="0">
              <a:solidFill>
                <a:srgbClr val="FFCC00"/>
              </a:solidFill>
              <a:latin typeface="Arial" charset="0"/>
              <a:cs typeface="Arial" charset="0"/>
            </a:endParaRPr>
          </a:p>
          <a:p>
            <a:pPr indent="449263" algn="ctr">
              <a:defRPr/>
            </a:pPr>
            <a:endParaRPr lang="tr-TR" b="1" dirty="0">
              <a:solidFill>
                <a:srgbClr val="FFCC00"/>
              </a:solidFill>
              <a:latin typeface="Arial" charset="0"/>
              <a:cs typeface="Arial" charset="0"/>
            </a:endParaRPr>
          </a:p>
          <a:p>
            <a:pPr algn="just">
              <a:lnSpc>
                <a:spcPct val="150000"/>
              </a:lnSpc>
              <a:defRPr/>
            </a:pPr>
            <a:r>
              <a:rPr lang="tr-TR" sz="4400" b="1" u="sng" dirty="0">
                <a:solidFill>
                  <a:srgbClr val="FF66CC"/>
                </a:solidFill>
                <a:latin typeface="Arial" charset="0"/>
                <a:cs typeface="Arial" charset="0"/>
              </a:rPr>
              <a:t>Az tehlikeli</a:t>
            </a:r>
            <a:r>
              <a:rPr lang="tr-TR" sz="2800" b="1" dirty="0">
                <a:solidFill>
                  <a:srgbClr val="FF66CC"/>
                </a:solidFill>
                <a:latin typeface="Arial" charset="0"/>
                <a:cs typeface="Arial" charset="0"/>
              </a:rPr>
              <a:t> sınıfta yer alan </a:t>
            </a:r>
            <a:r>
              <a:rPr lang="tr-TR" sz="3600" b="1" dirty="0">
                <a:solidFill>
                  <a:srgbClr val="FF66CC"/>
                </a:solidFill>
                <a:latin typeface="Arial" charset="0"/>
                <a:cs typeface="Arial" charset="0"/>
              </a:rPr>
              <a:t>1000</a:t>
            </a:r>
            <a:r>
              <a:rPr lang="tr-TR" sz="2800" b="1" dirty="0">
                <a:solidFill>
                  <a:srgbClr val="FF66CC"/>
                </a:solidFill>
                <a:latin typeface="Arial" charset="0"/>
                <a:cs typeface="Arial" charset="0"/>
              </a:rPr>
              <a:t> </a:t>
            </a:r>
            <a:r>
              <a:rPr lang="tr-TR" sz="2800" b="1" dirty="0">
                <a:solidFill>
                  <a:srgbClr val="000000"/>
                </a:solidFill>
                <a:latin typeface="Arial" charset="0"/>
                <a:cs typeface="Arial" charset="0"/>
              </a:rPr>
              <a:t>ve daha fazla işçisi olan işyerlerinde her 1000 işçi için tam gün çalışacak </a:t>
            </a:r>
            <a:endParaRPr lang="tr-TR" sz="2800" b="1" dirty="0" smtClean="0">
              <a:solidFill>
                <a:srgbClr val="000000"/>
              </a:solidFill>
              <a:latin typeface="Arial" charset="0"/>
              <a:cs typeface="Arial" charset="0"/>
            </a:endParaRPr>
          </a:p>
          <a:p>
            <a:pPr algn="just">
              <a:lnSpc>
                <a:spcPct val="150000"/>
              </a:lnSpc>
              <a:defRPr/>
            </a:pPr>
            <a:r>
              <a:rPr lang="tr-TR" sz="2800" b="1" u="sng" dirty="0" smtClean="0">
                <a:solidFill>
                  <a:srgbClr val="FF66CC"/>
                </a:solidFill>
                <a:latin typeface="Arial" charset="0"/>
                <a:cs typeface="Arial" charset="0"/>
              </a:rPr>
              <a:t>en </a:t>
            </a:r>
            <a:r>
              <a:rPr lang="tr-TR" sz="2800" b="1" u="sng" dirty="0">
                <a:solidFill>
                  <a:srgbClr val="FF66CC"/>
                </a:solidFill>
                <a:latin typeface="Arial" charset="0"/>
                <a:cs typeface="Arial" charset="0"/>
              </a:rPr>
              <a:t>az bir iş güvenliği uzmanı </a:t>
            </a:r>
            <a:r>
              <a:rPr lang="tr-TR" sz="2800" b="1" dirty="0">
                <a:solidFill>
                  <a:srgbClr val="000000"/>
                </a:solidFill>
                <a:latin typeface="Arial" charset="0"/>
                <a:cs typeface="Arial" charset="0"/>
              </a:rPr>
              <a:t>görevlendirilir. </a:t>
            </a:r>
          </a:p>
          <a:p>
            <a:pPr algn="just">
              <a:defRPr/>
            </a:pPr>
            <a:endParaRPr lang="tr-TR" sz="2800" b="1" dirty="0" smtClean="0">
              <a:solidFill>
                <a:srgbClr val="000000"/>
              </a:solidFill>
              <a:latin typeface="Arial" charset="0"/>
              <a:cs typeface="Arial" charset="0"/>
            </a:endParaRPr>
          </a:p>
          <a:p>
            <a:pPr algn="just">
              <a:defRPr/>
            </a:pPr>
            <a:endParaRPr lang="tr-TR" sz="2800" b="1" dirty="0">
              <a:solidFill>
                <a:srgbClr val="000000"/>
              </a:solidFill>
              <a:latin typeface="Arial" charset="0"/>
              <a:cs typeface="Arial" charset="0"/>
            </a:endParaRPr>
          </a:p>
          <a:p>
            <a:pPr algn="just">
              <a:defRPr/>
            </a:pPr>
            <a:r>
              <a:rPr lang="tr-TR" b="1" dirty="0">
                <a:solidFill>
                  <a:srgbClr val="000000"/>
                </a:solidFill>
                <a:latin typeface="Arial" charset="0"/>
                <a:cs typeface="Arial" charset="0"/>
              </a:rPr>
              <a:t>İşçi sayısının 1000 sayısının tam katlarından fazla olması durumunda geriye kalan işçi sayısı göz önünde bulundurularak kriterlere uygun yeteri kadar iş güvenliği uzmanı ek olarak görevlendirilir.</a:t>
            </a:r>
          </a:p>
          <a:p>
            <a:pPr>
              <a:defRPr/>
            </a:pPr>
            <a:endParaRPr lang="tr-TR" dirty="0">
              <a:solidFill>
                <a:srgbClr val="000000"/>
              </a:solidFill>
              <a:latin typeface="Arial" charset="0"/>
              <a:cs typeface="Arial" charset="0"/>
            </a:endParaRPr>
          </a:p>
        </p:txBody>
      </p:sp>
    </p:spTree>
    <p:extLst>
      <p:ext uri="{BB962C8B-B14F-4D97-AF65-F5344CB8AC3E}">
        <p14:creationId xmlns:p14="http://schemas.microsoft.com/office/powerpoint/2010/main" val="310750894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Date Placeholder 3"/>
          <p:cNvSpPr>
            <a:spLocks noGrp="1"/>
          </p:cNvSpPr>
          <p:nvPr>
            <p:ph type="dt" sz="quarter" idx="10"/>
          </p:nvPr>
        </p:nvSpPr>
        <p:spPr/>
        <p:txBody>
          <a:bodyPr/>
          <a:lstStyle/>
          <a:p>
            <a:pPr>
              <a:defRPr/>
            </a:pPr>
            <a:fld id="{9EE7B30E-E1E4-4C9C-96E9-CB96D48F1BE2}" type="datetime1">
              <a:rPr lang="tr-TR"/>
              <a:pPr>
                <a:defRPr/>
              </a:pPr>
              <a:t>07.05.2020</a:t>
            </a:fld>
            <a:endParaRPr lang="tr-TR"/>
          </a:p>
        </p:txBody>
      </p:sp>
      <p:sp>
        <p:nvSpPr>
          <p:cNvPr id="108547"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F4236081-AF5A-4D5B-A5D7-35644DC4A532}" type="slidenum">
              <a:rPr lang="tr-TR" sz="1200">
                <a:solidFill>
                  <a:srgbClr val="D38E27"/>
                </a:solidFill>
              </a:rPr>
              <a:pPr eaLnBrk="1" hangingPunct="1"/>
              <a:t>26</a:t>
            </a:fld>
            <a:endParaRPr lang="tr-TR" sz="1200">
              <a:solidFill>
                <a:srgbClr val="D38E27"/>
              </a:solidFill>
            </a:endParaRPr>
          </a:p>
        </p:txBody>
      </p:sp>
      <p:sp>
        <p:nvSpPr>
          <p:cNvPr id="53252" name="Rectangle 3"/>
          <p:cNvSpPr>
            <a:spLocks noChangeArrowheads="1"/>
          </p:cNvSpPr>
          <p:nvPr/>
        </p:nvSpPr>
        <p:spPr bwMode="auto">
          <a:xfrm>
            <a:off x="601248" y="251489"/>
            <a:ext cx="10872592" cy="5693866"/>
          </a:xfrm>
          <a:prstGeom prst="rect">
            <a:avLst/>
          </a:prstGeom>
          <a:noFill/>
          <a:ln w="9525">
            <a:noFill/>
            <a:miter lim="800000"/>
            <a:headEnd/>
            <a:tailEnd/>
          </a:ln>
        </p:spPr>
        <p:txBody>
          <a:bodyPr wrap="square" anchor="ctr">
            <a:spAutoFit/>
          </a:bodyPr>
          <a:lstStyle/>
          <a:p>
            <a:pPr indent="449263" algn="ctr">
              <a:defRPr/>
            </a:pPr>
            <a:r>
              <a:rPr lang="tr-TR" sz="2800" b="1" dirty="0">
                <a:solidFill>
                  <a:srgbClr val="FF0000"/>
                </a:solidFill>
                <a:latin typeface="Arial" charset="0"/>
                <a:cs typeface="Arial" charset="0"/>
              </a:rPr>
              <a:t>İş güvenliği uzmanlarının çalışma </a:t>
            </a:r>
            <a:r>
              <a:rPr lang="tr-TR" sz="2800" b="1" dirty="0" smtClean="0">
                <a:solidFill>
                  <a:srgbClr val="FF0000"/>
                </a:solidFill>
                <a:latin typeface="Arial" charset="0"/>
                <a:cs typeface="Arial" charset="0"/>
              </a:rPr>
              <a:t>süreleri - 2 </a:t>
            </a:r>
            <a:endParaRPr lang="tr-TR" sz="2800" b="1" dirty="0">
              <a:solidFill>
                <a:srgbClr val="FF0000"/>
              </a:solidFill>
              <a:latin typeface="Arial" charset="0"/>
              <a:cs typeface="Arial" charset="0"/>
            </a:endParaRPr>
          </a:p>
          <a:p>
            <a:pPr indent="449263" algn="ctr">
              <a:defRPr/>
            </a:pPr>
            <a:endParaRPr lang="tr-TR" b="1" dirty="0" smtClean="0">
              <a:solidFill>
                <a:srgbClr val="FFCC00"/>
              </a:solidFill>
              <a:latin typeface="Arial" charset="0"/>
              <a:cs typeface="Arial" charset="0"/>
            </a:endParaRPr>
          </a:p>
          <a:p>
            <a:pPr indent="449263" algn="ctr">
              <a:defRPr/>
            </a:pPr>
            <a:endParaRPr lang="tr-TR" b="1" dirty="0">
              <a:solidFill>
                <a:srgbClr val="FFCC00"/>
              </a:solidFill>
              <a:latin typeface="Arial" charset="0"/>
              <a:cs typeface="Arial" charset="0"/>
            </a:endParaRPr>
          </a:p>
          <a:p>
            <a:pPr algn="just">
              <a:defRPr/>
            </a:pPr>
            <a:r>
              <a:rPr lang="tr-TR" sz="4400" b="1" u="sng" dirty="0">
                <a:solidFill>
                  <a:srgbClr val="FF66CC"/>
                </a:solidFill>
                <a:latin typeface="Arial" charset="0"/>
                <a:cs typeface="Arial" charset="0"/>
              </a:rPr>
              <a:t>Tehlikeli</a:t>
            </a:r>
            <a:r>
              <a:rPr lang="tr-TR" sz="2800" b="1" dirty="0">
                <a:solidFill>
                  <a:srgbClr val="FF66CC"/>
                </a:solidFill>
                <a:latin typeface="Arial" charset="0"/>
                <a:cs typeface="Arial" charset="0"/>
              </a:rPr>
              <a:t> sınıfta yer alan </a:t>
            </a:r>
            <a:r>
              <a:rPr lang="tr-TR" sz="3600" b="1" dirty="0" smtClean="0">
                <a:solidFill>
                  <a:srgbClr val="FF66CC"/>
                </a:solidFill>
                <a:latin typeface="Arial" charset="0"/>
                <a:cs typeface="Arial" charset="0"/>
              </a:rPr>
              <a:t>500</a:t>
            </a:r>
            <a:r>
              <a:rPr lang="tr-TR" sz="2800" b="1" dirty="0" smtClean="0">
                <a:solidFill>
                  <a:srgbClr val="FF66CC"/>
                </a:solidFill>
                <a:latin typeface="Arial" charset="0"/>
                <a:cs typeface="Arial" charset="0"/>
              </a:rPr>
              <a:t> </a:t>
            </a:r>
            <a:r>
              <a:rPr lang="tr-TR" sz="2800" b="1" dirty="0">
                <a:solidFill>
                  <a:srgbClr val="000000"/>
                </a:solidFill>
                <a:latin typeface="Arial" charset="0"/>
                <a:cs typeface="Arial" charset="0"/>
              </a:rPr>
              <a:t>ve daha fazla işçisi olan işyerlerinde </a:t>
            </a:r>
            <a:r>
              <a:rPr lang="tr-TR" sz="2800" b="1" dirty="0">
                <a:solidFill>
                  <a:srgbClr val="FF66CC"/>
                </a:solidFill>
                <a:latin typeface="Arial" charset="0"/>
                <a:cs typeface="Arial" charset="0"/>
              </a:rPr>
              <a:t>her </a:t>
            </a:r>
            <a:r>
              <a:rPr lang="tr-TR" sz="2800" b="1" dirty="0" smtClean="0">
                <a:solidFill>
                  <a:srgbClr val="FF66CC"/>
                </a:solidFill>
                <a:latin typeface="Arial" charset="0"/>
                <a:cs typeface="Arial" charset="0"/>
              </a:rPr>
              <a:t>500 </a:t>
            </a:r>
            <a:r>
              <a:rPr lang="tr-TR" sz="2800" b="1" dirty="0">
                <a:solidFill>
                  <a:srgbClr val="FF66CC"/>
                </a:solidFill>
                <a:latin typeface="Arial" charset="0"/>
                <a:cs typeface="Arial" charset="0"/>
              </a:rPr>
              <a:t>işçi için </a:t>
            </a:r>
            <a:r>
              <a:rPr lang="tr-TR" sz="3600" b="1" u="sng" dirty="0">
                <a:solidFill>
                  <a:srgbClr val="FF66CC"/>
                </a:solidFill>
                <a:latin typeface="Arial" charset="0"/>
                <a:cs typeface="Arial" charset="0"/>
              </a:rPr>
              <a:t>tam gün çalışacak en az </a:t>
            </a:r>
            <a:r>
              <a:rPr lang="tr-TR" sz="3600" b="1" u="sng" dirty="0" smtClean="0">
                <a:solidFill>
                  <a:srgbClr val="FF66CC"/>
                </a:solidFill>
                <a:latin typeface="Arial" charset="0"/>
                <a:cs typeface="Arial" charset="0"/>
              </a:rPr>
              <a:t>1 İSG Uzmanı </a:t>
            </a:r>
            <a:r>
              <a:rPr lang="tr-TR" sz="2800" b="1" dirty="0" smtClean="0">
                <a:solidFill>
                  <a:srgbClr val="000000"/>
                </a:solidFill>
                <a:latin typeface="Arial" charset="0"/>
                <a:cs typeface="Arial" charset="0"/>
              </a:rPr>
              <a:t>görevlendirilir</a:t>
            </a:r>
            <a:r>
              <a:rPr lang="tr-TR" sz="2800" b="1" dirty="0">
                <a:solidFill>
                  <a:srgbClr val="000000"/>
                </a:solidFill>
                <a:latin typeface="Arial" charset="0"/>
                <a:cs typeface="Arial" charset="0"/>
              </a:rPr>
              <a:t>.</a:t>
            </a:r>
          </a:p>
          <a:p>
            <a:pPr algn="just">
              <a:defRPr/>
            </a:pPr>
            <a:endParaRPr lang="tr-TR" sz="2800" b="1" dirty="0" smtClean="0">
              <a:solidFill>
                <a:srgbClr val="000000"/>
              </a:solidFill>
              <a:latin typeface="Arial" charset="0"/>
              <a:cs typeface="Arial" charset="0"/>
            </a:endParaRPr>
          </a:p>
          <a:p>
            <a:pPr algn="just">
              <a:defRPr/>
            </a:pPr>
            <a:endParaRPr lang="tr-TR" sz="2800" b="1" dirty="0">
              <a:solidFill>
                <a:srgbClr val="000000"/>
              </a:solidFill>
              <a:latin typeface="Arial" charset="0"/>
              <a:cs typeface="Arial" charset="0"/>
            </a:endParaRPr>
          </a:p>
          <a:p>
            <a:pPr algn="just">
              <a:defRPr/>
            </a:pPr>
            <a:endParaRPr lang="tr-TR" sz="2800" b="1" dirty="0">
              <a:solidFill>
                <a:srgbClr val="000000"/>
              </a:solidFill>
              <a:latin typeface="Arial" charset="0"/>
              <a:cs typeface="Arial" charset="0"/>
            </a:endParaRPr>
          </a:p>
          <a:p>
            <a:pPr algn="just">
              <a:defRPr/>
            </a:pPr>
            <a:r>
              <a:rPr lang="tr-TR" b="1" dirty="0">
                <a:solidFill>
                  <a:srgbClr val="000000"/>
                </a:solidFill>
                <a:latin typeface="Arial" charset="0"/>
                <a:cs typeface="Arial" charset="0"/>
              </a:rPr>
              <a:t> İşçi sayısının </a:t>
            </a:r>
            <a:r>
              <a:rPr lang="tr-TR" b="1" dirty="0" smtClean="0">
                <a:solidFill>
                  <a:srgbClr val="000000"/>
                </a:solidFill>
                <a:latin typeface="Arial" charset="0"/>
                <a:cs typeface="Arial" charset="0"/>
              </a:rPr>
              <a:t>500 </a:t>
            </a:r>
            <a:r>
              <a:rPr lang="tr-TR" b="1" dirty="0">
                <a:solidFill>
                  <a:srgbClr val="000000"/>
                </a:solidFill>
                <a:latin typeface="Arial" charset="0"/>
                <a:cs typeface="Arial" charset="0"/>
              </a:rPr>
              <a:t>sayısının tam katlarından fazla olması durumunda geriye kalan işçi sayısı göz önünde bulundurularak birinci fıkrada belirtilen kriterlere uygun yeteri kadar iş güvenliği uzmanı ek olarak görevlendirilir.</a:t>
            </a:r>
          </a:p>
          <a:p>
            <a:pPr algn="just">
              <a:defRPr/>
            </a:pPr>
            <a:endParaRPr lang="tr-TR" sz="2800" b="1" dirty="0">
              <a:solidFill>
                <a:srgbClr val="000000"/>
              </a:solidFill>
              <a:latin typeface="Arial" charset="0"/>
              <a:cs typeface="Arial" charset="0"/>
            </a:endParaRPr>
          </a:p>
          <a:p>
            <a:pPr>
              <a:defRPr/>
            </a:pPr>
            <a:endParaRPr lang="tr-TR" dirty="0">
              <a:solidFill>
                <a:srgbClr val="000000"/>
              </a:solidFill>
              <a:latin typeface="Arial" charset="0"/>
              <a:cs typeface="Arial" charset="0"/>
            </a:endParaRPr>
          </a:p>
        </p:txBody>
      </p:sp>
    </p:spTree>
    <p:extLst>
      <p:ext uri="{BB962C8B-B14F-4D97-AF65-F5344CB8AC3E}">
        <p14:creationId xmlns:p14="http://schemas.microsoft.com/office/powerpoint/2010/main" val="411118475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Date Placeholder 3"/>
          <p:cNvSpPr>
            <a:spLocks noGrp="1"/>
          </p:cNvSpPr>
          <p:nvPr>
            <p:ph type="dt" sz="quarter" idx="10"/>
          </p:nvPr>
        </p:nvSpPr>
        <p:spPr/>
        <p:txBody>
          <a:bodyPr/>
          <a:lstStyle/>
          <a:p>
            <a:pPr>
              <a:defRPr/>
            </a:pPr>
            <a:fld id="{D82894C1-7273-4137-8D6B-13E0610D3025}" type="datetime1">
              <a:rPr lang="tr-TR"/>
              <a:pPr>
                <a:defRPr/>
              </a:pPr>
              <a:t>07.05.2020</a:t>
            </a:fld>
            <a:endParaRPr lang="tr-TR"/>
          </a:p>
        </p:txBody>
      </p:sp>
      <p:sp>
        <p:nvSpPr>
          <p:cNvPr id="109571"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9E13C280-F5AA-4EF2-8373-93702947DC25}" type="slidenum">
              <a:rPr lang="tr-TR" sz="1200">
                <a:solidFill>
                  <a:srgbClr val="D38E27"/>
                </a:solidFill>
              </a:rPr>
              <a:pPr eaLnBrk="1" hangingPunct="1"/>
              <a:t>27</a:t>
            </a:fld>
            <a:endParaRPr lang="tr-TR" sz="1200">
              <a:solidFill>
                <a:srgbClr val="D38E27"/>
              </a:solidFill>
            </a:endParaRPr>
          </a:p>
        </p:txBody>
      </p:sp>
      <p:sp>
        <p:nvSpPr>
          <p:cNvPr id="53252" name="Rectangle 3"/>
          <p:cNvSpPr>
            <a:spLocks noChangeArrowheads="1"/>
          </p:cNvSpPr>
          <p:nvPr/>
        </p:nvSpPr>
        <p:spPr bwMode="auto">
          <a:xfrm>
            <a:off x="601249" y="261601"/>
            <a:ext cx="10752551" cy="5355312"/>
          </a:xfrm>
          <a:prstGeom prst="rect">
            <a:avLst/>
          </a:prstGeom>
          <a:noFill/>
          <a:ln w="9525">
            <a:noFill/>
            <a:miter lim="800000"/>
            <a:headEnd/>
            <a:tailEnd/>
          </a:ln>
        </p:spPr>
        <p:txBody>
          <a:bodyPr wrap="square" anchor="ctr">
            <a:spAutoFit/>
          </a:bodyPr>
          <a:lstStyle/>
          <a:p>
            <a:pPr indent="449263" algn="ctr">
              <a:defRPr/>
            </a:pPr>
            <a:r>
              <a:rPr lang="tr-TR" sz="2800" b="1" dirty="0">
                <a:solidFill>
                  <a:srgbClr val="FF0000"/>
                </a:solidFill>
                <a:latin typeface="Arial" charset="0"/>
                <a:cs typeface="Arial" charset="0"/>
              </a:rPr>
              <a:t>İş güvenliği uzmanlarının çalışma süreleri </a:t>
            </a:r>
            <a:r>
              <a:rPr lang="tr-TR" sz="2800" b="1" dirty="0" smtClean="0">
                <a:solidFill>
                  <a:srgbClr val="FF0000"/>
                </a:solidFill>
                <a:latin typeface="Arial" charset="0"/>
                <a:cs typeface="Arial" charset="0"/>
              </a:rPr>
              <a:t> - 3</a:t>
            </a:r>
            <a:endParaRPr lang="tr-TR" sz="2800" b="1" dirty="0">
              <a:solidFill>
                <a:srgbClr val="FF0000"/>
              </a:solidFill>
              <a:latin typeface="Arial" charset="0"/>
              <a:cs typeface="Arial" charset="0"/>
            </a:endParaRPr>
          </a:p>
          <a:p>
            <a:pPr indent="449263" algn="ctr">
              <a:defRPr/>
            </a:pPr>
            <a:endParaRPr lang="tr-TR" b="1" dirty="0">
              <a:solidFill>
                <a:srgbClr val="FFCC00"/>
              </a:solidFill>
              <a:latin typeface="Arial" charset="0"/>
              <a:cs typeface="Arial" charset="0"/>
            </a:endParaRPr>
          </a:p>
          <a:p>
            <a:pPr algn="just">
              <a:defRPr/>
            </a:pPr>
            <a:r>
              <a:rPr lang="tr-TR" sz="4400" b="1" u="sng" dirty="0">
                <a:solidFill>
                  <a:srgbClr val="FF66CC"/>
                </a:solidFill>
                <a:latin typeface="Arial" charset="0"/>
                <a:cs typeface="Arial" charset="0"/>
              </a:rPr>
              <a:t>Çok tehlikeli</a:t>
            </a:r>
            <a:r>
              <a:rPr lang="tr-TR" sz="2800" b="1" dirty="0">
                <a:solidFill>
                  <a:srgbClr val="FF66CC"/>
                </a:solidFill>
                <a:latin typeface="Arial" charset="0"/>
                <a:cs typeface="Arial" charset="0"/>
              </a:rPr>
              <a:t> sınıfta yer alan </a:t>
            </a:r>
            <a:r>
              <a:rPr lang="tr-TR" sz="3600" b="1" dirty="0" smtClean="0">
                <a:solidFill>
                  <a:srgbClr val="FF66CC"/>
                </a:solidFill>
                <a:latin typeface="Arial" charset="0"/>
                <a:cs typeface="Arial" charset="0"/>
              </a:rPr>
              <a:t>250</a:t>
            </a:r>
            <a:r>
              <a:rPr lang="tr-TR" sz="2800" b="1" dirty="0" smtClean="0">
                <a:solidFill>
                  <a:srgbClr val="000000"/>
                </a:solidFill>
                <a:latin typeface="Arial" charset="0"/>
                <a:cs typeface="Arial" charset="0"/>
              </a:rPr>
              <a:t> </a:t>
            </a:r>
            <a:r>
              <a:rPr lang="tr-TR" sz="2800" b="1" dirty="0">
                <a:solidFill>
                  <a:srgbClr val="000000"/>
                </a:solidFill>
                <a:latin typeface="Arial" charset="0"/>
                <a:cs typeface="Arial" charset="0"/>
              </a:rPr>
              <a:t>ve daha fazla işçisi olan işyerlerinde </a:t>
            </a:r>
            <a:r>
              <a:rPr lang="tr-TR" sz="3600" b="1" dirty="0">
                <a:solidFill>
                  <a:srgbClr val="FF66CC"/>
                </a:solidFill>
                <a:latin typeface="Arial" charset="0"/>
                <a:cs typeface="Arial" charset="0"/>
              </a:rPr>
              <a:t>her </a:t>
            </a:r>
            <a:r>
              <a:rPr lang="tr-TR" sz="3600" b="1" dirty="0" smtClean="0">
                <a:solidFill>
                  <a:srgbClr val="FF66CC"/>
                </a:solidFill>
                <a:latin typeface="Arial" charset="0"/>
                <a:cs typeface="Arial" charset="0"/>
              </a:rPr>
              <a:t>250 </a:t>
            </a:r>
            <a:r>
              <a:rPr lang="tr-TR" sz="3600" b="1" dirty="0">
                <a:solidFill>
                  <a:srgbClr val="FF66CC"/>
                </a:solidFill>
                <a:latin typeface="Arial" charset="0"/>
                <a:cs typeface="Arial" charset="0"/>
              </a:rPr>
              <a:t>işçi için tam gün çalışacak </a:t>
            </a:r>
            <a:r>
              <a:rPr lang="tr-TR" sz="3600" b="1" u="sng" dirty="0" smtClean="0">
                <a:solidFill>
                  <a:srgbClr val="FF66CC"/>
                </a:solidFill>
                <a:latin typeface="Arial" charset="0"/>
                <a:cs typeface="Arial" charset="0"/>
              </a:rPr>
              <a:t>en </a:t>
            </a:r>
            <a:r>
              <a:rPr lang="tr-TR" sz="3600" b="1" u="sng" dirty="0">
                <a:solidFill>
                  <a:srgbClr val="FF66CC"/>
                </a:solidFill>
                <a:latin typeface="Arial" charset="0"/>
                <a:cs typeface="Arial" charset="0"/>
              </a:rPr>
              <a:t>az bir iş güvenliği uzmanı </a:t>
            </a:r>
            <a:r>
              <a:rPr lang="tr-TR" sz="2800" b="1" dirty="0">
                <a:solidFill>
                  <a:srgbClr val="000000"/>
                </a:solidFill>
                <a:latin typeface="Arial" charset="0"/>
                <a:cs typeface="Arial" charset="0"/>
              </a:rPr>
              <a:t>görevlendirilir. </a:t>
            </a:r>
          </a:p>
          <a:p>
            <a:pPr algn="just">
              <a:defRPr/>
            </a:pPr>
            <a:endParaRPr lang="tr-TR" b="1" dirty="0" smtClean="0">
              <a:solidFill>
                <a:srgbClr val="000000"/>
              </a:solidFill>
              <a:latin typeface="Arial" charset="0"/>
              <a:cs typeface="Arial" charset="0"/>
            </a:endParaRPr>
          </a:p>
          <a:p>
            <a:pPr algn="just">
              <a:defRPr/>
            </a:pPr>
            <a:endParaRPr lang="tr-TR" b="1" dirty="0">
              <a:solidFill>
                <a:srgbClr val="000000"/>
              </a:solidFill>
              <a:latin typeface="Arial" charset="0"/>
              <a:cs typeface="Arial" charset="0"/>
            </a:endParaRPr>
          </a:p>
          <a:p>
            <a:pPr algn="just">
              <a:defRPr/>
            </a:pPr>
            <a:endParaRPr lang="tr-TR" b="1" dirty="0" smtClean="0">
              <a:solidFill>
                <a:srgbClr val="000000"/>
              </a:solidFill>
              <a:latin typeface="Arial" charset="0"/>
              <a:cs typeface="Arial" charset="0"/>
            </a:endParaRPr>
          </a:p>
          <a:p>
            <a:pPr algn="just">
              <a:defRPr/>
            </a:pPr>
            <a:endParaRPr lang="tr-TR" b="1" dirty="0">
              <a:solidFill>
                <a:srgbClr val="000000"/>
              </a:solidFill>
              <a:latin typeface="Arial" charset="0"/>
              <a:cs typeface="Arial" charset="0"/>
            </a:endParaRPr>
          </a:p>
          <a:p>
            <a:pPr algn="just">
              <a:defRPr/>
            </a:pPr>
            <a:r>
              <a:rPr lang="tr-TR" b="1" dirty="0">
                <a:solidFill>
                  <a:srgbClr val="000000"/>
                </a:solidFill>
                <a:latin typeface="Arial" charset="0"/>
                <a:cs typeface="Arial" charset="0"/>
              </a:rPr>
              <a:t>İşçi sayısının </a:t>
            </a:r>
            <a:r>
              <a:rPr lang="tr-TR" b="1" dirty="0" smtClean="0">
                <a:solidFill>
                  <a:srgbClr val="000000"/>
                </a:solidFill>
                <a:latin typeface="Arial" charset="0"/>
                <a:cs typeface="Arial" charset="0"/>
              </a:rPr>
              <a:t>250 </a:t>
            </a:r>
            <a:r>
              <a:rPr lang="tr-TR" b="1" dirty="0">
                <a:solidFill>
                  <a:srgbClr val="000000"/>
                </a:solidFill>
                <a:latin typeface="Arial" charset="0"/>
                <a:cs typeface="Arial" charset="0"/>
              </a:rPr>
              <a:t>sayısının tam katlarından fazla olması durumunda geriye kalan işçi sayısı göz önünde bulundurularak birinci fıkrada belirtilen kriterlere uygun yeteri kadar iş güvenliği uzmanı ek olarak görevlendirilir.</a:t>
            </a:r>
          </a:p>
          <a:p>
            <a:pPr algn="just">
              <a:defRPr/>
            </a:pPr>
            <a:endParaRPr lang="tr-TR" dirty="0">
              <a:solidFill>
                <a:srgbClr val="000000"/>
              </a:solidFill>
              <a:latin typeface="Arial" charset="0"/>
              <a:cs typeface="Arial" charset="0"/>
            </a:endParaRPr>
          </a:p>
          <a:p>
            <a:pPr algn="just">
              <a:defRPr/>
            </a:pPr>
            <a:endParaRPr lang="tr-TR" dirty="0">
              <a:solidFill>
                <a:srgbClr val="000000"/>
              </a:solidFill>
              <a:latin typeface="Arial" charset="0"/>
              <a:cs typeface="Arial" charset="0"/>
            </a:endParaRPr>
          </a:p>
          <a:p>
            <a:pPr>
              <a:defRPr/>
            </a:pPr>
            <a:endParaRPr lang="tr-TR" dirty="0">
              <a:solidFill>
                <a:srgbClr val="000000"/>
              </a:solidFill>
              <a:latin typeface="Arial" charset="0"/>
              <a:cs typeface="Arial" charset="0"/>
            </a:endParaRPr>
          </a:p>
        </p:txBody>
      </p:sp>
    </p:spTree>
    <p:extLst>
      <p:ext uri="{BB962C8B-B14F-4D97-AF65-F5344CB8AC3E}">
        <p14:creationId xmlns:p14="http://schemas.microsoft.com/office/powerpoint/2010/main" val="1509949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2242" y="316999"/>
            <a:ext cx="4680284" cy="1325563"/>
          </a:xfrm>
        </p:spPr>
        <p:txBody>
          <a:bodyPr/>
          <a:lstStyle/>
          <a:p>
            <a:r>
              <a:rPr lang="tr-TR" b="1" dirty="0" smtClean="0">
                <a:solidFill>
                  <a:srgbClr val="FF0000"/>
                </a:solidFill>
              </a:rPr>
              <a:t>İş Sağlığı Uzmanları; </a:t>
            </a:r>
            <a:br>
              <a:rPr lang="tr-TR" b="1" dirty="0" smtClean="0">
                <a:solidFill>
                  <a:srgbClr val="FF0000"/>
                </a:solidFill>
              </a:rPr>
            </a:br>
            <a:endParaRPr lang="tr-TR" b="1" dirty="0">
              <a:solidFill>
                <a:srgbClr val="FF0000"/>
              </a:solidFill>
            </a:endParaRPr>
          </a:p>
        </p:txBody>
      </p:sp>
      <p:sp>
        <p:nvSpPr>
          <p:cNvPr id="3" name="Content Placeholder 2"/>
          <p:cNvSpPr>
            <a:spLocks noGrp="1"/>
          </p:cNvSpPr>
          <p:nvPr>
            <p:ph idx="1"/>
          </p:nvPr>
        </p:nvSpPr>
        <p:spPr>
          <a:xfrm>
            <a:off x="2458453" y="1642562"/>
            <a:ext cx="2322094" cy="997786"/>
          </a:xfrm>
        </p:spPr>
        <p:txBody>
          <a:bodyPr>
            <a:noAutofit/>
          </a:bodyPr>
          <a:lstStyle/>
          <a:p>
            <a:pPr marL="0" indent="0">
              <a:buNone/>
            </a:pPr>
            <a:r>
              <a:rPr lang="tr-TR" b="1" dirty="0" smtClean="0">
                <a:latin typeface="Comic Sans MS" panose="030F0702030302020204" pitchFamily="66" charset="0"/>
              </a:rPr>
              <a:t>Az tehlikeli</a:t>
            </a:r>
          </a:p>
          <a:p>
            <a:pPr marL="0" indent="0">
              <a:buNone/>
            </a:pPr>
            <a:r>
              <a:rPr lang="tr-TR" b="1" dirty="0" smtClean="0">
                <a:latin typeface="Comic Sans MS" panose="030F0702030302020204" pitchFamily="66" charset="0"/>
              </a:rPr>
              <a:t>İş yeri</a:t>
            </a:r>
            <a:endParaRPr lang="tr-TR" b="1" dirty="0">
              <a:latin typeface="Comic Sans MS" panose="030F0702030302020204" pitchFamily="66" charset="0"/>
            </a:endParaRPr>
          </a:p>
        </p:txBody>
      </p:sp>
      <p:sp>
        <p:nvSpPr>
          <p:cNvPr id="4" name="Rectangle 3"/>
          <p:cNvSpPr/>
          <p:nvPr/>
        </p:nvSpPr>
        <p:spPr>
          <a:xfrm rot="16200000">
            <a:off x="-208501" y="2895434"/>
            <a:ext cx="3597395" cy="584775"/>
          </a:xfrm>
          <a:prstGeom prst="rect">
            <a:avLst/>
          </a:prstGeom>
        </p:spPr>
        <p:txBody>
          <a:bodyPr wrap="none">
            <a:spAutoFit/>
          </a:bodyPr>
          <a:lstStyle/>
          <a:p>
            <a:r>
              <a:rPr lang="tr-TR" sz="3200" b="1" dirty="0">
                <a:solidFill>
                  <a:srgbClr val="FF0000"/>
                </a:solidFill>
              </a:rPr>
              <a:t>Ayda çalışan başına;</a:t>
            </a:r>
            <a:endParaRPr lang="tr-TR" sz="3200" dirty="0"/>
          </a:p>
        </p:txBody>
      </p:sp>
      <p:sp>
        <p:nvSpPr>
          <p:cNvPr id="5" name="Content Placeholder 2"/>
          <p:cNvSpPr txBox="1">
            <a:spLocks/>
          </p:cNvSpPr>
          <p:nvPr/>
        </p:nvSpPr>
        <p:spPr>
          <a:xfrm>
            <a:off x="5538536" y="1642562"/>
            <a:ext cx="1792705" cy="997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smtClean="0">
                <a:latin typeface="Comic Sans MS" panose="030F0702030302020204" pitchFamily="66" charset="0"/>
              </a:rPr>
              <a:t>Tehlikeli</a:t>
            </a:r>
          </a:p>
          <a:p>
            <a:pPr marL="0" indent="0">
              <a:buFont typeface="Arial" panose="020B0604020202020204" pitchFamily="34" charset="0"/>
              <a:buNone/>
            </a:pPr>
            <a:r>
              <a:rPr lang="tr-TR" b="1" dirty="0" smtClean="0">
                <a:latin typeface="Comic Sans MS" panose="030F0702030302020204" pitchFamily="66" charset="0"/>
              </a:rPr>
              <a:t>İş yeri</a:t>
            </a:r>
            <a:endParaRPr lang="tr-TR" b="1" dirty="0">
              <a:latin typeface="Comic Sans MS" panose="030F0702030302020204" pitchFamily="66" charset="0"/>
            </a:endParaRPr>
          </a:p>
        </p:txBody>
      </p:sp>
      <p:sp>
        <p:nvSpPr>
          <p:cNvPr id="6" name="Content Placeholder 2"/>
          <p:cNvSpPr txBox="1">
            <a:spLocks/>
          </p:cNvSpPr>
          <p:nvPr/>
        </p:nvSpPr>
        <p:spPr>
          <a:xfrm>
            <a:off x="8973551" y="1642562"/>
            <a:ext cx="2143628" cy="99778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smtClean="0">
                <a:latin typeface="Comic Sans MS" panose="030F0702030302020204" pitchFamily="66" charset="0"/>
              </a:rPr>
              <a:t>Çok tehlikeli</a:t>
            </a:r>
          </a:p>
          <a:p>
            <a:pPr marL="0" indent="0">
              <a:buFont typeface="Arial" panose="020B0604020202020204" pitchFamily="34" charset="0"/>
              <a:buNone/>
            </a:pPr>
            <a:r>
              <a:rPr lang="tr-TR" b="1" dirty="0" smtClean="0">
                <a:latin typeface="Comic Sans MS" panose="030F0702030302020204" pitchFamily="66" charset="0"/>
              </a:rPr>
              <a:t>İş yeri</a:t>
            </a:r>
            <a:endParaRPr lang="tr-TR" b="1" dirty="0">
              <a:latin typeface="Comic Sans MS" panose="030F0702030302020204" pitchFamily="66" charset="0"/>
            </a:endParaRPr>
          </a:p>
        </p:txBody>
      </p:sp>
      <p:sp>
        <p:nvSpPr>
          <p:cNvPr id="7" name="Content Placeholder 2"/>
          <p:cNvSpPr txBox="1">
            <a:spLocks/>
          </p:cNvSpPr>
          <p:nvPr/>
        </p:nvSpPr>
        <p:spPr>
          <a:xfrm>
            <a:off x="2458452" y="3467018"/>
            <a:ext cx="1792705" cy="997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dirty="0" smtClean="0"/>
              <a:t>10 dk</a:t>
            </a:r>
            <a:endParaRPr lang="tr-TR" dirty="0"/>
          </a:p>
        </p:txBody>
      </p:sp>
      <p:sp>
        <p:nvSpPr>
          <p:cNvPr id="8" name="Content Placeholder 2"/>
          <p:cNvSpPr txBox="1">
            <a:spLocks/>
          </p:cNvSpPr>
          <p:nvPr/>
        </p:nvSpPr>
        <p:spPr>
          <a:xfrm>
            <a:off x="5574631" y="3467018"/>
            <a:ext cx="1792705" cy="997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dirty="0"/>
              <a:t>2</a:t>
            </a:r>
            <a:r>
              <a:rPr lang="tr-TR" dirty="0" smtClean="0"/>
              <a:t>0 dk</a:t>
            </a:r>
            <a:endParaRPr lang="tr-TR" dirty="0"/>
          </a:p>
        </p:txBody>
      </p:sp>
      <p:sp>
        <p:nvSpPr>
          <p:cNvPr id="9" name="Content Placeholder 2"/>
          <p:cNvSpPr txBox="1">
            <a:spLocks/>
          </p:cNvSpPr>
          <p:nvPr/>
        </p:nvSpPr>
        <p:spPr>
          <a:xfrm>
            <a:off x="8973550" y="3467018"/>
            <a:ext cx="1792705" cy="997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dirty="0"/>
              <a:t>4</a:t>
            </a:r>
            <a:r>
              <a:rPr lang="tr-TR" dirty="0" smtClean="0"/>
              <a:t>0 dk</a:t>
            </a:r>
            <a:endParaRPr lang="tr-TR" dirty="0"/>
          </a:p>
        </p:txBody>
      </p:sp>
      <p:sp>
        <p:nvSpPr>
          <p:cNvPr id="10" name="Down Arrow 9"/>
          <p:cNvSpPr/>
          <p:nvPr/>
        </p:nvSpPr>
        <p:spPr>
          <a:xfrm>
            <a:off x="2839453" y="2759242"/>
            <a:ext cx="898358" cy="513347"/>
          </a:xfrm>
          <a:prstGeom prst="down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own Arrow 10"/>
          <p:cNvSpPr/>
          <p:nvPr/>
        </p:nvSpPr>
        <p:spPr>
          <a:xfrm>
            <a:off x="5793205" y="2797009"/>
            <a:ext cx="898358" cy="513347"/>
          </a:xfrm>
          <a:prstGeom prst="down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own Arrow 11"/>
          <p:cNvSpPr/>
          <p:nvPr/>
        </p:nvSpPr>
        <p:spPr>
          <a:xfrm>
            <a:off x="9054586" y="2797009"/>
            <a:ext cx="898358" cy="513347"/>
          </a:xfrm>
          <a:prstGeom prst="down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Title 1"/>
          <p:cNvSpPr txBox="1">
            <a:spLocks/>
          </p:cNvSpPr>
          <p:nvPr/>
        </p:nvSpPr>
        <p:spPr>
          <a:xfrm>
            <a:off x="4904873" y="4472030"/>
            <a:ext cx="26389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smtClean="0">
                <a:solidFill>
                  <a:srgbClr val="FF0000"/>
                </a:solidFill>
              </a:rPr>
              <a:t>İş Yeri hekimleri; </a:t>
            </a:r>
            <a:br>
              <a:rPr lang="tr-TR" sz="2800" b="1" dirty="0" smtClean="0">
                <a:solidFill>
                  <a:srgbClr val="FF0000"/>
                </a:solidFill>
              </a:rPr>
            </a:br>
            <a:endParaRPr lang="tr-TR" sz="2800" b="1" dirty="0">
              <a:solidFill>
                <a:srgbClr val="FF0000"/>
              </a:solidFill>
            </a:endParaRPr>
          </a:p>
        </p:txBody>
      </p:sp>
      <p:sp>
        <p:nvSpPr>
          <p:cNvPr id="14" name="Content Placeholder 2"/>
          <p:cNvSpPr txBox="1">
            <a:spLocks/>
          </p:cNvSpPr>
          <p:nvPr/>
        </p:nvSpPr>
        <p:spPr>
          <a:xfrm>
            <a:off x="2723147" y="5624681"/>
            <a:ext cx="1792705" cy="997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dirty="0"/>
              <a:t>5</a:t>
            </a:r>
            <a:r>
              <a:rPr lang="tr-TR" dirty="0" smtClean="0"/>
              <a:t> dk</a:t>
            </a:r>
            <a:endParaRPr lang="tr-TR" dirty="0"/>
          </a:p>
        </p:txBody>
      </p:sp>
      <p:sp>
        <p:nvSpPr>
          <p:cNvPr id="15" name="Content Placeholder 2"/>
          <p:cNvSpPr txBox="1">
            <a:spLocks/>
          </p:cNvSpPr>
          <p:nvPr/>
        </p:nvSpPr>
        <p:spPr>
          <a:xfrm>
            <a:off x="5510462" y="5624681"/>
            <a:ext cx="1792705" cy="997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dirty="0" smtClean="0"/>
              <a:t>10 dk</a:t>
            </a:r>
            <a:endParaRPr lang="tr-TR" dirty="0"/>
          </a:p>
        </p:txBody>
      </p:sp>
      <p:sp>
        <p:nvSpPr>
          <p:cNvPr id="16" name="Content Placeholder 2"/>
          <p:cNvSpPr txBox="1">
            <a:spLocks/>
          </p:cNvSpPr>
          <p:nvPr/>
        </p:nvSpPr>
        <p:spPr>
          <a:xfrm>
            <a:off x="9054586" y="5624681"/>
            <a:ext cx="1792705" cy="997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dirty="0" smtClean="0"/>
              <a:t>15 dk</a:t>
            </a:r>
            <a:endParaRPr lang="tr-TR" dirty="0"/>
          </a:p>
        </p:txBody>
      </p:sp>
      <p:sp>
        <p:nvSpPr>
          <p:cNvPr id="17" name="Rectangle 16"/>
          <p:cNvSpPr/>
          <p:nvPr/>
        </p:nvSpPr>
        <p:spPr>
          <a:xfrm>
            <a:off x="2458452" y="4668253"/>
            <a:ext cx="8388839" cy="178067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22456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688" y="0"/>
            <a:ext cx="9183688" cy="6862763"/>
          </a:xfrm>
          <a:noFill/>
        </p:spPr>
      </p:pic>
    </p:spTree>
    <p:extLst>
      <p:ext uri="{BB962C8B-B14F-4D97-AF65-F5344CB8AC3E}">
        <p14:creationId xmlns:p14="http://schemas.microsoft.com/office/powerpoint/2010/main" val="3969670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p:txBody>
          <a:bodyPr/>
          <a:lstStyle/>
          <a:p>
            <a:pPr>
              <a:defRPr/>
            </a:pPr>
            <a:fld id="{7CB27980-991A-4290-A64F-014143CF232A}" type="datetime1">
              <a:rPr lang="tr-TR"/>
              <a:pPr>
                <a:defRPr/>
              </a:pPr>
              <a:t>07.05.2020</a:t>
            </a:fld>
            <a:endParaRPr lang="tr-TR"/>
          </a:p>
        </p:txBody>
      </p:sp>
      <p:sp>
        <p:nvSpPr>
          <p:cNvPr id="58371"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75CCEE06-7B3E-48A8-B48F-9A85DFD89C05}" type="slidenum">
              <a:rPr lang="tr-TR" sz="1200">
                <a:solidFill>
                  <a:srgbClr val="D38E27"/>
                </a:solidFill>
              </a:rPr>
              <a:pPr eaLnBrk="1" hangingPunct="1"/>
              <a:t>3</a:t>
            </a:fld>
            <a:endParaRPr lang="tr-TR" sz="1200">
              <a:solidFill>
                <a:srgbClr val="D38E27"/>
              </a:solidFill>
            </a:endParaRPr>
          </a:p>
        </p:txBody>
      </p:sp>
      <p:sp>
        <p:nvSpPr>
          <p:cNvPr id="76804" name="Rectangle 2"/>
          <p:cNvSpPr>
            <a:spLocks noChangeArrowheads="1"/>
          </p:cNvSpPr>
          <p:nvPr/>
        </p:nvSpPr>
        <p:spPr bwMode="auto">
          <a:xfrm>
            <a:off x="1860550" y="260351"/>
            <a:ext cx="8389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2800" b="1">
                <a:solidFill>
                  <a:srgbClr val="FF0000"/>
                </a:solidFill>
              </a:rPr>
              <a:t>İş Güvenliği Uzmanlarının Eğitimleri</a:t>
            </a:r>
          </a:p>
        </p:txBody>
      </p:sp>
      <p:sp>
        <p:nvSpPr>
          <p:cNvPr id="76805" name="Rectangle 3"/>
          <p:cNvSpPr>
            <a:spLocks noChangeArrowheads="1"/>
          </p:cNvSpPr>
          <p:nvPr/>
        </p:nvSpPr>
        <p:spPr bwMode="auto">
          <a:xfrm>
            <a:off x="563671" y="1627357"/>
            <a:ext cx="11411211"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49263"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4400" b="1" dirty="0" smtClean="0">
                <a:solidFill>
                  <a:srgbClr val="0D0D0D"/>
                </a:solidFill>
              </a:rPr>
              <a:t>Bakanlıkça belirlenen </a:t>
            </a:r>
          </a:p>
          <a:p>
            <a:pPr algn="ctr" eaLnBrk="1" hangingPunct="1"/>
            <a:r>
              <a:rPr lang="tr-TR" sz="4400" b="1" dirty="0" smtClean="0">
                <a:solidFill>
                  <a:srgbClr val="0D0D0D"/>
                </a:solidFill>
              </a:rPr>
              <a:t>eğitim </a:t>
            </a:r>
            <a:r>
              <a:rPr lang="tr-TR" sz="4400" b="1" dirty="0">
                <a:solidFill>
                  <a:srgbClr val="0D0D0D"/>
                </a:solidFill>
              </a:rPr>
              <a:t>programları </a:t>
            </a:r>
            <a:endParaRPr lang="tr-TR" sz="4400" b="1" dirty="0" smtClean="0">
              <a:solidFill>
                <a:srgbClr val="0D0D0D"/>
              </a:solidFill>
            </a:endParaRPr>
          </a:p>
          <a:p>
            <a:pPr algn="ctr" eaLnBrk="1" hangingPunct="1"/>
            <a:r>
              <a:rPr lang="tr-TR" sz="4400" b="1" dirty="0" smtClean="0">
                <a:solidFill>
                  <a:srgbClr val="0D0D0D"/>
                </a:solidFill>
              </a:rPr>
              <a:t>toplamda </a:t>
            </a:r>
            <a:r>
              <a:rPr lang="tr-TR" sz="4400" b="1" u="sng" dirty="0">
                <a:solidFill>
                  <a:srgbClr val="FF0000"/>
                </a:solidFill>
              </a:rPr>
              <a:t>220 saatten </a:t>
            </a:r>
            <a:endParaRPr lang="tr-TR" sz="4400" b="1" u="sng" dirty="0" smtClean="0">
              <a:solidFill>
                <a:srgbClr val="FF0000"/>
              </a:solidFill>
            </a:endParaRPr>
          </a:p>
          <a:p>
            <a:pPr algn="ctr" eaLnBrk="1" hangingPunct="1"/>
            <a:r>
              <a:rPr lang="tr-TR" sz="4400" b="1" dirty="0" smtClean="0">
                <a:solidFill>
                  <a:srgbClr val="0D0D0D"/>
                </a:solidFill>
              </a:rPr>
              <a:t>az </a:t>
            </a:r>
            <a:r>
              <a:rPr lang="tr-TR" sz="4400" b="1" dirty="0">
                <a:solidFill>
                  <a:srgbClr val="0D0D0D"/>
                </a:solidFill>
              </a:rPr>
              <a:t>olamaz. </a:t>
            </a:r>
          </a:p>
          <a:p>
            <a:pPr algn="ctr" eaLnBrk="1" hangingPunct="1"/>
            <a:endParaRPr lang="tr-TR" sz="4400" dirty="0">
              <a:solidFill>
                <a:srgbClr val="0D0D0D"/>
              </a:solidFill>
            </a:endParaRPr>
          </a:p>
        </p:txBody>
      </p:sp>
    </p:spTree>
    <p:extLst>
      <p:ext uri="{BB962C8B-B14F-4D97-AF65-F5344CB8AC3E}">
        <p14:creationId xmlns:p14="http://schemas.microsoft.com/office/powerpoint/2010/main" val="278461170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688" y="0"/>
            <a:ext cx="9183688" cy="6862763"/>
          </a:xfrm>
          <a:noFill/>
        </p:spPr>
      </p:pic>
      <p:sp>
        <p:nvSpPr>
          <p:cNvPr id="5" name="Oval 4"/>
          <p:cNvSpPr/>
          <p:nvPr/>
        </p:nvSpPr>
        <p:spPr>
          <a:xfrm>
            <a:off x="701458" y="3832964"/>
            <a:ext cx="651353" cy="551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50646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4639"/>
          </a:xfrm>
        </p:spPr>
        <p:txBody>
          <a:bodyPr>
            <a:normAutofit/>
          </a:bodyPr>
          <a:lstStyle/>
          <a:p>
            <a:r>
              <a:rPr lang="tr-TR" sz="2800" b="1" i="1" u="sng" dirty="0" smtClean="0">
                <a:solidFill>
                  <a:srgbClr val="00B050"/>
                </a:solidFill>
              </a:rPr>
              <a:t>Amaç;</a:t>
            </a:r>
            <a:endParaRPr lang="tr-TR" sz="2800" b="1" i="1" u="sng" dirty="0">
              <a:solidFill>
                <a:srgbClr val="00B050"/>
              </a:solidFill>
            </a:endParaRPr>
          </a:p>
        </p:txBody>
      </p:sp>
      <p:pic>
        <p:nvPicPr>
          <p:cNvPr id="4" name="Picture 3"/>
          <p:cNvPicPr>
            <a:picLocks noChangeAspect="1"/>
          </p:cNvPicPr>
          <p:nvPr/>
        </p:nvPicPr>
        <p:blipFill>
          <a:blip r:embed="rId2"/>
          <a:stretch>
            <a:fillRect/>
          </a:stretch>
        </p:blipFill>
        <p:spPr>
          <a:xfrm>
            <a:off x="2956143" y="1089764"/>
            <a:ext cx="8263067" cy="5602986"/>
          </a:xfrm>
          <a:prstGeom prst="rect">
            <a:avLst/>
          </a:prstGeom>
        </p:spPr>
      </p:pic>
    </p:spTree>
    <p:extLst>
      <p:ext uri="{BB962C8B-B14F-4D97-AF65-F5344CB8AC3E}">
        <p14:creationId xmlns:p14="http://schemas.microsoft.com/office/powerpoint/2010/main" val="3514050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5271" y="291498"/>
            <a:ext cx="8505239" cy="6464651"/>
          </a:xfrm>
          <a:prstGeom prst="rect">
            <a:avLst/>
          </a:prstGeom>
        </p:spPr>
      </p:pic>
    </p:spTree>
    <p:extLst>
      <p:ext uri="{BB962C8B-B14F-4D97-AF65-F5344CB8AC3E}">
        <p14:creationId xmlns:p14="http://schemas.microsoft.com/office/powerpoint/2010/main" val="2951079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99997" y="134610"/>
            <a:ext cx="10515600" cy="6441553"/>
          </a:xfrm>
        </p:spPr>
        <p:txBody>
          <a:bodyPr>
            <a:normAutofit/>
          </a:bodyPr>
          <a:lstStyle/>
          <a:p>
            <a:endParaRPr lang="tr-TR" dirty="0"/>
          </a:p>
          <a:p>
            <a:pPr marL="0" indent="0">
              <a:buNone/>
            </a:pPr>
            <a:r>
              <a:rPr lang="tr-TR" b="1" dirty="0" smtClean="0"/>
              <a:t>İSG Kanunu ile İŞYERİNDE </a:t>
            </a:r>
            <a:r>
              <a:rPr lang="tr-TR" b="1" dirty="0"/>
              <a:t>YAPILACAK İŞLEMLER: </a:t>
            </a:r>
            <a:endParaRPr lang="tr-TR" b="1" dirty="0" smtClean="0"/>
          </a:p>
          <a:p>
            <a:pPr marL="0" indent="0">
              <a:buNone/>
            </a:pPr>
            <a:endParaRPr lang="tr-TR" dirty="0"/>
          </a:p>
          <a:p>
            <a:pPr marL="0" indent="0">
              <a:buNone/>
            </a:pPr>
            <a:r>
              <a:rPr lang="tr-TR" dirty="0"/>
              <a:t>• İSG Kurulu kurulur, </a:t>
            </a:r>
          </a:p>
          <a:p>
            <a:pPr marL="0" indent="0">
              <a:buNone/>
            </a:pPr>
            <a:r>
              <a:rPr lang="tr-TR" dirty="0"/>
              <a:t>• İşyerinde tehlike kaynakları belirlenir, </a:t>
            </a:r>
          </a:p>
          <a:p>
            <a:pPr marL="0" indent="0">
              <a:buNone/>
            </a:pPr>
            <a:r>
              <a:rPr lang="tr-TR" dirty="0"/>
              <a:t>• İşyerinde risk değerlendirmesi yapılır, </a:t>
            </a:r>
          </a:p>
          <a:p>
            <a:pPr marL="0" indent="0">
              <a:buNone/>
            </a:pPr>
            <a:r>
              <a:rPr lang="tr-TR" dirty="0"/>
              <a:t>• Risk değerlendirmesinde sorunlu konular, sorumlular ve çözüm tarihleri belirlenir ve süreç izlenir, </a:t>
            </a:r>
          </a:p>
          <a:p>
            <a:pPr marL="0" indent="0">
              <a:buNone/>
            </a:pPr>
            <a:r>
              <a:rPr lang="tr-TR" dirty="0"/>
              <a:t>• İşyeri acil durum planı yapılır, </a:t>
            </a:r>
          </a:p>
          <a:p>
            <a:pPr marL="0" indent="0">
              <a:buNone/>
            </a:pPr>
            <a:r>
              <a:rPr lang="tr-TR" dirty="0"/>
              <a:t>• Çalışanların işe giriş muayeneleri tamamlanır, dosyalanır. </a:t>
            </a:r>
          </a:p>
          <a:p>
            <a:pPr marL="0" indent="0">
              <a:buNone/>
            </a:pPr>
            <a:r>
              <a:rPr lang="tr-TR" dirty="0"/>
              <a:t>• Çalışanların İSG eğitimleri verilir, </a:t>
            </a:r>
          </a:p>
          <a:p>
            <a:pPr marL="0" indent="0">
              <a:buNone/>
            </a:pPr>
            <a:r>
              <a:rPr lang="tr-TR" dirty="0"/>
              <a:t>• İSG alanında her yapılan işlem kayıt altına alınır. </a:t>
            </a:r>
          </a:p>
          <a:p>
            <a:pPr marL="0" indent="0">
              <a:buNone/>
            </a:pPr>
            <a:endParaRPr lang="tr-TR" dirty="0"/>
          </a:p>
        </p:txBody>
      </p:sp>
    </p:spTree>
    <p:extLst>
      <p:ext uri="{BB962C8B-B14F-4D97-AF65-F5344CB8AC3E}">
        <p14:creationId xmlns:p14="http://schemas.microsoft.com/office/powerpoint/2010/main" val="434704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5337" y="347726"/>
            <a:ext cx="9216325" cy="6002970"/>
          </a:xfrm>
          <a:prstGeom prst="rect">
            <a:avLst/>
          </a:prstGeom>
        </p:spPr>
      </p:pic>
    </p:spTree>
    <p:extLst>
      <p:ext uri="{BB962C8B-B14F-4D97-AF65-F5344CB8AC3E}">
        <p14:creationId xmlns:p14="http://schemas.microsoft.com/office/powerpoint/2010/main" val="3203589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9347" y="163545"/>
            <a:ext cx="9631780" cy="6575458"/>
          </a:xfrm>
          <a:prstGeom prst="rect">
            <a:avLst/>
          </a:prstGeom>
        </p:spPr>
      </p:pic>
    </p:spTree>
    <p:extLst>
      <p:ext uri="{BB962C8B-B14F-4D97-AF65-F5344CB8AC3E}">
        <p14:creationId xmlns:p14="http://schemas.microsoft.com/office/powerpoint/2010/main" val="2557402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tore.donanimhaber.com/95/8a/62/958a6241054fdbf1b2014851146c3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615" y="274769"/>
            <a:ext cx="4496568" cy="635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018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9637" y="62324"/>
            <a:ext cx="9962955" cy="6760903"/>
          </a:xfrm>
          <a:prstGeom prst="rect">
            <a:avLst/>
          </a:prstGeom>
        </p:spPr>
      </p:pic>
    </p:spTree>
    <p:extLst>
      <p:ext uri="{BB962C8B-B14F-4D97-AF65-F5344CB8AC3E}">
        <p14:creationId xmlns:p14="http://schemas.microsoft.com/office/powerpoint/2010/main" val="523767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5320" y="437460"/>
            <a:ext cx="11432087" cy="5386090"/>
          </a:xfrm>
          <a:prstGeom prst="rect">
            <a:avLst/>
          </a:prstGeom>
        </p:spPr>
        <p:txBody>
          <a:bodyPr wrap="square">
            <a:spAutoFit/>
          </a:bodyPr>
          <a:lstStyle/>
          <a:p>
            <a:endParaRPr lang="tr-TR" sz="2000" dirty="0">
              <a:solidFill>
                <a:srgbClr val="000000"/>
              </a:solidFill>
              <a:latin typeface="Calibri" panose="020F0502020204030204" pitchFamily="34" charset="0"/>
            </a:endParaRPr>
          </a:p>
          <a:p>
            <a:r>
              <a:rPr lang="tr-TR" sz="3600" b="1" i="1" u="sng" dirty="0">
                <a:latin typeface="Calibri" panose="020F0502020204030204" pitchFamily="34" charset="0"/>
              </a:rPr>
              <a:t>M.Ö. Dönem </a:t>
            </a:r>
            <a:endParaRPr lang="tr-TR" sz="3600" b="1" i="1" u="sng" dirty="0" smtClean="0">
              <a:latin typeface="Calibri" panose="020F0502020204030204" pitchFamily="34" charset="0"/>
            </a:endParaRPr>
          </a:p>
          <a:p>
            <a:endParaRPr lang="tr-TR" sz="3600" u="sng" dirty="0">
              <a:latin typeface="Calibri" panose="020F0502020204030204" pitchFamily="34" charset="0"/>
            </a:endParaRPr>
          </a:p>
          <a:p>
            <a:r>
              <a:rPr lang="tr-TR" sz="2800" dirty="0">
                <a:latin typeface="Calibri" panose="020F0502020204030204" pitchFamily="34" charset="0"/>
              </a:rPr>
              <a:t>Hammurabi Kanunları </a:t>
            </a:r>
          </a:p>
          <a:p>
            <a:r>
              <a:rPr lang="tr-TR" sz="2800" dirty="0">
                <a:latin typeface="Calibri" panose="020F0502020204030204" pitchFamily="34" charset="0"/>
              </a:rPr>
              <a:t>(M.Ö. 2000’ler Babil Dönemleri) </a:t>
            </a:r>
            <a:endParaRPr lang="tr-TR" sz="2800" dirty="0" smtClean="0">
              <a:latin typeface="Calibri" panose="020F0502020204030204" pitchFamily="34" charset="0"/>
            </a:endParaRPr>
          </a:p>
          <a:p>
            <a:endParaRPr lang="tr-TR" sz="2800" dirty="0">
              <a:latin typeface="Calibri" panose="020F0502020204030204" pitchFamily="34" charset="0"/>
            </a:endParaRPr>
          </a:p>
          <a:p>
            <a:r>
              <a:rPr lang="tr-TR" sz="2400" dirty="0">
                <a:latin typeface="Arial" panose="020B0604020202020204" pitchFamily="34" charset="0"/>
              </a:rPr>
              <a:t>•</a:t>
            </a:r>
            <a:r>
              <a:rPr lang="tr-TR" sz="2400" dirty="0">
                <a:latin typeface="Calibri" panose="020F0502020204030204" pitchFamily="34" charset="0"/>
              </a:rPr>
              <a:t>Müteahhidin sağlam yapmadığı binanın çökmesi sonucu bina sahibi hayatını kaybederse müteahhit ölüm cezasına çarptırılır </a:t>
            </a:r>
            <a:endParaRPr lang="tr-TR" sz="2400" dirty="0" smtClean="0">
              <a:latin typeface="Calibri" panose="020F0502020204030204" pitchFamily="34" charset="0"/>
            </a:endParaRPr>
          </a:p>
          <a:p>
            <a:endParaRPr lang="tr-TR" sz="2400" dirty="0">
              <a:latin typeface="Calibri" panose="020F0502020204030204" pitchFamily="34" charset="0"/>
            </a:endParaRPr>
          </a:p>
          <a:p>
            <a:r>
              <a:rPr lang="tr-TR" sz="2400" dirty="0">
                <a:latin typeface="Arial" panose="020B0604020202020204" pitchFamily="34" charset="0"/>
              </a:rPr>
              <a:t>•</a:t>
            </a:r>
            <a:r>
              <a:rPr lang="tr-TR" sz="2400" dirty="0">
                <a:latin typeface="Calibri" panose="020F0502020204030204" pitchFamily="34" charset="0"/>
              </a:rPr>
              <a:t>Bina sahibinin oğlu hayatını kaybetmiş ise müteahhidin oğlu ölüm cezasına çarptırılır </a:t>
            </a:r>
            <a:endParaRPr lang="tr-TR" sz="2400" dirty="0" smtClean="0">
              <a:latin typeface="Calibri" panose="020F0502020204030204" pitchFamily="34" charset="0"/>
            </a:endParaRPr>
          </a:p>
          <a:p>
            <a:endParaRPr lang="tr-TR" sz="2400" dirty="0">
              <a:latin typeface="Calibri" panose="020F0502020204030204" pitchFamily="34" charset="0"/>
            </a:endParaRPr>
          </a:p>
          <a:p>
            <a:r>
              <a:rPr lang="tr-TR" sz="2400" dirty="0">
                <a:latin typeface="Arial" panose="020B0604020202020204" pitchFamily="34" charset="0"/>
              </a:rPr>
              <a:t>•</a:t>
            </a:r>
            <a:r>
              <a:rPr lang="tr-TR" sz="2400" dirty="0">
                <a:latin typeface="Calibri" panose="020F0502020204030204" pitchFamily="34" charset="0"/>
              </a:rPr>
              <a:t>Bina sahibinin kölesi hayatını kaybetmiş ise müteahhit aynı değerde bir köleyi bina sahibine verir </a:t>
            </a:r>
          </a:p>
        </p:txBody>
      </p:sp>
      <p:pic>
        <p:nvPicPr>
          <p:cNvPr id="3" name="Picture 2"/>
          <p:cNvPicPr>
            <a:picLocks noChangeAspect="1"/>
          </p:cNvPicPr>
          <p:nvPr/>
        </p:nvPicPr>
        <p:blipFill>
          <a:blip r:embed="rId2"/>
          <a:stretch>
            <a:fillRect/>
          </a:stretch>
        </p:blipFill>
        <p:spPr>
          <a:xfrm>
            <a:off x="9707954" y="271203"/>
            <a:ext cx="2179246" cy="2708660"/>
          </a:xfrm>
          <a:prstGeom prst="rect">
            <a:avLst/>
          </a:prstGeom>
        </p:spPr>
      </p:pic>
      <p:pic>
        <p:nvPicPr>
          <p:cNvPr id="4" name="Picture 3"/>
          <p:cNvPicPr>
            <a:picLocks noChangeAspect="1"/>
          </p:cNvPicPr>
          <p:nvPr/>
        </p:nvPicPr>
        <p:blipFill>
          <a:blip r:embed="rId3"/>
          <a:stretch>
            <a:fillRect/>
          </a:stretch>
        </p:blipFill>
        <p:spPr>
          <a:xfrm>
            <a:off x="3942306" y="553298"/>
            <a:ext cx="2628900" cy="1743075"/>
          </a:xfrm>
          <a:prstGeom prst="rect">
            <a:avLst/>
          </a:prstGeom>
        </p:spPr>
      </p:pic>
    </p:spTree>
    <p:extLst>
      <p:ext uri="{BB962C8B-B14F-4D97-AF65-F5344CB8AC3E}">
        <p14:creationId xmlns:p14="http://schemas.microsoft.com/office/powerpoint/2010/main" val="701025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95412" y="42862"/>
            <a:ext cx="9401175" cy="6772275"/>
          </a:xfrm>
          <a:prstGeom prst="rect">
            <a:avLst/>
          </a:prstGeom>
        </p:spPr>
      </p:pic>
      <p:cxnSp>
        <p:nvCxnSpPr>
          <p:cNvPr id="3" name="Straight Connector 2"/>
          <p:cNvCxnSpPr/>
          <p:nvPr/>
        </p:nvCxnSpPr>
        <p:spPr>
          <a:xfrm>
            <a:off x="3920647" y="2192055"/>
            <a:ext cx="2379945"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931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FFCCFF"/>
        </a:solidFill>
        <a:effectLst/>
      </p:bgPr>
    </p:bg>
    <p:spTree>
      <p:nvGrpSpPr>
        <p:cNvPr id="1" name=""/>
        <p:cNvGrpSpPr/>
        <p:nvPr/>
      </p:nvGrpSpPr>
      <p:grpSpPr>
        <a:xfrm>
          <a:off x="0" y="0"/>
          <a:ext cx="0" cy="0"/>
          <a:chOff x="0" y="0"/>
          <a:chExt cx="0" cy="0"/>
        </a:xfrm>
      </p:grpSpPr>
      <p:sp>
        <p:nvSpPr>
          <p:cNvPr id="51202" name="Date Placeholder 3"/>
          <p:cNvSpPr>
            <a:spLocks noGrp="1"/>
          </p:cNvSpPr>
          <p:nvPr>
            <p:ph type="dt" sz="quarter" idx="10"/>
          </p:nvPr>
        </p:nvSpPr>
        <p:spPr/>
        <p:txBody>
          <a:bodyPr/>
          <a:lstStyle/>
          <a:p>
            <a:pPr>
              <a:defRPr/>
            </a:pPr>
            <a:fld id="{F2627B35-215E-4040-B031-0DD41214A152}" type="datetime1">
              <a:rPr lang="tr-TR"/>
              <a:pPr>
                <a:defRPr/>
              </a:pPr>
              <a:t>07.05.2020</a:t>
            </a:fld>
            <a:endParaRPr lang="tr-TR"/>
          </a:p>
        </p:txBody>
      </p:sp>
      <p:sp>
        <p:nvSpPr>
          <p:cNvPr id="51203"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3B799C37-5859-479F-8BD5-36BCE75A3096}" type="slidenum">
              <a:rPr lang="tr-TR" sz="1200">
                <a:solidFill>
                  <a:srgbClr val="D38E27"/>
                </a:solidFill>
              </a:rPr>
              <a:pPr eaLnBrk="1" hangingPunct="1"/>
              <a:t>4</a:t>
            </a:fld>
            <a:endParaRPr lang="tr-TR" sz="1200">
              <a:solidFill>
                <a:srgbClr val="D38E27"/>
              </a:solidFill>
            </a:endParaRPr>
          </a:p>
        </p:txBody>
      </p:sp>
      <p:sp>
        <p:nvSpPr>
          <p:cNvPr id="70660" name="Rectangle 3"/>
          <p:cNvSpPr>
            <a:spLocks noChangeArrowheads="1"/>
          </p:cNvSpPr>
          <p:nvPr/>
        </p:nvSpPr>
        <p:spPr bwMode="auto">
          <a:xfrm>
            <a:off x="144379" y="207605"/>
            <a:ext cx="11935325" cy="6555641"/>
          </a:xfrm>
          <a:prstGeom prst="rect">
            <a:avLst/>
          </a:prstGeom>
          <a:solidFill>
            <a:srgbClr val="FF66CC"/>
          </a:solidFill>
          <a:ln>
            <a:noFill/>
          </a:ln>
          <a:extLst/>
        </p:spPr>
        <p:txBody>
          <a:bodyPr wrap="square" anchor="ctr">
            <a:spAutoFit/>
          </a:bodyPr>
          <a:lstStyle>
            <a:lvl1pPr indent="449263"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4000" b="1" dirty="0">
                <a:solidFill>
                  <a:schemeClr val="bg1"/>
                </a:solidFill>
              </a:rPr>
              <a:t>B Sınıfı İş Güvenliği Uzmanı Belgesi Kimlere Verilir</a:t>
            </a:r>
            <a:r>
              <a:rPr lang="tr-TR" sz="2800" b="1" dirty="0">
                <a:solidFill>
                  <a:schemeClr val="bg1"/>
                </a:solidFill>
              </a:rPr>
              <a:t> </a:t>
            </a:r>
            <a:endParaRPr lang="tr-TR" sz="2800" b="1" dirty="0" smtClean="0">
              <a:solidFill>
                <a:schemeClr val="bg1"/>
              </a:solidFill>
            </a:endParaRPr>
          </a:p>
          <a:p>
            <a:pPr eaLnBrk="1" hangingPunct="1"/>
            <a:endParaRPr lang="tr-TR" sz="2800" b="1" dirty="0" smtClean="0">
              <a:solidFill>
                <a:srgbClr val="0D0D0D"/>
              </a:solidFill>
            </a:endParaRPr>
          </a:p>
          <a:p>
            <a:pPr eaLnBrk="1" hangingPunct="1"/>
            <a:endParaRPr lang="tr-TR" sz="2800" b="1" dirty="0">
              <a:solidFill>
                <a:srgbClr val="0D0D0D"/>
              </a:solidFill>
            </a:endParaRPr>
          </a:p>
          <a:p>
            <a:pPr eaLnBrk="1" hangingPunct="1"/>
            <a:r>
              <a:rPr lang="tr-TR" sz="2800" b="1" dirty="0">
                <a:solidFill>
                  <a:srgbClr val="0D0D0D"/>
                </a:solidFill>
              </a:rPr>
              <a:t>(C) sınıfı iş güvenliği uzmanlığı belgesiyle </a:t>
            </a:r>
            <a:r>
              <a:rPr lang="tr-TR" sz="3200" b="1" u="sng" dirty="0">
                <a:solidFill>
                  <a:srgbClr val="0070C0"/>
                </a:solidFill>
              </a:rPr>
              <a:t>en az üç yıl </a:t>
            </a:r>
            <a:r>
              <a:rPr lang="tr-TR" sz="2800" b="1" dirty="0">
                <a:solidFill>
                  <a:srgbClr val="0D0D0D"/>
                </a:solidFill>
              </a:rPr>
              <a:t>fiilen görev yaptığını iş güvenliği uzmanlığı sözleşmesi ile belgeleyen ve </a:t>
            </a:r>
            <a:endParaRPr lang="tr-TR" sz="2800" b="1" dirty="0" smtClean="0">
              <a:solidFill>
                <a:srgbClr val="0D0D0D"/>
              </a:solidFill>
            </a:endParaRPr>
          </a:p>
          <a:p>
            <a:pPr eaLnBrk="1" hangingPunct="1"/>
            <a:endParaRPr lang="tr-TR" sz="2800" b="1" dirty="0" smtClean="0">
              <a:solidFill>
                <a:srgbClr val="0D0D0D"/>
              </a:solidFill>
            </a:endParaRPr>
          </a:p>
          <a:p>
            <a:pPr eaLnBrk="1" hangingPunct="1"/>
            <a:r>
              <a:rPr lang="tr-TR" sz="2800" b="1" dirty="0" smtClean="0">
                <a:solidFill>
                  <a:srgbClr val="0D0D0D"/>
                </a:solidFill>
              </a:rPr>
              <a:t>(</a:t>
            </a:r>
            <a:r>
              <a:rPr lang="tr-TR" sz="2800" b="1" dirty="0">
                <a:solidFill>
                  <a:srgbClr val="0D0D0D"/>
                </a:solidFill>
              </a:rPr>
              <a:t>B) sınıfı iş güvenliği uzmanlığı eğitimine </a:t>
            </a:r>
            <a:r>
              <a:rPr lang="tr-TR" sz="2800" b="1" dirty="0" smtClean="0">
                <a:solidFill>
                  <a:srgbClr val="0D0D0D"/>
                </a:solidFill>
              </a:rPr>
              <a:t>katılan ve</a:t>
            </a:r>
          </a:p>
          <a:p>
            <a:pPr eaLnBrk="1" hangingPunct="1"/>
            <a:endParaRPr lang="tr-TR" sz="2800" b="1" dirty="0" smtClean="0">
              <a:solidFill>
                <a:srgbClr val="0D0D0D"/>
              </a:solidFill>
            </a:endParaRPr>
          </a:p>
          <a:p>
            <a:pPr eaLnBrk="1" hangingPunct="1"/>
            <a:r>
              <a:rPr lang="tr-TR" sz="2800" b="1" dirty="0" smtClean="0">
                <a:solidFill>
                  <a:srgbClr val="0D0D0D"/>
                </a:solidFill>
              </a:rPr>
              <a:t>ÖSYM tarafından yapılacak</a:t>
            </a:r>
            <a:r>
              <a:rPr lang="tr-TR" sz="2800" b="1" dirty="0">
                <a:solidFill>
                  <a:srgbClr val="0D0D0D"/>
                </a:solidFill>
              </a:rPr>
              <a:t> </a:t>
            </a:r>
            <a:r>
              <a:rPr lang="tr-TR" sz="2800" b="1" dirty="0" smtClean="0">
                <a:solidFill>
                  <a:srgbClr val="0D0D0D"/>
                </a:solidFill>
              </a:rPr>
              <a:t>(B</a:t>
            </a:r>
            <a:r>
              <a:rPr lang="tr-TR" sz="2800" b="1" dirty="0">
                <a:solidFill>
                  <a:srgbClr val="0D0D0D"/>
                </a:solidFill>
              </a:rPr>
              <a:t>) sınıfı iş güvenliği uzmanlığı sınavında başarılı olan </a:t>
            </a:r>
            <a:endParaRPr lang="tr-TR" sz="2800" b="1" dirty="0" smtClean="0">
              <a:solidFill>
                <a:srgbClr val="0D0D0D"/>
              </a:solidFill>
            </a:endParaRPr>
          </a:p>
          <a:p>
            <a:pPr eaLnBrk="1" hangingPunct="1"/>
            <a:r>
              <a:rPr lang="tr-TR" sz="2800" b="1" dirty="0" smtClean="0">
                <a:solidFill>
                  <a:srgbClr val="0D0D0D"/>
                </a:solidFill>
              </a:rPr>
              <a:t>mühendis</a:t>
            </a:r>
            <a:r>
              <a:rPr lang="tr-TR" sz="2800" b="1" dirty="0">
                <a:solidFill>
                  <a:srgbClr val="0D0D0D"/>
                </a:solidFill>
              </a:rPr>
              <a:t>, mimar veya teknik elemanlara,</a:t>
            </a:r>
          </a:p>
          <a:p>
            <a:pPr eaLnBrk="1" hangingPunct="1"/>
            <a:endParaRPr lang="tr-TR" sz="2800" b="1" dirty="0">
              <a:solidFill>
                <a:srgbClr val="0D0D0D"/>
              </a:solidFill>
            </a:endParaRPr>
          </a:p>
          <a:p>
            <a:pPr eaLnBrk="1" hangingPunct="1"/>
            <a:endParaRPr lang="tr-TR" sz="2800" dirty="0">
              <a:solidFill>
                <a:srgbClr val="0D0D0D"/>
              </a:solidFill>
            </a:endParaRPr>
          </a:p>
        </p:txBody>
      </p:sp>
    </p:spTree>
    <p:extLst>
      <p:ext uri="{BB962C8B-B14F-4D97-AF65-F5344CB8AC3E}">
        <p14:creationId xmlns:p14="http://schemas.microsoft.com/office/powerpoint/2010/main" val="286637649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7263" y="179871"/>
            <a:ext cx="8875670" cy="6588889"/>
          </a:xfrm>
          <a:prstGeom prst="rect">
            <a:avLst/>
          </a:prstGeom>
        </p:spPr>
      </p:pic>
      <p:sp>
        <p:nvSpPr>
          <p:cNvPr id="3" name="5-Point Star 2"/>
          <p:cNvSpPr/>
          <p:nvPr/>
        </p:nvSpPr>
        <p:spPr>
          <a:xfrm>
            <a:off x="6976997" y="1615858"/>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5-Point Star 4"/>
          <p:cNvSpPr/>
          <p:nvPr/>
        </p:nvSpPr>
        <p:spPr>
          <a:xfrm>
            <a:off x="1192060" y="1615857"/>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57342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5258" y="37578"/>
            <a:ext cx="10201275" cy="6810375"/>
          </a:xfrm>
          <a:prstGeom prst="rect">
            <a:avLst/>
          </a:prstGeom>
        </p:spPr>
      </p:pic>
      <p:cxnSp>
        <p:nvCxnSpPr>
          <p:cNvPr id="4" name="Straight Connector 3"/>
          <p:cNvCxnSpPr/>
          <p:nvPr/>
        </p:nvCxnSpPr>
        <p:spPr>
          <a:xfrm>
            <a:off x="6989523" y="1553227"/>
            <a:ext cx="2379945"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300591" y="3707704"/>
            <a:ext cx="4258850"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065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9973" y="56383"/>
            <a:ext cx="9782827" cy="6725141"/>
          </a:xfrm>
          <a:prstGeom prst="rect">
            <a:avLst/>
          </a:prstGeom>
        </p:spPr>
      </p:pic>
      <p:sp>
        <p:nvSpPr>
          <p:cNvPr id="3" name="5-Point Star 2"/>
          <p:cNvSpPr/>
          <p:nvPr/>
        </p:nvSpPr>
        <p:spPr>
          <a:xfrm>
            <a:off x="10972800" y="2532346"/>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5-Point Star 4"/>
          <p:cNvSpPr/>
          <p:nvPr/>
        </p:nvSpPr>
        <p:spPr>
          <a:xfrm>
            <a:off x="413359" y="1365338"/>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161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650" y="47625"/>
            <a:ext cx="10506075" cy="6810375"/>
          </a:xfrm>
          <a:prstGeom prst="rect">
            <a:avLst/>
          </a:prstGeom>
        </p:spPr>
      </p:pic>
      <p:cxnSp>
        <p:nvCxnSpPr>
          <p:cNvPr id="3" name="Straight Connector 2"/>
          <p:cNvCxnSpPr/>
          <p:nvPr/>
        </p:nvCxnSpPr>
        <p:spPr>
          <a:xfrm>
            <a:off x="2467627" y="2668044"/>
            <a:ext cx="4308954"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505211" y="3467426"/>
            <a:ext cx="8052148"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945687" y="5237967"/>
            <a:ext cx="4308954"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421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0379" y="179183"/>
            <a:ext cx="9931901" cy="6678817"/>
          </a:xfrm>
          <a:prstGeom prst="rect">
            <a:avLst/>
          </a:prstGeom>
        </p:spPr>
      </p:pic>
      <p:cxnSp>
        <p:nvCxnSpPr>
          <p:cNvPr id="3" name="Straight Connector 2"/>
          <p:cNvCxnSpPr/>
          <p:nvPr/>
        </p:nvCxnSpPr>
        <p:spPr>
          <a:xfrm>
            <a:off x="4597052" y="2880986"/>
            <a:ext cx="4308954"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01873" y="3344449"/>
            <a:ext cx="9582412"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720230" y="5361140"/>
            <a:ext cx="4308954" cy="0"/>
          </a:xfrm>
          <a:prstGeom prst="line">
            <a:avLst/>
          </a:prstGeom>
          <a:ln w="38100">
            <a:solidFill>
              <a:srgbClr val="FF0000"/>
            </a:solidFill>
          </a:ln>
          <a:scene3d>
            <a:camera prst="perspectiveRelaxedModerately"/>
            <a:lightRig rig="threePt" dir="t"/>
          </a:scene3d>
        </p:spPr>
        <p:style>
          <a:lnRef idx="1">
            <a:schemeClr val="accent1"/>
          </a:lnRef>
          <a:fillRef idx="0">
            <a:schemeClr val="accent1"/>
          </a:fillRef>
          <a:effectRef idx="0">
            <a:schemeClr val="accent1"/>
          </a:effectRef>
          <a:fontRef idx="minor">
            <a:schemeClr val="tx1"/>
          </a:fontRef>
        </p:style>
      </p:cxnSp>
      <p:sp>
        <p:nvSpPr>
          <p:cNvPr id="7" name="5-Point Star 6"/>
          <p:cNvSpPr/>
          <p:nvPr/>
        </p:nvSpPr>
        <p:spPr>
          <a:xfrm>
            <a:off x="0" y="5899760"/>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5-Point Star 7"/>
          <p:cNvSpPr/>
          <p:nvPr/>
        </p:nvSpPr>
        <p:spPr>
          <a:xfrm>
            <a:off x="10873831" y="5883059"/>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78589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7887" y="461962"/>
            <a:ext cx="7896225" cy="5934075"/>
          </a:xfrm>
          <a:prstGeom prst="rect">
            <a:avLst/>
          </a:prstGeom>
        </p:spPr>
      </p:pic>
    </p:spTree>
    <p:extLst>
      <p:ext uri="{BB962C8B-B14F-4D97-AF65-F5344CB8AC3E}">
        <p14:creationId xmlns:p14="http://schemas.microsoft.com/office/powerpoint/2010/main" val="3865275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140" y="0"/>
            <a:ext cx="10702446" cy="1323439"/>
          </a:xfrm>
          <a:prstGeom prst="rect">
            <a:avLst/>
          </a:prstGeom>
        </p:spPr>
        <p:txBody>
          <a:bodyPr wrap="square">
            <a:spAutoFit/>
          </a:bodyPr>
          <a:lstStyle/>
          <a:p>
            <a:pPr algn="ctr"/>
            <a:endParaRPr lang="tr-TR" sz="4000" dirty="0">
              <a:solidFill>
                <a:srgbClr val="000000"/>
              </a:solidFill>
              <a:latin typeface="Cambria" panose="02040503050406030204" pitchFamily="18" charset="0"/>
            </a:endParaRPr>
          </a:p>
          <a:p>
            <a:pPr algn="ctr"/>
            <a:r>
              <a:rPr lang="tr-TR" sz="4000" b="1" dirty="0">
                <a:solidFill>
                  <a:srgbClr val="CC00CC"/>
                </a:solidFill>
                <a:latin typeface="Cambria" panose="02040503050406030204" pitchFamily="18" charset="0"/>
              </a:rPr>
              <a:t>Türkiye İş Sağlığı ve Güvenliği Tarihçesi</a:t>
            </a:r>
            <a:endParaRPr lang="tr-TR" sz="4000" dirty="0"/>
          </a:p>
        </p:txBody>
      </p:sp>
      <p:pic>
        <p:nvPicPr>
          <p:cNvPr id="5" name="Picture 4"/>
          <p:cNvPicPr>
            <a:picLocks noChangeAspect="1"/>
          </p:cNvPicPr>
          <p:nvPr/>
        </p:nvPicPr>
        <p:blipFill>
          <a:blip r:embed="rId2"/>
          <a:stretch>
            <a:fillRect/>
          </a:stretch>
        </p:blipFill>
        <p:spPr>
          <a:xfrm>
            <a:off x="660692" y="1323439"/>
            <a:ext cx="8943584" cy="5171134"/>
          </a:xfrm>
          <a:prstGeom prst="rect">
            <a:avLst/>
          </a:prstGeom>
        </p:spPr>
      </p:pic>
      <p:sp>
        <p:nvSpPr>
          <p:cNvPr id="6" name="Rectangle 5"/>
          <p:cNvSpPr/>
          <p:nvPr/>
        </p:nvSpPr>
        <p:spPr>
          <a:xfrm>
            <a:off x="9604276" y="4904122"/>
            <a:ext cx="2587724" cy="1323439"/>
          </a:xfrm>
          <a:prstGeom prst="rect">
            <a:avLst/>
          </a:prstGeom>
        </p:spPr>
        <p:txBody>
          <a:bodyPr wrap="square">
            <a:spAutoFit/>
          </a:bodyPr>
          <a:lstStyle/>
          <a:p>
            <a:pPr algn="ctr"/>
            <a:r>
              <a:rPr lang="tr-TR" sz="2000" dirty="0" smtClean="0">
                <a:solidFill>
                  <a:srgbClr val="0070C0"/>
                </a:solidFill>
                <a:latin typeface="Cambria" panose="02040503050406030204" pitchFamily="18" charset="0"/>
              </a:rPr>
              <a:t>Çalışma saatleri</a:t>
            </a:r>
          </a:p>
          <a:p>
            <a:pPr algn="ctr"/>
            <a:r>
              <a:rPr lang="tr-TR" sz="2000" dirty="0" smtClean="0">
                <a:solidFill>
                  <a:srgbClr val="0070C0"/>
                </a:solidFill>
                <a:latin typeface="Cambria" panose="02040503050406030204" pitchFamily="18" charset="0"/>
              </a:rPr>
              <a:t>Madende 1 hekim bulunması</a:t>
            </a:r>
          </a:p>
          <a:p>
            <a:pPr algn="ctr"/>
            <a:r>
              <a:rPr lang="tr-TR" sz="2000" dirty="0" smtClean="0">
                <a:solidFill>
                  <a:srgbClr val="0070C0"/>
                </a:solidFill>
                <a:latin typeface="Cambria" panose="02040503050406030204" pitchFamily="18" charset="0"/>
              </a:rPr>
              <a:t>İlk yazılı belge</a:t>
            </a:r>
            <a:endParaRPr lang="tr-TR" sz="2000" dirty="0">
              <a:solidFill>
                <a:srgbClr val="0070C0"/>
              </a:solidFill>
            </a:endParaRPr>
          </a:p>
        </p:txBody>
      </p:sp>
    </p:spTree>
    <p:extLst>
      <p:ext uri="{BB962C8B-B14F-4D97-AF65-F5344CB8AC3E}">
        <p14:creationId xmlns:p14="http://schemas.microsoft.com/office/powerpoint/2010/main" val="3247144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554" y="256923"/>
            <a:ext cx="9253036" cy="5991225"/>
          </a:xfrm>
          <a:prstGeom prst="rect">
            <a:avLst/>
          </a:prstGeom>
        </p:spPr>
      </p:pic>
      <p:sp>
        <p:nvSpPr>
          <p:cNvPr id="3" name="Rectangle 2"/>
          <p:cNvSpPr/>
          <p:nvPr/>
        </p:nvSpPr>
        <p:spPr>
          <a:xfrm>
            <a:off x="9218168" y="4727258"/>
            <a:ext cx="2587724" cy="400110"/>
          </a:xfrm>
          <a:prstGeom prst="rect">
            <a:avLst/>
          </a:prstGeom>
        </p:spPr>
        <p:txBody>
          <a:bodyPr wrap="square">
            <a:spAutoFit/>
          </a:bodyPr>
          <a:lstStyle/>
          <a:p>
            <a:pPr algn="ctr"/>
            <a:r>
              <a:rPr lang="tr-TR" sz="2000" dirty="0" smtClean="0">
                <a:solidFill>
                  <a:srgbClr val="0070C0"/>
                </a:solidFill>
                <a:latin typeface="Cambria" panose="02040503050406030204" pitchFamily="18" charset="0"/>
              </a:rPr>
              <a:t>1 hekim + 1 eczane</a:t>
            </a:r>
            <a:endParaRPr lang="tr-TR" sz="2000" dirty="0">
              <a:solidFill>
                <a:srgbClr val="0070C0"/>
              </a:solidFill>
            </a:endParaRPr>
          </a:p>
        </p:txBody>
      </p:sp>
      <p:sp>
        <p:nvSpPr>
          <p:cNvPr id="4" name="Rectangle 3"/>
          <p:cNvSpPr/>
          <p:nvPr/>
        </p:nvSpPr>
        <p:spPr>
          <a:xfrm>
            <a:off x="9067745" y="2898592"/>
            <a:ext cx="2587724" cy="707886"/>
          </a:xfrm>
          <a:prstGeom prst="rect">
            <a:avLst/>
          </a:prstGeom>
        </p:spPr>
        <p:txBody>
          <a:bodyPr wrap="square">
            <a:spAutoFit/>
          </a:bodyPr>
          <a:lstStyle/>
          <a:p>
            <a:pPr algn="ctr"/>
            <a:r>
              <a:rPr lang="tr-TR" sz="2000" dirty="0" smtClean="0">
                <a:solidFill>
                  <a:srgbClr val="0070C0"/>
                </a:solidFill>
                <a:latin typeface="Cambria" panose="02040503050406030204" pitchFamily="18" charset="0"/>
              </a:rPr>
              <a:t>İşverene tazminat cezası</a:t>
            </a:r>
            <a:endParaRPr lang="tr-TR" sz="2000" dirty="0">
              <a:solidFill>
                <a:srgbClr val="0070C0"/>
              </a:solidFill>
            </a:endParaRPr>
          </a:p>
        </p:txBody>
      </p:sp>
      <p:sp>
        <p:nvSpPr>
          <p:cNvPr id="5" name="Rectangle 4"/>
          <p:cNvSpPr/>
          <p:nvPr/>
        </p:nvSpPr>
        <p:spPr>
          <a:xfrm>
            <a:off x="8581318" y="1694328"/>
            <a:ext cx="3293356" cy="400110"/>
          </a:xfrm>
          <a:prstGeom prst="rect">
            <a:avLst/>
          </a:prstGeom>
        </p:spPr>
        <p:txBody>
          <a:bodyPr wrap="square">
            <a:spAutoFit/>
          </a:bodyPr>
          <a:lstStyle/>
          <a:p>
            <a:pPr algn="ctr"/>
            <a:r>
              <a:rPr lang="tr-TR" sz="2000" dirty="0" smtClean="0">
                <a:solidFill>
                  <a:srgbClr val="0070C0"/>
                </a:solidFill>
                <a:latin typeface="Cambria" panose="02040503050406030204" pitchFamily="18" charset="0"/>
              </a:rPr>
              <a:t>İşveren İSGden sorumludur</a:t>
            </a:r>
            <a:endParaRPr lang="tr-TR" sz="2000" dirty="0">
              <a:solidFill>
                <a:srgbClr val="0070C0"/>
              </a:solidFill>
            </a:endParaRPr>
          </a:p>
        </p:txBody>
      </p:sp>
    </p:spTree>
    <p:extLst>
      <p:ext uri="{BB962C8B-B14F-4D97-AF65-F5344CB8AC3E}">
        <p14:creationId xmlns:p14="http://schemas.microsoft.com/office/powerpoint/2010/main" val="2789558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9693" y="227711"/>
            <a:ext cx="6997874" cy="584775"/>
          </a:xfrm>
          <a:prstGeom prst="rect">
            <a:avLst/>
          </a:prstGeom>
          <a:solidFill>
            <a:srgbClr val="FFFF00"/>
          </a:solidFill>
        </p:spPr>
        <p:txBody>
          <a:bodyPr wrap="square">
            <a:spAutoFit/>
          </a:bodyPr>
          <a:lstStyle/>
          <a:p>
            <a:r>
              <a:rPr lang="tr-TR" sz="3200" dirty="0" smtClean="0">
                <a:latin typeface="Calibri" panose="020F0502020204030204" pitchFamily="34" charset="0"/>
              </a:rPr>
              <a:t>İş sağlığı ve güvenliğinin tarihsel gelişimi </a:t>
            </a:r>
            <a:endParaRPr lang="tr-TR" sz="3200" dirty="0"/>
          </a:p>
        </p:txBody>
      </p:sp>
      <p:sp>
        <p:nvSpPr>
          <p:cNvPr id="3" name="Rectangle 2"/>
          <p:cNvSpPr/>
          <p:nvPr/>
        </p:nvSpPr>
        <p:spPr>
          <a:xfrm>
            <a:off x="601249" y="1440481"/>
            <a:ext cx="10925773" cy="4832092"/>
          </a:xfrm>
          <a:prstGeom prst="rect">
            <a:avLst/>
          </a:prstGeom>
        </p:spPr>
        <p:txBody>
          <a:bodyPr wrap="square">
            <a:spAutoFit/>
          </a:bodyPr>
          <a:lstStyle/>
          <a:p>
            <a:r>
              <a:rPr lang="tr-TR" sz="2800" dirty="0" smtClean="0">
                <a:solidFill>
                  <a:srgbClr val="000000"/>
                </a:solidFill>
                <a:latin typeface="Calibri" panose="020F0502020204030204" pitchFamily="34" charset="0"/>
              </a:rPr>
              <a:t>CUMHURİYET Dönemi;</a:t>
            </a:r>
          </a:p>
          <a:p>
            <a:endParaRPr lang="tr-TR" sz="2800" dirty="0">
              <a:latin typeface="Calibri" panose="020F0502020204030204" pitchFamily="34" charset="0"/>
            </a:endParaRPr>
          </a:p>
          <a:p>
            <a:r>
              <a:rPr lang="fi-FI" sz="2800" dirty="0">
                <a:latin typeface="Arial" panose="020B0604020202020204" pitchFamily="34" charset="0"/>
              </a:rPr>
              <a:t>•Hafta tatili hakkında kanun -1924 </a:t>
            </a:r>
          </a:p>
          <a:p>
            <a:r>
              <a:rPr lang="tr-TR" sz="2800" dirty="0">
                <a:latin typeface="Arial" panose="020B0604020202020204" pitchFamily="34" charset="0"/>
              </a:rPr>
              <a:t>•Türk Ceza Kanunu - 1926 </a:t>
            </a:r>
          </a:p>
          <a:p>
            <a:r>
              <a:rPr lang="tr-TR" sz="2800" dirty="0">
                <a:latin typeface="Arial" panose="020B0604020202020204" pitchFamily="34" charset="0"/>
              </a:rPr>
              <a:t>•Umumi Hıfzıssıhha Kanunu - 1930 </a:t>
            </a:r>
          </a:p>
          <a:p>
            <a:r>
              <a:rPr lang="tr-TR" sz="2800" dirty="0">
                <a:latin typeface="Arial" panose="020B0604020202020204" pitchFamily="34" charset="0"/>
              </a:rPr>
              <a:t>•Belediye Kanunu – 1930 </a:t>
            </a:r>
          </a:p>
          <a:p>
            <a:pPr algn="ctr"/>
            <a:r>
              <a:rPr lang="tr-TR" sz="2800" b="1" dirty="0" smtClean="0">
                <a:latin typeface="Calibri" panose="020F0502020204030204" pitchFamily="34" charset="0"/>
              </a:rPr>
              <a:t>yayınlanmıştır</a:t>
            </a:r>
            <a:r>
              <a:rPr lang="tr-TR" sz="2800" b="1" dirty="0">
                <a:latin typeface="Calibri" panose="020F0502020204030204" pitchFamily="34" charset="0"/>
              </a:rPr>
              <a:t>. </a:t>
            </a:r>
            <a:endParaRPr lang="tr-TR" sz="2800" b="1" dirty="0" smtClean="0">
              <a:latin typeface="Calibri" panose="020F0502020204030204" pitchFamily="34" charset="0"/>
            </a:endParaRPr>
          </a:p>
          <a:p>
            <a:pPr algn="ctr"/>
            <a:endParaRPr lang="tr-TR" sz="2800" b="1" dirty="0" smtClean="0">
              <a:latin typeface="Calibri" panose="020F0502020204030204" pitchFamily="34" charset="0"/>
            </a:endParaRPr>
          </a:p>
          <a:p>
            <a:r>
              <a:rPr lang="tr-TR" sz="2800" b="1" i="1" dirty="0" smtClean="0">
                <a:latin typeface="Calibri" panose="020F0502020204030204" pitchFamily="34" charset="0"/>
              </a:rPr>
              <a:t>Bu mevzuatlar </a:t>
            </a:r>
            <a:r>
              <a:rPr lang="tr-TR" sz="2800" b="1" i="1" dirty="0">
                <a:latin typeface="Calibri" panose="020F0502020204030204" pitchFamily="34" charset="0"/>
              </a:rPr>
              <a:t>çalışma hayatını bir ölçüde düzenlemeyi amaçlasa da endüstriyel gelişmeler dikkate alındığında yeterli gelmemiş ve </a:t>
            </a:r>
            <a:r>
              <a:rPr lang="tr-TR" sz="2800" b="1" i="1" dirty="0">
                <a:solidFill>
                  <a:srgbClr val="FF0000"/>
                </a:solidFill>
                <a:latin typeface="Calibri" panose="020F0502020204030204" pitchFamily="34" charset="0"/>
              </a:rPr>
              <a:t>İş Kanunu </a:t>
            </a:r>
            <a:r>
              <a:rPr lang="tr-TR" sz="2800" b="1" i="1" dirty="0">
                <a:solidFill>
                  <a:srgbClr val="000000"/>
                </a:solidFill>
                <a:latin typeface="Calibri" panose="020F0502020204030204" pitchFamily="34" charset="0"/>
              </a:rPr>
              <a:t>ihtiyacı ortaya çıkmıştır. </a:t>
            </a:r>
            <a:endParaRPr lang="tr-TR" sz="2800" i="1" dirty="0"/>
          </a:p>
        </p:txBody>
      </p:sp>
    </p:spTree>
    <p:extLst>
      <p:ext uri="{BB962C8B-B14F-4D97-AF65-F5344CB8AC3E}">
        <p14:creationId xmlns:p14="http://schemas.microsoft.com/office/powerpoint/2010/main" val="414658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2737" y="1150073"/>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1937 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r>
              <a:rPr lang="tr-TR" sz="2800" b="1" dirty="0" smtClean="0">
                <a:latin typeface="Arial" panose="020B0604020202020204" pitchFamily="34" charset="0"/>
                <a:cs typeface="Arial" panose="020B0604020202020204" pitchFamily="34" charset="0"/>
              </a:rPr>
              <a:t>3008 Sayılı</a:t>
            </a:r>
            <a:endParaRPr lang="tr-TR" sz="28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1780674"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0130592" y="1172241"/>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2012 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pPr algn="ctr"/>
            <a:r>
              <a:rPr lang="tr-TR" sz="2800" b="1" dirty="0" smtClean="0">
                <a:latin typeface="Arial" panose="020B0604020202020204" pitchFamily="34" charset="0"/>
                <a:cs typeface="Arial" panose="020B0604020202020204" pitchFamily="34" charset="0"/>
              </a:rPr>
              <a:t>6331 Sayılı</a:t>
            </a:r>
            <a:endParaRPr lang="tr-TR" sz="2800" b="1" dirty="0">
              <a:latin typeface="Arial" panose="020B0604020202020204" pitchFamily="34" charset="0"/>
              <a:cs typeface="Arial" panose="020B0604020202020204" pitchFamily="34" charset="0"/>
            </a:endParaRPr>
          </a:p>
        </p:txBody>
      </p:sp>
      <p:cxnSp>
        <p:nvCxnSpPr>
          <p:cNvPr id="6" name="Straight Arrow Connector 5"/>
          <p:cNvCxnSpPr/>
          <p:nvPr/>
        </p:nvCxnSpPr>
        <p:spPr>
          <a:xfrm>
            <a:off x="4435642"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031833" y="1172241"/>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1971yılı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pPr algn="ctr"/>
            <a:r>
              <a:rPr lang="tr-TR" sz="2800" b="1" dirty="0" smtClean="0">
                <a:latin typeface="Arial" panose="020B0604020202020204" pitchFamily="34" charset="0"/>
                <a:cs typeface="Arial" panose="020B0604020202020204" pitchFamily="34" charset="0"/>
              </a:rPr>
              <a:t>1475 Sayılı</a:t>
            </a:r>
            <a:endParaRPr lang="tr-TR" sz="2800" b="1" dirty="0">
              <a:latin typeface="Arial" panose="020B0604020202020204" pitchFamily="34" charset="0"/>
              <a:cs typeface="Arial" panose="020B0604020202020204" pitchFamily="34" charset="0"/>
            </a:endParaRPr>
          </a:p>
        </p:txBody>
      </p:sp>
      <p:cxnSp>
        <p:nvCxnSpPr>
          <p:cNvPr id="8" name="Straight Arrow Connector 7"/>
          <p:cNvCxnSpPr/>
          <p:nvPr/>
        </p:nvCxnSpPr>
        <p:spPr>
          <a:xfrm>
            <a:off x="6898107"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176084"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996991" y="1150073"/>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2003 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pPr algn="ctr"/>
            <a:r>
              <a:rPr lang="tr-TR" sz="2800" b="1" dirty="0" smtClean="0">
                <a:latin typeface="Arial" panose="020B0604020202020204" pitchFamily="34" charset="0"/>
                <a:cs typeface="Arial" panose="020B0604020202020204" pitchFamily="34" charset="0"/>
              </a:rPr>
              <a:t>4857 Sayılı</a:t>
            </a:r>
            <a:endParaRPr lang="tr-TR" sz="2800" b="1" dirty="0">
              <a:latin typeface="Arial" panose="020B0604020202020204" pitchFamily="34" charset="0"/>
              <a:cs typeface="Arial" panose="020B0604020202020204" pitchFamily="34" charset="0"/>
            </a:endParaRPr>
          </a:p>
        </p:txBody>
      </p:sp>
      <p:sp>
        <p:nvSpPr>
          <p:cNvPr id="11" name="Rectangle 10"/>
          <p:cNvSpPr/>
          <p:nvPr/>
        </p:nvSpPr>
        <p:spPr>
          <a:xfrm>
            <a:off x="3665622" y="1313557"/>
            <a:ext cx="1780674" cy="2677656"/>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1967 yılı</a:t>
            </a:r>
          </a:p>
          <a:p>
            <a:endParaRPr lang="tr-TR" sz="2800" b="1" dirty="0">
              <a:latin typeface="Arial" panose="020B0604020202020204" pitchFamily="34" charset="0"/>
              <a:cs typeface="Arial" panose="020B0604020202020204" pitchFamily="34" charset="0"/>
            </a:endParaRPr>
          </a:p>
          <a:p>
            <a:endParaRPr lang="tr-TR" sz="2800" b="1" dirty="0" smtClean="0">
              <a:latin typeface="Arial" panose="020B0604020202020204" pitchFamily="34" charset="0"/>
              <a:cs typeface="Arial" panose="020B0604020202020204" pitchFamily="34" charset="0"/>
            </a:endParaRPr>
          </a:p>
          <a:p>
            <a:endParaRPr lang="tr-TR" sz="2800" b="1" dirty="0">
              <a:latin typeface="Arial" panose="020B0604020202020204" pitchFamily="34" charset="0"/>
              <a:cs typeface="Arial" panose="020B0604020202020204" pitchFamily="34" charset="0"/>
            </a:endParaRPr>
          </a:p>
          <a:p>
            <a:pPr algn="ctr"/>
            <a:r>
              <a:rPr lang="tr-TR" sz="2800" b="1" dirty="0" smtClean="0">
                <a:latin typeface="Arial" panose="020B0604020202020204" pitchFamily="34" charset="0"/>
                <a:cs typeface="Arial" panose="020B0604020202020204" pitchFamily="34" charset="0"/>
              </a:rPr>
              <a:t>931 Sayılı</a:t>
            </a:r>
            <a:endParaRPr lang="tr-TR" sz="2800" b="1" dirty="0">
              <a:latin typeface="Arial" panose="020B0604020202020204" pitchFamily="34" charset="0"/>
              <a:cs typeface="Arial" panose="020B0604020202020204" pitchFamily="34" charset="0"/>
            </a:endParaRPr>
          </a:p>
        </p:txBody>
      </p:sp>
      <p:sp>
        <p:nvSpPr>
          <p:cNvPr id="12" name="Rectangle 11"/>
          <p:cNvSpPr/>
          <p:nvPr/>
        </p:nvSpPr>
        <p:spPr>
          <a:xfrm>
            <a:off x="389021" y="5042118"/>
            <a:ext cx="4868779" cy="1815882"/>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İş yerinde sağlığın korunması ile ilgili yasa ilk kez 3008 sayılı İŞ KANUNU ile çıktı!</a:t>
            </a:r>
            <a:endParaRPr lang="tr-TR" sz="2800" b="1" dirty="0">
              <a:latin typeface="Arial" panose="020B0604020202020204" pitchFamily="34" charset="0"/>
              <a:cs typeface="Arial" panose="020B0604020202020204" pitchFamily="34" charset="0"/>
            </a:endParaRPr>
          </a:p>
        </p:txBody>
      </p:sp>
      <p:cxnSp>
        <p:nvCxnSpPr>
          <p:cNvPr id="13" name="Straight Arrow Connector 12"/>
          <p:cNvCxnSpPr/>
          <p:nvPr/>
        </p:nvCxnSpPr>
        <p:spPr>
          <a:xfrm>
            <a:off x="11077074" y="1828800"/>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628274" y="3991213"/>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627270" y="5473005"/>
            <a:ext cx="2787317" cy="954107"/>
          </a:xfrm>
          <a:prstGeom prst="rect">
            <a:avLst/>
          </a:prstGeom>
        </p:spPr>
        <p:txBody>
          <a:bodyPr wrap="square">
            <a:spAutoFit/>
          </a:bodyPr>
          <a:lstStyle/>
          <a:p>
            <a:r>
              <a:rPr lang="tr-TR" sz="2800" b="1" dirty="0" smtClean="0">
                <a:latin typeface="Arial" panose="020B0604020202020204" pitchFamily="34" charset="0"/>
                <a:cs typeface="Arial" panose="020B0604020202020204" pitchFamily="34" charset="0"/>
              </a:rPr>
              <a:t>1. İŞ SAĞLIĞI KANUNUDUR</a:t>
            </a:r>
            <a:endParaRPr lang="tr-TR" sz="2800" b="1" dirty="0">
              <a:latin typeface="Arial" panose="020B0604020202020204" pitchFamily="34" charset="0"/>
              <a:cs typeface="Arial" panose="020B0604020202020204" pitchFamily="34" charset="0"/>
            </a:endParaRPr>
          </a:p>
        </p:txBody>
      </p:sp>
      <p:cxnSp>
        <p:nvCxnSpPr>
          <p:cNvPr id="16" name="Straight Arrow Connector 15"/>
          <p:cNvCxnSpPr/>
          <p:nvPr/>
        </p:nvCxnSpPr>
        <p:spPr>
          <a:xfrm>
            <a:off x="11077074" y="4172426"/>
            <a:ext cx="0" cy="9304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96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Date Placeholder 3"/>
          <p:cNvSpPr>
            <a:spLocks noGrp="1"/>
          </p:cNvSpPr>
          <p:nvPr>
            <p:ph type="dt" sz="quarter" idx="10"/>
          </p:nvPr>
        </p:nvSpPr>
        <p:spPr/>
        <p:txBody>
          <a:bodyPr/>
          <a:lstStyle/>
          <a:p>
            <a:pPr>
              <a:defRPr/>
            </a:pPr>
            <a:fld id="{3B8A68BA-2FE6-4E02-B6A4-921795D8479F}" type="datetime1">
              <a:rPr lang="tr-TR"/>
              <a:pPr>
                <a:defRPr/>
              </a:pPr>
              <a:t>07.05.2020</a:t>
            </a:fld>
            <a:endParaRPr lang="tr-TR"/>
          </a:p>
        </p:txBody>
      </p:sp>
      <p:sp>
        <p:nvSpPr>
          <p:cNvPr id="53251" name="Slide Number Placeholder 5"/>
          <p:cNvSpPr>
            <a:spLocks noGrp="1"/>
          </p:cNvSpPr>
          <p:nvPr>
            <p:ph type="sldNum" sz="quarter" idx="12"/>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55754A5E-BB6E-4A76-B432-0BE0D31B1AF5}" type="slidenum">
              <a:rPr lang="tr-TR" sz="1200">
                <a:solidFill>
                  <a:srgbClr val="D38E27"/>
                </a:solidFill>
              </a:rPr>
              <a:pPr eaLnBrk="1" hangingPunct="1"/>
              <a:t>5</a:t>
            </a:fld>
            <a:endParaRPr lang="tr-TR" sz="1200">
              <a:solidFill>
                <a:srgbClr val="D38E27"/>
              </a:solidFill>
            </a:endParaRPr>
          </a:p>
        </p:txBody>
      </p:sp>
      <p:sp>
        <p:nvSpPr>
          <p:cNvPr id="71684" name="Rectangle 3"/>
          <p:cNvSpPr>
            <a:spLocks noChangeArrowheads="1"/>
          </p:cNvSpPr>
          <p:nvPr/>
        </p:nvSpPr>
        <p:spPr bwMode="auto">
          <a:xfrm>
            <a:off x="128337" y="83224"/>
            <a:ext cx="11707999" cy="6586418"/>
          </a:xfrm>
          <a:prstGeom prst="rect">
            <a:avLst/>
          </a:prstGeom>
          <a:solidFill>
            <a:schemeClr val="accent3">
              <a:lumMod val="60000"/>
              <a:lumOff val="40000"/>
            </a:schemeClr>
          </a:solidFill>
          <a:ln>
            <a:noFill/>
          </a:ln>
          <a:extLst/>
        </p:spPr>
        <p:txBody>
          <a:bodyPr wrap="square" anchor="ctr">
            <a:spAutoFit/>
          </a:bodyPr>
          <a:lstStyle>
            <a:lvl1pPr indent="449263"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algn="ctr" eaLnBrk="1" hangingPunct="1"/>
            <a:r>
              <a:rPr lang="tr-TR" sz="4000" b="1" dirty="0">
                <a:solidFill>
                  <a:srgbClr val="FF0000"/>
                </a:solidFill>
              </a:rPr>
              <a:t>A Sınıfı İş Güvenliği Uzmanı Belgesi Kimlere Verilir </a:t>
            </a:r>
          </a:p>
          <a:p>
            <a:pPr eaLnBrk="1" hangingPunct="1"/>
            <a:endParaRPr lang="tr-TR" sz="2000" b="1" dirty="0">
              <a:solidFill>
                <a:srgbClr val="0D0D0D"/>
              </a:solidFill>
            </a:endParaRPr>
          </a:p>
          <a:p>
            <a:pPr eaLnBrk="1" hangingPunct="1"/>
            <a:r>
              <a:rPr lang="tr-TR" sz="2000" b="1" dirty="0">
                <a:solidFill>
                  <a:srgbClr val="0D0D0D"/>
                </a:solidFill>
              </a:rPr>
              <a:t> </a:t>
            </a:r>
          </a:p>
          <a:p>
            <a:pPr eaLnBrk="1" hangingPunct="1">
              <a:lnSpc>
                <a:spcPct val="150000"/>
              </a:lnSpc>
            </a:pPr>
            <a:r>
              <a:rPr lang="tr-TR" sz="2800" b="1" u="sng" dirty="0">
                <a:solidFill>
                  <a:srgbClr val="FF0000"/>
                </a:solidFill>
              </a:rPr>
              <a:t>(B) sınıfı iş güvenliği uzmanlığı belgesiyle en az dört yıl </a:t>
            </a:r>
            <a:r>
              <a:rPr lang="tr-TR" sz="2800" b="1" dirty="0">
                <a:solidFill>
                  <a:srgbClr val="0D0D0D"/>
                </a:solidFill>
              </a:rPr>
              <a:t>fiilen görev yaptığını iş güvenliği uzmanlığı sözleşmesi ile belgeleyen  ve </a:t>
            </a:r>
            <a:r>
              <a:rPr lang="tr-TR" sz="2800" b="1" dirty="0" smtClean="0">
                <a:solidFill>
                  <a:srgbClr val="0D0D0D"/>
                </a:solidFill>
              </a:rPr>
              <a:t>(</a:t>
            </a:r>
            <a:r>
              <a:rPr lang="tr-TR" sz="2800" b="1" dirty="0">
                <a:solidFill>
                  <a:srgbClr val="0D0D0D"/>
                </a:solidFill>
              </a:rPr>
              <a:t>A) sınıfı iş güvenliği uzmanlığı eğitimine </a:t>
            </a:r>
            <a:r>
              <a:rPr lang="tr-TR" sz="2800" b="1" dirty="0" smtClean="0">
                <a:solidFill>
                  <a:srgbClr val="0D0D0D"/>
                </a:solidFill>
              </a:rPr>
              <a:t>katılan ve</a:t>
            </a:r>
          </a:p>
          <a:p>
            <a:pPr eaLnBrk="1" hangingPunct="1">
              <a:lnSpc>
                <a:spcPct val="150000"/>
              </a:lnSpc>
            </a:pPr>
            <a:r>
              <a:rPr lang="tr-TR" sz="2800" b="1" dirty="0" smtClean="0">
                <a:solidFill>
                  <a:srgbClr val="0D0D0D"/>
                </a:solidFill>
              </a:rPr>
              <a:t>ÖSYM tarafından </a:t>
            </a:r>
            <a:r>
              <a:rPr lang="tr-TR" sz="2800" b="1" dirty="0">
                <a:solidFill>
                  <a:srgbClr val="0D0D0D"/>
                </a:solidFill>
              </a:rPr>
              <a:t>yapılacak (A) sınıfı iş güvenliği uzmanlığı sınavında başarılı olan </a:t>
            </a:r>
          </a:p>
          <a:p>
            <a:pPr eaLnBrk="1" hangingPunct="1">
              <a:lnSpc>
                <a:spcPct val="150000"/>
              </a:lnSpc>
            </a:pPr>
            <a:r>
              <a:rPr lang="tr-TR" sz="2800" b="1" dirty="0">
                <a:solidFill>
                  <a:srgbClr val="0D0D0D"/>
                </a:solidFill>
              </a:rPr>
              <a:t>mühendis, mimar veya teknik elemanlara, </a:t>
            </a:r>
          </a:p>
          <a:p>
            <a:pPr eaLnBrk="1" hangingPunct="1">
              <a:lnSpc>
                <a:spcPct val="150000"/>
              </a:lnSpc>
            </a:pPr>
            <a:endParaRPr lang="tr-TR" sz="2000" b="1" dirty="0">
              <a:solidFill>
                <a:srgbClr val="0D0D0D"/>
              </a:solidFill>
            </a:endParaRPr>
          </a:p>
          <a:p>
            <a:pPr eaLnBrk="1" hangingPunct="1"/>
            <a:endParaRPr lang="tr-TR" sz="2000" b="1" dirty="0">
              <a:solidFill>
                <a:srgbClr val="0D0D0D"/>
              </a:solidFill>
            </a:endParaRPr>
          </a:p>
        </p:txBody>
      </p:sp>
      <p:pic>
        <p:nvPicPr>
          <p:cNvPr id="7168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1516" y="4657932"/>
            <a:ext cx="2114820" cy="211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52373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7051" y="792069"/>
            <a:ext cx="8213558" cy="5262979"/>
          </a:xfrm>
          <a:prstGeom prst="rect">
            <a:avLst/>
          </a:prstGeom>
        </p:spPr>
        <p:txBody>
          <a:bodyPr wrap="square">
            <a:spAutoFit/>
          </a:bodyPr>
          <a:lstStyle/>
          <a:p>
            <a:endParaRPr lang="tr-TR" sz="2400" dirty="0">
              <a:solidFill>
                <a:srgbClr val="000000"/>
              </a:solidFill>
              <a:latin typeface="Arial" panose="020B0604020202020204" pitchFamily="34" charset="0"/>
            </a:endParaRPr>
          </a:p>
          <a:p>
            <a:endParaRPr lang="tr-TR" sz="2400" dirty="0">
              <a:latin typeface="Arial" panose="020B0604020202020204" pitchFamily="34" charset="0"/>
            </a:endParaRPr>
          </a:p>
          <a:p>
            <a:r>
              <a:rPr lang="tr-TR" sz="2400" dirty="0">
                <a:latin typeface="Arial" panose="020B0604020202020204" pitchFamily="34" charset="0"/>
              </a:rPr>
              <a:t>–</a:t>
            </a:r>
            <a:r>
              <a:rPr lang="tr-TR" sz="2400" b="1" dirty="0">
                <a:latin typeface="Calibri" panose="020F0502020204030204" pitchFamily="34" charset="0"/>
              </a:rPr>
              <a:t>6331 sayılı İş Sağlığı ve Güvenliği Kanunu (30.06.2012</a:t>
            </a:r>
            <a:r>
              <a:rPr lang="tr-TR" sz="2400" b="1" dirty="0" smtClean="0">
                <a:latin typeface="Calibri" panose="020F0502020204030204" pitchFamily="34" charset="0"/>
              </a:rPr>
              <a:t>)</a:t>
            </a:r>
          </a:p>
          <a:p>
            <a:r>
              <a:rPr lang="tr-TR" sz="2400" b="1" dirty="0" smtClean="0">
                <a:latin typeface="Calibri" panose="020F0502020204030204" pitchFamily="34" charset="0"/>
              </a:rPr>
              <a:t> </a:t>
            </a:r>
            <a:endParaRPr lang="tr-TR" sz="2400" dirty="0">
              <a:latin typeface="Arial" panose="020B0604020202020204" pitchFamily="34" charset="0"/>
            </a:endParaRPr>
          </a:p>
          <a:p>
            <a:r>
              <a:rPr lang="tr-TR" sz="2400" dirty="0" smtClean="0">
                <a:solidFill>
                  <a:srgbClr val="FF0000"/>
                </a:solidFill>
                <a:latin typeface="Arial" panose="020B0604020202020204" pitchFamily="34" charset="0"/>
              </a:rPr>
              <a:t>• </a:t>
            </a:r>
            <a:r>
              <a:rPr lang="tr-TR" sz="2400" b="1" dirty="0" smtClean="0">
                <a:solidFill>
                  <a:srgbClr val="FF0000"/>
                </a:solidFill>
                <a:latin typeface="Arial" panose="020B0604020202020204" pitchFamily="34" charset="0"/>
              </a:rPr>
              <a:t>5 </a:t>
            </a:r>
            <a:r>
              <a:rPr lang="tr-TR" sz="2400" b="1" dirty="0">
                <a:solidFill>
                  <a:srgbClr val="FF0000"/>
                </a:solidFill>
                <a:latin typeface="Arial" panose="020B0604020202020204" pitchFamily="34" charset="0"/>
              </a:rPr>
              <a:t>Bölüm </a:t>
            </a:r>
            <a:endParaRPr lang="tr-TR" sz="2400" b="1" dirty="0" smtClean="0">
              <a:solidFill>
                <a:srgbClr val="FF0000"/>
              </a:solidFill>
              <a:latin typeface="Arial" panose="020B0604020202020204" pitchFamily="34" charset="0"/>
            </a:endParaRPr>
          </a:p>
          <a:p>
            <a:endParaRPr lang="tr-TR" sz="2400" b="1" dirty="0">
              <a:solidFill>
                <a:srgbClr val="FF0000"/>
              </a:solidFill>
              <a:latin typeface="Arial" panose="020B0604020202020204" pitchFamily="34" charset="0"/>
            </a:endParaRPr>
          </a:p>
          <a:p>
            <a:r>
              <a:rPr lang="tr-TR" sz="2400" b="1" dirty="0" smtClean="0">
                <a:solidFill>
                  <a:srgbClr val="FF0000"/>
                </a:solidFill>
                <a:latin typeface="Arial" panose="020B0604020202020204" pitchFamily="34" charset="0"/>
              </a:rPr>
              <a:t>• 39 </a:t>
            </a:r>
            <a:r>
              <a:rPr lang="tr-TR" sz="2400" b="1" dirty="0">
                <a:solidFill>
                  <a:srgbClr val="FF0000"/>
                </a:solidFill>
                <a:latin typeface="Arial" panose="020B0604020202020204" pitchFamily="34" charset="0"/>
              </a:rPr>
              <a:t>Madde </a:t>
            </a:r>
            <a:endParaRPr lang="tr-TR" sz="2400" b="1" dirty="0" smtClean="0">
              <a:solidFill>
                <a:srgbClr val="FF0000"/>
              </a:solidFill>
              <a:latin typeface="Arial" panose="020B0604020202020204" pitchFamily="34" charset="0"/>
            </a:endParaRPr>
          </a:p>
          <a:p>
            <a:endParaRPr lang="tr-TR" sz="2400" b="1" dirty="0">
              <a:solidFill>
                <a:srgbClr val="FF0000"/>
              </a:solidFill>
              <a:latin typeface="Arial" panose="020B0604020202020204" pitchFamily="34" charset="0"/>
            </a:endParaRPr>
          </a:p>
          <a:p>
            <a:r>
              <a:rPr lang="tr-TR" sz="2400" b="1" dirty="0" smtClean="0">
                <a:solidFill>
                  <a:srgbClr val="FF0000"/>
                </a:solidFill>
                <a:latin typeface="Arial" panose="020B0604020202020204" pitchFamily="34" charset="0"/>
              </a:rPr>
              <a:t>• 8 </a:t>
            </a:r>
            <a:r>
              <a:rPr lang="tr-TR" sz="2400" b="1" dirty="0">
                <a:solidFill>
                  <a:srgbClr val="FF0000"/>
                </a:solidFill>
                <a:latin typeface="Arial" panose="020B0604020202020204" pitchFamily="34" charset="0"/>
              </a:rPr>
              <a:t>Geçici Madde</a:t>
            </a:r>
            <a:r>
              <a:rPr lang="tr-TR" sz="2400" dirty="0">
                <a:latin typeface="Arial" panose="020B0604020202020204" pitchFamily="34" charset="0"/>
              </a:rPr>
              <a:t> </a:t>
            </a:r>
            <a:endParaRPr lang="tr-TR" sz="2400" dirty="0" smtClean="0">
              <a:latin typeface="Arial" panose="020B0604020202020204" pitchFamily="34" charset="0"/>
            </a:endParaRPr>
          </a:p>
          <a:p>
            <a:endParaRPr lang="tr-TR" sz="2400" dirty="0">
              <a:latin typeface="Arial" panose="020B0604020202020204" pitchFamily="34" charset="0"/>
            </a:endParaRPr>
          </a:p>
          <a:p>
            <a:r>
              <a:rPr lang="tr-TR" sz="2400" dirty="0">
                <a:latin typeface="Arial" panose="020B0604020202020204" pitchFamily="34" charset="0"/>
              </a:rPr>
              <a:t> </a:t>
            </a:r>
            <a:r>
              <a:rPr lang="tr-TR" sz="2400" dirty="0" smtClean="0">
                <a:latin typeface="Arial" panose="020B0604020202020204" pitchFamily="34" charset="0"/>
              </a:rPr>
              <a:t>        Yönetmelikler </a:t>
            </a:r>
            <a:endParaRPr lang="tr-TR" sz="2400" dirty="0">
              <a:latin typeface="Arial" panose="020B0604020202020204" pitchFamily="34" charset="0"/>
            </a:endParaRPr>
          </a:p>
          <a:p>
            <a:r>
              <a:rPr lang="tr-TR" sz="2400" dirty="0">
                <a:latin typeface="Arial" panose="020B0604020202020204" pitchFamily="34" charset="0"/>
              </a:rPr>
              <a:t> </a:t>
            </a:r>
            <a:r>
              <a:rPr lang="tr-TR" sz="2400" dirty="0" smtClean="0">
                <a:latin typeface="Arial" panose="020B0604020202020204" pitchFamily="34" charset="0"/>
              </a:rPr>
              <a:t>        Kapsam </a:t>
            </a:r>
            <a:endParaRPr lang="tr-TR" sz="2400" dirty="0">
              <a:latin typeface="Arial" panose="020B0604020202020204" pitchFamily="34" charset="0"/>
            </a:endParaRPr>
          </a:p>
          <a:p>
            <a:r>
              <a:rPr lang="tr-TR" sz="2400" dirty="0" smtClean="0">
                <a:latin typeface="Arial" panose="020B0604020202020204" pitchFamily="34" charset="0"/>
              </a:rPr>
              <a:t>         –</a:t>
            </a:r>
            <a:r>
              <a:rPr lang="tr-TR" sz="2400" dirty="0">
                <a:latin typeface="Arial" panose="020B0604020202020204" pitchFamily="34" charset="0"/>
              </a:rPr>
              <a:t>Kamu ve özel bütün işyerleri </a:t>
            </a:r>
          </a:p>
          <a:p>
            <a:r>
              <a:rPr lang="tr-TR" sz="2400" dirty="0" smtClean="0">
                <a:latin typeface="Arial" panose="020B0604020202020204" pitchFamily="34" charset="0"/>
              </a:rPr>
              <a:t>         –</a:t>
            </a:r>
            <a:r>
              <a:rPr lang="tr-TR" sz="2400" dirty="0">
                <a:latin typeface="Arial" panose="020B0604020202020204" pitchFamily="34" charset="0"/>
              </a:rPr>
              <a:t>Memur ve işçi bütün çalışanlar </a:t>
            </a:r>
          </a:p>
        </p:txBody>
      </p:sp>
      <p:sp>
        <p:nvSpPr>
          <p:cNvPr id="3" name="5-Point Star 2"/>
          <p:cNvSpPr/>
          <p:nvPr/>
        </p:nvSpPr>
        <p:spPr>
          <a:xfrm>
            <a:off x="964504" y="1427968"/>
            <a:ext cx="638828" cy="53861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31627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62835" y="172189"/>
            <a:ext cx="10515600" cy="6529236"/>
          </a:xfrm>
        </p:spPr>
        <p:txBody>
          <a:bodyPr>
            <a:normAutofit fontScale="92500" lnSpcReduction="10000"/>
          </a:bodyPr>
          <a:lstStyle/>
          <a:p>
            <a:endParaRPr lang="tr-TR" dirty="0"/>
          </a:p>
          <a:p>
            <a:pPr marL="0" indent="0">
              <a:buNone/>
            </a:pPr>
            <a:r>
              <a:rPr lang="tr-TR" b="1" dirty="0" smtClean="0">
                <a:solidFill>
                  <a:srgbClr val="7030A0"/>
                </a:solidFill>
              </a:rPr>
              <a:t>Bu kanuna göre;</a:t>
            </a:r>
          </a:p>
          <a:p>
            <a:pPr marL="0" indent="0">
              <a:buNone/>
            </a:pPr>
            <a:r>
              <a:rPr lang="tr-TR" b="1" dirty="0" smtClean="0">
                <a:solidFill>
                  <a:srgbClr val="7030A0"/>
                </a:solidFill>
              </a:rPr>
              <a:t>KAMU VE ÖZEL SEKTÖR AYRIMI GÖZETMEKSİZİN TÜM ÇALIŞANLAR KORUMA ALTINA ALINDI… </a:t>
            </a:r>
          </a:p>
          <a:p>
            <a:pPr marL="0" indent="0">
              <a:buNone/>
            </a:pPr>
            <a:endParaRPr lang="tr-TR" dirty="0" smtClean="0">
              <a:solidFill>
                <a:srgbClr val="7030A0"/>
              </a:solidFill>
            </a:endParaRPr>
          </a:p>
          <a:p>
            <a:pPr marL="0" indent="0">
              <a:buNone/>
            </a:pPr>
            <a:r>
              <a:rPr lang="tr-TR" b="1" dirty="0" smtClean="0">
                <a:solidFill>
                  <a:srgbClr val="FF0000"/>
                </a:solidFill>
              </a:rPr>
              <a:t>Kapsam: </a:t>
            </a:r>
            <a:endParaRPr lang="tr-TR" dirty="0" smtClean="0">
              <a:solidFill>
                <a:srgbClr val="FF0000"/>
              </a:solidFill>
            </a:endParaRPr>
          </a:p>
          <a:p>
            <a:r>
              <a:rPr lang="tr-TR" b="1" dirty="0" smtClean="0"/>
              <a:t>Sayı </a:t>
            </a:r>
            <a:r>
              <a:rPr lang="tr-TR" b="1" dirty="0"/>
              <a:t>sınırı olmaksızın, </a:t>
            </a:r>
            <a:endParaRPr lang="tr-TR" dirty="0"/>
          </a:p>
          <a:p>
            <a:r>
              <a:rPr lang="tr-TR" b="1" dirty="0"/>
              <a:t>Memur, işçi, işveren, çırak, stajyer tüm çalışanlar, </a:t>
            </a:r>
            <a:endParaRPr lang="tr-TR" dirty="0"/>
          </a:p>
          <a:p>
            <a:r>
              <a:rPr lang="tr-TR" b="1" dirty="0"/>
              <a:t>Kamu ve özel sektöre ait bütün </a:t>
            </a:r>
            <a:r>
              <a:rPr lang="tr-TR" b="1" dirty="0" smtClean="0"/>
              <a:t>işler </a:t>
            </a:r>
            <a:r>
              <a:rPr lang="tr-TR" b="1" dirty="0"/>
              <a:t>ve işyerleri, </a:t>
            </a:r>
            <a:endParaRPr lang="tr-TR" dirty="0"/>
          </a:p>
          <a:p>
            <a:r>
              <a:rPr lang="tr-TR" b="1" dirty="0"/>
              <a:t>Tarım vb. dahil tüm işkolları </a:t>
            </a:r>
            <a:endParaRPr lang="tr-TR" b="1" dirty="0" smtClean="0"/>
          </a:p>
          <a:p>
            <a:pPr marL="0" indent="0">
              <a:buNone/>
            </a:pPr>
            <a:endParaRPr lang="tr-TR" b="1" dirty="0"/>
          </a:p>
          <a:p>
            <a:pPr marL="0" indent="0">
              <a:buNone/>
            </a:pPr>
            <a:endParaRPr lang="tr-TR" dirty="0"/>
          </a:p>
          <a:p>
            <a:pPr marL="0" indent="0">
              <a:buNone/>
            </a:pPr>
            <a:r>
              <a:rPr lang="tr-TR" b="1" dirty="0">
                <a:solidFill>
                  <a:srgbClr val="FF0000"/>
                </a:solidFill>
              </a:rPr>
              <a:t>İstisna: </a:t>
            </a:r>
            <a:endParaRPr lang="tr-TR" dirty="0">
              <a:solidFill>
                <a:srgbClr val="FF0000"/>
              </a:solidFill>
            </a:endParaRPr>
          </a:p>
          <a:p>
            <a:r>
              <a:rPr lang="tr-TR" b="1" dirty="0"/>
              <a:t>TSK, emniyet, afet müdahale ekipleri, ev hizmetleri, kendi nam ve hesabına tek başına çalışanlar </a:t>
            </a:r>
            <a:endParaRPr lang="tr-T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182" y="3974305"/>
            <a:ext cx="6278880" cy="1890584"/>
          </a:xfrm>
          <a:prstGeom prst="rect">
            <a:avLst/>
          </a:prstGeom>
        </p:spPr>
      </p:pic>
    </p:spTree>
    <p:extLst>
      <p:ext uri="{BB962C8B-B14F-4D97-AF65-F5344CB8AC3E}">
        <p14:creationId xmlns:p14="http://schemas.microsoft.com/office/powerpoint/2010/main" val="2979809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62162" y="404812"/>
            <a:ext cx="8067675" cy="6048375"/>
          </a:xfrm>
          <a:prstGeom prst="rect">
            <a:avLst/>
          </a:prstGeom>
        </p:spPr>
      </p:pic>
    </p:spTree>
    <p:extLst>
      <p:ext uri="{BB962C8B-B14F-4D97-AF65-F5344CB8AC3E}">
        <p14:creationId xmlns:p14="http://schemas.microsoft.com/office/powerpoint/2010/main" val="3821746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80675" y="238891"/>
            <a:ext cx="8598567" cy="6356499"/>
          </a:xfrm>
          <a:prstGeom prst="rect">
            <a:avLst/>
          </a:prstGeom>
        </p:spPr>
      </p:pic>
      <p:sp>
        <p:nvSpPr>
          <p:cNvPr id="3" name="5-Point Star 2"/>
          <p:cNvSpPr/>
          <p:nvPr/>
        </p:nvSpPr>
        <p:spPr>
          <a:xfrm>
            <a:off x="2304789" y="3519815"/>
            <a:ext cx="212942" cy="20041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5-Point Star 4"/>
          <p:cNvSpPr/>
          <p:nvPr/>
        </p:nvSpPr>
        <p:spPr>
          <a:xfrm>
            <a:off x="2304789" y="5057602"/>
            <a:ext cx="212942" cy="20041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Point Star 5"/>
          <p:cNvSpPr/>
          <p:nvPr/>
        </p:nvSpPr>
        <p:spPr>
          <a:xfrm>
            <a:off x="2304789" y="5826496"/>
            <a:ext cx="212942" cy="20041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38939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60225" y="1020174"/>
            <a:ext cx="7271550" cy="5393848"/>
          </a:xfrm>
          <a:prstGeom prst="rect">
            <a:avLst/>
          </a:prstGeom>
        </p:spPr>
      </p:pic>
      <p:sp>
        <p:nvSpPr>
          <p:cNvPr id="4" name="Rectangle 3"/>
          <p:cNvSpPr/>
          <p:nvPr/>
        </p:nvSpPr>
        <p:spPr>
          <a:xfrm>
            <a:off x="2248093" y="223531"/>
            <a:ext cx="8213558" cy="646331"/>
          </a:xfrm>
          <a:prstGeom prst="rect">
            <a:avLst/>
          </a:prstGeom>
        </p:spPr>
        <p:txBody>
          <a:bodyPr wrap="square">
            <a:spAutoFit/>
          </a:bodyPr>
          <a:lstStyle/>
          <a:p>
            <a:r>
              <a:rPr lang="tr-TR" sz="3600" b="1" dirty="0" smtClean="0">
                <a:solidFill>
                  <a:srgbClr val="000000"/>
                </a:solidFill>
                <a:latin typeface="Arial" panose="020B0604020202020204" pitchFamily="34" charset="0"/>
              </a:rPr>
              <a:t>KAZA VE İŞ KAZASI KAVRAMLARI</a:t>
            </a:r>
            <a:endParaRPr lang="tr-TR" sz="3600" b="1" dirty="0">
              <a:latin typeface="Arial" panose="020B0604020202020204" pitchFamily="34" charset="0"/>
            </a:endParaRPr>
          </a:p>
        </p:txBody>
      </p:sp>
    </p:spTree>
    <p:extLst>
      <p:ext uri="{BB962C8B-B14F-4D97-AF65-F5344CB8AC3E}">
        <p14:creationId xmlns:p14="http://schemas.microsoft.com/office/powerpoint/2010/main" val="4216912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Ä°Å GÃ¼venliÄi Capsl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317" y="799164"/>
            <a:ext cx="6667500" cy="53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058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Ã¼rkiye'De Ä°Å GÃ¼venliÄi Capsler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578" y="261741"/>
            <a:ext cx="6667500" cy="649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4497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2482" y="328824"/>
            <a:ext cx="10430005" cy="3400931"/>
          </a:xfrm>
          <a:prstGeom prst="rect">
            <a:avLst/>
          </a:prstGeom>
        </p:spPr>
        <p:txBody>
          <a:bodyPr wrap="square">
            <a:spAutoFit/>
          </a:bodyPr>
          <a:lstStyle/>
          <a:p>
            <a:endParaRPr lang="tr-TR" sz="900" dirty="0">
              <a:solidFill>
                <a:srgbClr val="000000"/>
              </a:solidFill>
              <a:latin typeface="Arial" panose="020B0604020202020204" pitchFamily="34" charset="0"/>
            </a:endParaRPr>
          </a:p>
          <a:p>
            <a:pPr algn="ctr"/>
            <a:r>
              <a:rPr lang="tr-TR" sz="2800" b="1" dirty="0">
                <a:solidFill>
                  <a:srgbClr val="C00000"/>
                </a:solidFill>
                <a:latin typeface="Arial" panose="020B0604020202020204" pitchFamily="34" charset="0"/>
              </a:rPr>
              <a:t>İş Kazası (Work Accident): </a:t>
            </a:r>
            <a:endParaRPr lang="tr-TR" sz="2800" b="1" dirty="0" smtClean="0">
              <a:solidFill>
                <a:srgbClr val="C00000"/>
              </a:solidFill>
              <a:latin typeface="Arial" panose="020B0604020202020204" pitchFamily="34" charset="0"/>
            </a:endParaRPr>
          </a:p>
          <a:p>
            <a:pPr algn="ctr"/>
            <a:endParaRPr lang="tr-TR" sz="2800" b="1" dirty="0" smtClean="0">
              <a:solidFill>
                <a:srgbClr val="C00000"/>
              </a:solidFill>
              <a:latin typeface="Arial" panose="020B0604020202020204" pitchFamily="34" charset="0"/>
            </a:endParaRPr>
          </a:p>
          <a:p>
            <a:endParaRPr lang="tr-TR" b="1" dirty="0" smtClean="0">
              <a:solidFill>
                <a:srgbClr val="C00000"/>
              </a:solidFill>
              <a:latin typeface="Arial" panose="020B0604020202020204" pitchFamily="34" charset="0"/>
            </a:endParaRPr>
          </a:p>
          <a:p>
            <a:r>
              <a:rPr lang="tr-TR" b="1" dirty="0" smtClean="0">
                <a:solidFill>
                  <a:srgbClr val="001F5F"/>
                </a:solidFill>
                <a:latin typeface="Arial" panose="020B0604020202020204" pitchFamily="34" charset="0"/>
              </a:rPr>
              <a:t>İş </a:t>
            </a:r>
            <a:r>
              <a:rPr lang="tr-TR" b="1" dirty="0">
                <a:solidFill>
                  <a:srgbClr val="001F5F"/>
                </a:solidFill>
                <a:latin typeface="Arial" panose="020B0604020202020204" pitchFamily="34" charset="0"/>
              </a:rPr>
              <a:t>kazası için değişik tanımlar yapılmıştır. </a:t>
            </a:r>
            <a:endParaRPr lang="tr-TR" b="1" dirty="0" smtClean="0">
              <a:solidFill>
                <a:srgbClr val="001F5F"/>
              </a:solidFill>
              <a:latin typeface="Arial" panose="020B0604020202020204" pitchFamily="34" charset="0"/>
            </a:endParaRPr>
          </a:p>
          <a:p>
            <a:endParaRPr lang="tr-TR" b="1" dirty="0" smtClean="0">
              <a:solidFill>
                <a:srgbClr val="001F5F"/>
              </a:solidFill>
              <a:latin typeface="Arial" panose="020B0604020202020204" pitchFamily="34" charset="0"/>
            </a:endParaRPr>
          </a:p>
          <a:p>
            <a:endParaRPr lang="tr-TR" dirty="0">
              <a:solidFill>
                <a:srgbClr val="001F5F"/>
              </a:solidFill>
              <a:latin typeface="Arial" panose="020B0604020202020204" pitchFamily="34" charset="0"/>
            </a:endParaRPr>
          </a:p>
          <a:p>
            <a:pPr marL="285750" indent="-285750">
              <a:buFont typeface="Wingdings" panose="05000000000000000000" pitchFamily="2" charset="2"/>
              <a:buChar char="q"/>
            </a:pPr>
            <a:r>
              <a:rPr lang="tr-TR" sz="2400" u="sng" dirty="0" smtClean="0">
                <a:solidFill>
                  <a:srgbClr val="0070C0"/>
                </a:solidFill>
                <a:latin typeface="Arial" panose="020B0604020202020204" pitchFamily="34" charset="0"/>
              </a:rPr>
              <a:t>Uluslararası </a:t>
            </a:r>
            <a:r>
              <a:rPr lang="tr-TR" sz="2400" u="sng" dirty="0">
                <a:solidFill>
                  <a:srgbClr val="0070C0"/>
                </a:solidFill>
                <a:latin typeface="Arial" panose="020B0604020202020204" pitchFamily="34" charset="0"/>
              </a:rPr>
              <a:t>Çalışma Örgütü (</a:t>
            </a:r>
            <a:r>
              <a:rPr lang="tr-TR" sz="2400" b="1" u="sng" dirty="0">
                <a:solidFill>
                  <a:srgbClr val="0070C0"/>
                </a:solidFill>
                <a:latin typeface="Arial" panose="020B0604020202020204" pitchFamily="34" charset="0"/>
              </a:rPr>
              <a:t>ILO</a:t>
            </a:r>
            <a:r>
              <a:rPr lang="tr-TR" sz="2400" u="sng" dirty="0">
                <a:solidFill>
                  <a:srgbClr val="0070C0"/>
                </a:solidFill>
                <a:latin typeface="Arial" panose="020B0604020202020204" pitchFamily="34" charset="0"/>
              </a:rPr>
              <a:t>) </a:t>
            </a:r>
            <a:r>
              <a:rPr lang="tr-TR" sz="2400" u="sng" dirty="0" smtClean="0">
                <a:solidFill>
                  <a:srgbClr val="0070C0"/>
                </a:solidFill>
                <a:latin typeface="Arial" panose="020B0604020202020204" pitchFamily="34" charset="0"/>
              </a:rPr>
              <a:t>tarafından </a:t>
            </a:r>
            <a:r>
              <a:rPr lang="tr-TR" sz="2400" u="sng" dirty="0">
                <a:solidFill>
                  <a:srgbClr val="0070C0"/>
                </a:solidFill>
                <a:latin typeface="Arial" panose="020B0604020202020204" pitchFamily="34" charset="0"/>
              </a:rPr>
              <a:t>iş kazası</a:t>
            </a:r>
            <a:r>
              <a:rPr lang="tr-TR" dirty="0">
                <a:solidFill>
                  <a:srgbClr val="001F5F"/>
                </a:solidFill>
                <a:latin typeface="Arial" panose="020B0604020202020204" pitchFamily="34" charset="0"/>
              </a:rPr>
              <a:t>: </a:t>
            </a:r>
            <a:endParaRPr lang="tr-TR" dirty="0" smtClean="0">
              <a:solidFill>
                <a:srgbClr val="001F5F"/>
              </a:solidFill>
              <a:latin typeface="Arial" panose="020B0604020202020204" pitchFamily="34" charset="0"/>
            </a:endParaRPr>
          </a:p>
          <a:p>
            <a:endParaRPr lang="tr-TR" b="1" dirty="0">
              <a:solidFill>
                <a:srgbClr val="001F5F"/>
              </a:solidFill>
              <a:latin typeface="Arial" panose="020B0604020202020204" pitchFamily="34" charset="0"/>
            </a:endParaRPr>
          </a:p>
          <a:p>
            <a:endParaRPr lang="tr-TR" b="1" dirty="0" smtClean="0">
              <a:solidFill>
                <a:srgbClr val="001F5F"/>
              </a:solidFill>
              <a:latin typeface="Arial" panose="020B0604020202020204" pitchFamily="34" charset="0"/>
            </a:endParaRPr>
          </a:p>
          <a:p>
            <a:r>
              <a:rPr lang="tr-TR" b="1" dirty="0" smtClean="0">
                <a:solidFill>
                  <a:srgbClr val="001F5F"/>
                </a:solidFill>
                <a:latin typeface="Arial" panose="020B0604020202020204" pitchFamily="34" charset="0"/>
              </a:rPr>
              <a:t>Belirli </a:t>
            </a:r>
            <a:r>
              <a:rPr lang="tr-TR" b="1" dirty="0">
                <a:solidFill>
                  <a:srgbClr val="001F5F"/>
                </a:solidFill>
                <a:latin typeface="Arial" panose="020B0604020202020204" pitchFamily="34" charset="0"/>
              </a:rPr>
              <a:t>bir zarar veya yaralanmaya yol açan, önceden planlanmamış beklenmedik bir olaydır. </a:t>
            </a:r>
            <a:endParaRPr lang="tr-TR" dirty="0">
              <a:solidFill>
                <a:srgbClr val="001F5F"/>
              </a:solidFill>
              <a:latin typeface="Arial" panose="020B0604020202020204" pitchFamily="34" charset="0"/>
            </a:endParaRPr>
          </a:p>
        </p:txBody>
      </p:sp>
      <p:pic>
        <p:nvPicPr>
          <p:cNvPr id="7" name="Picture 6"/>
          <p:cNvPicPr>
            <a:picLocks noChangeAspect="1"/>
          </p:cNvPicPr>
          <p:nvPr/>
        </p:nvPicPr>
        <p:blipFill>
          <a:blip r:embed="rId2"/>
          <a:stretch>
            <a:fillRect/>
          </a:stretch>
        </p:blipFill>
        <p:spPr>
          <a:xfrm>
            <a:off x="7580759" y="3832965"/>
            <a:ext cx="4354832" cy="2898404"/>
          </a:xfrm>
          <a:prstGeom prst="rect">
            <a:avLst/>
          </a:prstGeom>
        </p:spPr>
      </p:pic>
    </p:spTree>
    <p:extLst>
      <p:ext uri="{BB962C8B-B14F-4D97-AF65-F5344CB8AC3E}">
        <p14:creationId xmlns:p14="http://schemas.microsoft.com/office/powerpoint/2010/main" val="28142344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008" y="384835"/>
            <a:ext cx="10417480" cy="2446824"/>
          </a:xfrm>
          <a:prstGeom prst="rect">
            <a:avLst/>
          </a:prstGeom>
        </p:spPr>
        <p:txBody>
          <a:bodyPr wrap="square">
            <a:spAutoFit/>
          </a:bodyPr>
          <a:lstStyle/>
          <a:p>
            <a:pPr>
              <a:lnSpc>
                <a:spcPct val="150000"/>
              </a:lnSpc>
            </a:pPr>
            <a:endParaRPr lang="tr-TR" sz="900" dirty="0">
              <a:solidFill>
                <a:srgbClr val="000000"/>
              </a:solidFill>
              <a:latin typeface="Wingdings" panose="05000000000000000000" pitchFamily="2" charset="2"/>
            </a:endParaRPr>
          </a:p>
          <a:p>
            <a:pPr>
              <a:lnSpc>
                <a:spcPct val="150000"/>
              </a:lnSpc>
            </a:pPr>
            <a:endParaRPr lang="tr-TR" sz="900" dirty="0">
              <a:latin typeface="Wingdings" panose="05000000000000000000" pitchFamily="2" charset="2"/>
            </a:endParaRPr>
          </a:p>
          <a:p>
            <a:pPr marL="342900" indent="-342900">
              <a:lnSpc>
                <a:spcPct val="150000"/>
              </a:lnSpc>
              <a:buFont typeface="Wingdings" panose="05000000000000000000" pitchFamily="2" charset="2"/>
              <a:buChar char="q"/>
            </a:pPr>
            <a:r>
              <a:rPr lang="tr-TR" sz="2400" u="sng" dirty="0" smtClean="0">
                <a:solidFill>
                  <a:srgbClr val="0070C0"/>
                </a:solidFill>
                <a:latin typeface="Arial" panose="020B0604020202020204" pitchFamily="34" charset="0"/>
              </a:rPr>
              <a:t>Dünya </a:t>
            </a:r>
            <a:r>
              <a:rPr lang="tr-TR" sz="2400" u="sng" dirty="0">
                <a:solidFill>
                  <a:srgbClr val="0070C0"/>
                </a:solidFill>
                <a:latin typeface="Arial" panose="020B0604020202020204" pitchFamily="34" charset="0"/>
              </a:rPr>
              <a:t>Sağlık Örgütü (</a:t>
            </a:r>
            <a:r>
              <a:rPr lang="tr-TR" sz="2400" b="1" u="sng" dirty="0">
                <a:solidFill>
                  <a:srgbClr val="0070C0"/>
                </a:solidFill>
                <a:latin typeface="Arial" panose="020B0604020202020204" pitchFamily="34" charset="0"/>
              </a:rPr>
              <a:t>WHO</a:t>
            </a:r>
            <a:r>
              <a:rPr lang="tr-TR" sz="2400" u="sng" dirty="0">
                <a:solidFill>
                  <a:srgbClr val="0070C0"/>
                </a:solidFill>
                <a:latin typeface="Arial" panose="020B0604020202020204" pitchFamily="34" charset="0"/>
              </a:rPr>
              <a:t>) tarafından ise iş kazası: </a:t>
            </a:r>
            <a:endParaRPr lang="tr-TR" sz="2400" u="sng" dirty="0" smtClean="0">
              <a:solidFill>
                <a:srgbClr val="0070C0"/>
              </a:solidFill>
              <a:latin typeface="Arial" panose="020B0604020202020204" pitchFamily="34" charset="0"/>
            </a:endParaRPr>
          </a:p>
          <a:p>
            <a:pPr marL="285750" indent="-285750">
              <a:lnSpc>
                <a:spcPct val="150000"/>
              </a:lnSpc>
              <a:buFont typeface="Wingdings" panose="05000000000000000000" pitchFamily="2" charset="2"/>
              <a:buChar char="q"/>
            </a:pPr>
            <a:endParaRPr lang="tr-TR" sz="2400" b="1" u="sng" dirty="0">
              <a:solidFill>
                <a:srgbClr val="0070C0"/>
              </a:solidFill>
              <a:latin typeface="Arial" panose="020B0604020202020204" pitchFamily="34" charset="0"/>
            </a:endParaRPr>
          </a:p>
          <a:p>
            <a:pPr>
              <a:lnSpc>
                <a:spcPct val="150000"/>
              </a:lnSpc>
            </a:pPr>
            <a:r>
              <a:rPr lang="tr-TR" b="1" dirty="0" smtClean="0">
                <a:solidFill>
                  <a:srgbClr val="001F5F"/>
                </a:solidFill>
                <a:latin typeface="Arial" panose="020B0604020202020204" pitchFamily="34" charset="0"/>
              </a:rPr>
              <a:t>Önceden </a:t>
            </a:r>
            <a:r>
              <a:rPr lang="tr-TR" b="1" dirty="0">
                <a:solidFill>
                  <a:srgbClr val="001F5F"/>
                </a:solidFill>
                <a:latin typeface="Arial" panose="020B0604020202020204" pitchFamily="34" charset="0"/>
              </a:rPr>
              <a:t>planlanmamış çoğu zaman, kişisel yaralanmalara, makinelerin, araç ve gereçlerin zarara uğramasına, üretimin bir süre durmasına yol açan bir </a:t>
            </a:r>
            <a:r>
              <a:rPr lang="tr-TR" b="1" dirty="0" smtClean="0">
                <a:solidFill>
                  <a:srgbClr val="001F5F"/>
                </a:solidFill>
                <a:latin typeface="Arial" panose="020B0604020202020204" pitchFamily="34" charset="0"/>
              </a:rPr>
              <a:t>olaydır</a:t>
            </a:r>
            <a:r>
              <a:rPr lang="tr-TR" dirty="0">
                <a:solidFill>
                  <a:srgbClr val="001F5F"/>
                </a:solidFill>
                <a:latin typeface="Arial" panose="020B0604020202020204" pitchFamily="34" charset="0"/>
              </a:rPr>
              <a:t>.</a:t>
            </a:r>
          </a:p>
        </p:txBody>
      </p:sp>
      <p:pic>
        <p:nvPicPr>
          <p:cNvPr id="5" name="Picture 4"/>
          <p:cNvPicPr>
            <a:picLocks noChangeAspect="1"/>
          </p:cNvPicPr>
          <p:nvPr/>
        </p:nvPicPr>
        <p:blipFill>
          <a:blip r:embed="rId2"/>
          <a:stretch>
            <a:fillRect/>
          </a:stretch>
        </p:blipFill>
        <p:spPr>
          <a:xfrm>
            <a:off x="6159440" y="2831659"/>
            <a:ext cx="5077195" cy="3782083"/>
          </a:xfrm>
          <a:prstGeom prst="rect">
            <a:avLst/>
          </a:prstGeom>
        </p:spPr>
      </p:pic>
    </p:spTree>
    <p:extLst>
      <p:ext uri="{BB962C8B-B14F-4D97-AF65-F5344CB8AC3E}">
        <p14:creationId xmlns:p14="http://schemas.microsoft.com/office/powerpoint/2010/main" val="30296421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065" y="247761"/>
            <a:ext cx="10016647" cy="3416320"/>
          </a:xfrm>
          <a:prstGeom prst="rect">
            <a:avLst/>
          </a:prstGeom>
        </p:spPr>
        <p:txBody>
          <a:bodyPr wrap="square">
            <a:spAutoFit/>
          </a:bodyPr>
          <a:lstStyle/>
          <a:p>
            <a:pPr>
              <a:lnSpc>
                <a:spcPct val="150000"/>
              </a:lnSpc>
            </a:pPr>
            <a:endParaRPr lang="tr-TR" sz="2400" dirty="0">
              <a:solidFill>
                <a:srgbClr val="000000"/>
              </a:solidFill>
            </a:endParaRPr>
          </a:p>
          <a:p>
            <a:pPr marL="285750" indent="-285750">
              <a:lnSpc>
                <a:spcPct val="150000"/>
              </a:lnSpc>
              <a:buFont typeface="Wingdings" panose="05000000000000000000" pitchFamily="2" charset="2"/>
              <a:buChar char="q"/>
            </a:pPr>
            <a:r>
              <a:rPr lang="tr-TR" sz="2400" b="1" dirty="0" smtClean="0">
                <a:solidFill>
                  <a:srgbClr val="001F5F"/>
                </a:solidFill>
              </a:rPr>
              <a:t>6331 </a:t>
            </a:r>
            <a:r>
              <a:rPr lang="tr-TR" sz="2400" b="1" dirty="0">
                <a:solidFill>
                  <a:srgbClr val="001F5F"/>
                </a:solidFill>
              </a:rPr>
              <a:t>sayılı İş Sağlığı ve Güvenliği Kanunu Md.3- İş kazası: </a:t>
            </a:r>
            <a:endParaRPr lang="tr-TR" sz="2400" b="1" dirty="0" smtClean="0">
              <a:solidFill>
                <a:srgbClr val="001F5F"/>
              </a:solidFill>
            </a:endParaRPr>
          </a:p>
          <a:p>
            <a:pPr marL="285750" indent="-285750">
              <a:lnSpc>
                <a:spcPct val="150000"/>
              </a:lnSpc>
              <a:buFont typeface="Wingdings" panose="05000000000000000000" pitchFamily="2" charset="2"/>
              <a:buChar char="q"/>
            </a:pPr>
            <a:endParaRPr lang="tr-TR" sz="2400" b="1" dirty="0">
              <a:solidFill>
                <a:srgbClr val="001F5F"/>
              </a:solidFill>
            </a:endParaRPr>
          </a:p>
          <a:p>
            <a:pPr>
              <a:lnSpc>
                <a:spcPct val="150000"/>
              </a:lnSpc>
            </a:pPr>
            <a:r>
              <a:rPr lang="tr-TR" sz="2400" dirty="0" smtClean="0">
                <a:solidFill>
                  <a:srgbClr val="C00000"/>
                </a:solidFill>
              </a:rPr>
              <a:t>İşyerinde </a:t>
            </a:r>
            <a:r>
              <a:rPr lang="tr-TR" sz="2400" dirty="0">
                <a:solidFill>
                  <a:srgbClr val="001F5F"/>
                </a:solidFill>
              </a:rPr>
              <a:t>veya </a:t>
            </a:r>
            <a:r>
              <a:rPr lang="tr-TR" sz="2400" dirty="0">
                <a:solidFill>
                  <a:srgbClr val="C00000"/>
                </a:solidFill>
              </a:rPr>
              <a:t>işin yürütümü nedeniyle meydana gelen</a:t>
            </a:r>
            <a:r>
              <a:rPr lang="tr-TR" sz="2400" dirty="0">
                <a:solidFill>
                  <a:srgbClr val="001F5F"/>
                </a:solidFill>
              </a:rPr>
              <a:t>, </a:t>
            </a:r>
            <a:r>
              <a:rPr lang="tr-TR" sz="2400" dirty="0">
                <a:solidFill>
                  <a:srgbClr val="C00000"/>
                </a:solidFill>
              </a:rPr>
              <a:t>ölüme sebebiyet veren </a:t>
            </a:r>
            <a:r>
              <a:rPr lang="tr-TR" sz="2400" dirty="0">
                <a:solidFill>
                  <a:srgbClr val="001F5F"/>
                </a:solidFill>
              </a:rPr>
              <a:t>veya </a:t>
            </a:r>
            <a:r>
              <a:rPr lang="tr-TR" sz="2400" dirty="0">
                <a:solidFill>
                  <a:srgbClr val="C00000"/>
                </a:solidFill>
              </a:rPr>
              <a:t>vücut bütünlüğünü ruhen </a:t>
            </a:r>
            <a:r>
              <a:rPr lang="tr-TR" sz="2400" dirty="0">
                <a:solidFill>
                  <a:srgbClr val="001F5F"/>
                </a:solidFill>
              </a:rPr>
              <a:t>ya da </a:t>
            </a:r>
            <a:r>
              <a:rPr lang="tr-TR" sz="2400" dirty="0">
                <a:solidFill>
                  <a:srgbClr val="C00000"/>
                </a:solidFill>
              </a:rPr>
              <a:t>bedenen engelli hâle getiren </a:t>
            </a:r>
            <a:r>
              <a:rPr lang="tr-TR" sz="2400" dirty="0">
                <a:solidFill>
                  <a:srgbClr val="001F5F"/>
                </a:solidFill>
              </a:rPr>
              <a:t>olayı ifade eder. </a:t>
            </a:r>
          </a:p>
        </p:txBody>
      </p:sp>
      <p:pic>
        <p:nvPicPr>
          <p:cNvPr id="5" name="Picture 4"/>
          <p:cNvPicPr>
            <a:picLocks noChangeAspect="1"/>
          </p:cNvPicPr>
          <p:nvPr/>
        </p:nvPicPr>
        <p:blipFill>
          <a:blip r:embed="rId2"/>
          <a:stretch>
            <a:fillRect/>
          </a:stretch>
        </p:blipFill>
        <p:spPr>
          <a:xfrm>
            <a:off x="5524934" y="3042922"/>
            <a:ext cx="4423950" cy="3502829"/>
          </a:xfrm>
          <a:prstGeom prst="rect">
            <a:avLst/>
          </a:prstGeom>
        </p:spPr>
      </p:pic>
      <p:sp>
        <p:nvSpPr>
          <p:cNvPr id="6" name="5-Point Star 5"/>
          <p:cNvSpPr/>
          <p:nvPr/>
        </p:nvSpPr>
        <p:spPr>
          <a:xfrm>
            <a:off x="3118981" y="400833"/>
            <a:ext cx="275572" cy="4008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5-Point Star 6"/>
          <p:cNvSpPr/>
          <p:nvPr/>
        </p:nvSpPr>
        <p:spPr>
          <a:xfrm>
            <a:off x="3271381" y="553233"/>
            <a:ext cx="275572" cy="4008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5-Point Star 7"/>
          <p:cNvSpPr/>
          <p:nvPr/>
        </p:nvSpPr>
        <p:spPr>
          <a:xfrm>
            <a:off x="3561567" y="553233"/>
            <a:ext cx="275572" cy="4008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0822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5333" y="368016"/>
            <a:ext cx="4067175" cy="5019675"/>
          </a:xfrm>
          <a:prstGeom prst="rect">
            <a:avLst/>
          </a:prstGeom>
        </p:spPr>
      </p:pic>
      <p:pic>
        <p:nvPicPr>
          <p:cNvPr id="1026" name="Picture 2" descr="http://sosyobaz.com/public/images/resized/img_5a4f5ded05344_15151508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7235" y="368016"/>
            <a:ext cx="5248463" cy="557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439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05" y="123215"/>
            <a:ext cx="12062564" cy="7478970"/>
          </a:xfrm>
          <a:prstGeom prst="rect">
            <a:avLst/>
          </a:prstGeom>
        </p:spPr>
        <p:txBody>
          <a:bodyPr wrap="square">
            <a:spAutoFit/>
          </a:bodyPr>
          <a:lstStyle/>
          <a:p>
            <a:pPr marL="285750" indent="-285750">
              <a:buFont typeface="Wingdings" panose="05000000000000000000" pitchFamily="2" charset="2"/>
              <a:buChar char="q"/>
            </a:pPr>
            <a:r>
              <a:rPr lang="tr-TR" sz="2400" b="1" dirty="0" smtClean="0">
                <a:solidFill>
                  <a:srgbClr val="001F5F"/>
                </a:solidFill>
                <a:latin typeface="Arial" panose="020B0604020202020204" pitchFamily="34" charset="0"/>
                <a:cs typeface="Arial" panose="020B0604020202020204" pitchFamily="34" charset="0"/>
              </a:rPr>
              <a:t>5510 </a:t>
            </a:r>
            <a:r>
              <a:rPr lang="tr-TR" sz="2400" b="1" dirty="0">
                <a:solidFill>
                  <a:srgbClr val="001F5F"/>
                </a:solidFill>
                <a:latin typeface="Arial" panose="020B0604020202020204" pitchFamily="34" charset="0"/>
                <a:cs typeface="Arial" panose="020B0604020202020204" pitchFamily="34" charset="0"/>
              </a:rPr>
              <a:t>sayılı Sosyal Sigortalar ve Genel Sağlık Sigortası Kanunu </a:t>
            </a:r>
            <a:r>
              <a:rPr lang="tr-TR" sz="2400" b="1" dirty="0" smtClean="0">
                <a:solidFill>
                  <a:srgbClr val="001F5F"/>
                </a:solidFill>
                <a:latin typeface="Arial" panose="020B0604020202020204" pitchFamily="34" charset="0"/>
                <a:cs typeface="Arial" panose="020B0604020202020204" pitchFamily="34" charset="0"/>
              </a:rPr>
              <a:t>Md.13-</a:t>
            </a:r>
          </a:p>
          <a:p>
            <a:r>
              <a:rPr lang="tr-TR" sz="2400" b="1" dirty="0" smtClean="0">
                <a:solidFill>
                  <a:srgbClr val="001F5F"/>
                </a:solidFill>
                <a:latin typeface="Arial" panose="020B0604020202020204" pitchFamily="34" charset="0"/>
                <a:cs typeface="Arial" panose="020B0604020202020204" pitchFamily="34" charset="0"/>
              </a:rPr>
              <a:t>İş </a:t>
            </a:r>
            <a:r>
              <a:rPr lang="tr-TR" sz="2400" b="1" dirty="0">
                <a:solidFill>
                  <a:srgbClr val="001F5F"/>
                </a:solidFill>
                <a:latin typeface="Arial" panose="020B0604020202020204" pitchFamily="34" charset="0"/>
                <a:cs typeface="Arial" panose="020B0604020202020204" pitchFamily="34" charset="0"/>
              </a:rPr>
              <a:t>kazası; </a:t>
            </a:r>
            <a:endParaRPr lang="tr-TR" sz="2400" b="1" dirty="0" smtClean="0">
              <a:solidFill>
                <a:srgbClr val="001F5F"/>
              </a:solidFill>
              <a:latin typeface="Arial" panose="020B0604020202020204" pitchFamily="34" charset="0"/>
              <a:cs typeface="Arial" panose="020B0604020202020204" pitchFamily="34" charset="0"/>
            </a:endParaRPr>
          </a:p>
          <a:p>
            <a:endParaRPr lang="tr-TR" sz="2400" b="1" dirty="0" smtClean="0">
              <a:solidFill>
                <a:srgbClr val="001F5F"/>
              </a:solidFill>
              <a:latin typeface="Arial" panose="020B0604020202020204" pitchFamily="34" charset="0"/>
              <a:cs typeface="Arial" panose="020B0604020202020204" pitchFamily="34" charset="0"/>
            </a:endParaRPr>
          </a:p>
          <a:p>
            <a:endParaRPr lang="tr-TR" sz="2400" b="1" dirty="0">
              <a:solidFill>
                <a:srgbClr val="001F5F"/>
              </a:solidFill>
              <a:latin typeface="Arial" panose="020B0604020202020204" pitchFamily="34" charset="0"/>
              <a:cs typeface="Arial" panose="020B0604020202020204" pitchFamily="34" charset="0"/>
            </a:endParaRPr>
          </a:p>
          <a:p>
            <a:endParaRPr lang="tr-TR" sz="2400" dirty="0">
              <a:solidFill>
                <a:srgbClr val="001F5F"/>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tr-TR" sz="2400" dirty="0" smtClean="0">
                <a:solidFill>
                  <a:srgbClr val="001F5F"/>
                </a:solidFill>
                <a:latin typeface="Arial" panose="020B0604020202020204" pitchFamily="34" charset="0"/>
                <a:cs typeface="Arial" panose="020B0604020202020204" pitchFamily="34" charset="0"/>
              </a:rPr>
              <a:t>İşveren </a:t>
            </a:r>
            <a:r>
              <a:rPr lang="tr-TR" sz="2400" dirty="0">
                <a:solidFill>
                  <a:srgbClr val="001F5F"/>
                </a:solidFill>
                <a:latin typeface="Arial" panose="020B0604020202020204" pitchFamily="34" charset="0"/>
                <a:cs typeface="Arial" panose="020B0604020202020204" pitchFamily="34" charset="0"/>
              </a:rPr>
              <a:t>tarafından </a:t>
            </a:r>
            <a:r>
              <a:rPr lang="tr-TR" sz="2400" dirty="0">
                <a:solidFill>
                  <a:srgbClr val="C00000"/>
                </a:solidFill>
                <a:latin typeface="Arial" panose="020B0604020202020204" pitchFamily="34" charset="0"/>
                <a:cs typeface="Arial" panose="020B0604020202020204" pitchFamily="34" charset="0"/>
              </a:rPr>
              <a:t>yürütülmekte olan iş </a:t>
            </a:r>
            <a:r>
              <a:rPr lang="tr-TR" sz="2400" dirty="0">
                <a:solidFill>
                  <a:srgbClr val="001F5F"/>
                </a:solidFill>
                <a:latin typeface="Arial" panose="020B0604020202020204" pitchFamily="34" charset="0"/>
                <a:cs typeface="Arial" panose="020B0604020202020204" pitchFamily="34" charset="0"/>
              </a:rPr>
              <a:t>nedeniyle, </a:t>
            </a:r>
            <a:endParaRPr lang="tr-TR" sz="2400" dirty="0" smtClean="0">
              <a:solidFill>
                <a:srgbClr val="001F5F"/>
              </a:solidFill>
              <a:latin typeface="Arial" panose="020B0604020202020204" pitchFamily="34" charset="0"/>
              <a:cs typeface="Arial" panose="020B0604020202020204" pitchFamily="34" charset="0"/>
            </a:endParaRPr>
          </a:p>
          <a:p>
            <a:endParaRPr lang="tr-TR" sz="2400" dirty="0">
              <a:solidFill>
                <a:srgbClr val="001F5F"/>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tr-TR" sz="2400" dirty="0" smtClean="0">
                <a:latin typeface="Arial" panose="020B0604020202020204" pitchFamily="34" charset="0"/>
                <a:cs typeface="Arial" panose="020B0604020202020204" pitchFamily="34" charset="0"/>
              </a:rPr>
              <a:t>Bir </a:t>
            </a:r>
            <a:r>
              <a:rPr lang="tr-TR" sz="2400" dirty="0">
                <a:latin typeface="Arial" panose="020B0604020202020204" pitchFamily="34" charset="0"/>
                <a:cs typeface="Arial" panose="020B0604020202020204" pitchFamily="34" charset="0"/>
              </a:rPr>
              <a:t>işverene bağlı olarak çalışan sigortalının, </a:t>
            </a:r>
            <a:r>
              <a:rPr lang="tr-TR" sz="2400" dirty="0">
                <a:solidFill>
                  <a:srgbClr val="FF0000"/>
                </a:solidFill>
                <a:latin typeface="Arial" panose="020B0604020202020204" pitchFamily="34" charset="0"/>
                <a:cs typeface="Arial" panose="020B0604020202020204" pitchFamily="34" charset="0"/>
              </a:rPr>
              <a:t>görevli olarak işyeri dışında başka bir yere gönderilmesi nedeniyle asıl işini yapmaksızın</a:t>
            </a:r>
            <a:r>
              <a:rPr lang="tr-TR" sz="2400" dirty="0">
                <a:latin typeface="Arial" panose="020B0604020202020204" pitchFamily="34" charset="0"/>
                <a:cs typeface="Arial" panose="020B0604020202020204" pitchFamily="34" charset="0"/>
              </a:rPr>
              <a:t> geçen zamanlarda, </a:t>
            </a:r>
            <a:endParaRPr lang="tr-TR" sz="2400" dirty="0" smtClean="0">
              <a:latin typeface="Arial" panose="020B0604020202020204" pitchFamily="34" charset="0"/>
              <a:cs typeface="Arial" panose="020B0604020202020204" pitchFamily="34" charset="0"/>
            </a:endParaRPr>
          </a:p>
          <a:p>
            <a:endParaRPr lang="tr-TR" sz="2400" dirty="0">
              <a:latin typeface="Arial" panose="020B0604020202020204" pitchFamily="34" charset="0"/>
              <a:cs typeface="Arial" panose="020B0604020202020204" pitchFamily="34" charset="0"/>
            </a:endParaRPr>
          </a:p>
          <a:p>
            <a:endParaRPr lang="tr-TR" sz="2400" dirty="0" smtClean="0">
              <a:latin typeface="Arial" panose="020B0604020202020204" pitchFamily="34" charset="0"/>
              <a:cs typeface="Arial" panose="020B0604020202020204" pitchFamily="34" charset="0"/>
            </a:endParaRPr>
          </a:p>
          <a:p>
            <a:endParaRPr lang="tr-TR" sz="2400" dirty="0" smtClean="0">
              <a:latin typeface="Arial" panose="020B0604020202020204" pitchFamily="34" charset="0"/>
              <a:cs typeface="Arial" panose="020B0604020202020204" pitchFamily="34" charset="0"/>
            </a:endParaRPr>
          </a:p>
          <a:p>
            <a:endParaRPr lang="tr-TR" sz="2400" dirty="0" smtClean="0">
              <a:latin typeface="Arial" panose="020B0604020202020204" pitchFamily="34" charset="0"/>
              <a:cs typeface="Arial" panose="020B0604020202020204" pitchFamily="34" charset="0"/>
            </a:endParaRPr>
          </a:p>
          <a:p>
            <a:endParaRPr lang="tr-TR" sz="2400" dirty="0">
              <a:latin typeface="Arial" panose="020B0604020202020204" pitchFamily="34" charset="0"/>
              <a:cs typeface="Arial" panose="020B0604020202020204" pitchFamily="34" charset="0"/>
            </a:endParaRPr>
          </a:p>
          <a:p>
            <a:endParaRPr lang="tr-TR" sz="2400" dirty="0" smtClean="0">
              <a:latin typeface="Arial" panose="020B0604020202020204" pitchFamily="34" charset="0"/>
              <a:cs typeface="Arial" panose="020B0604020202020204" pitchFamily="34" charset="0"/>
            </a:endParaRPr>
          </a:p>
          <a:p>
            <a:endParaRPr lang="tr-TR"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tr-TR" sz="2400" dirty="0" smtClean="0">
                <a:latin typeface="Arial" panose="020B0604020202020204" pitchFamily="34" charset="0"/>
                <a:cs typeface="Arial" panose="020B0604020202020204" pitchFamily="34" charset="0"/>
              </a:rPr>
              <a:t>Emziren </a:t>
            </a:r>
            <a:r>
              <a:rPr lang="tr-TR" sz="2400" dirty="0">
                <a:latin typeface="Arial" panose="020B0604020202020204" pitchFamily="34" charset="0"/>
                <a:cs typeface="Arial" panose="020B0604020202020204" pitchFamily="34" charset="0"/>
              </a:rPr>
              <a:t>kadın sigortalının, iş mevzuatı gereğince </a:t>
            </a:r>
            <a:r>
              <a:rPr lang="tr-TR" sz="2400" dirty="0">
                <a:solidFill>
                  <a:srgbClr val="FF0000"/>
                </a:solidFill>
                <a:latin typeface="Arial" panose="020B0604020202020204" pitchFamily="34" charset="0"/>
                <a:cs typeface="Arial" panose="020B0604020202020204" pitchFamily="34" charset="0"/>
              </a:rPr>
              <a:t>çocuğuna süt vermek için ayrılan zamanlarda</a:t>
            </a:r>
            <a:r>
              <a:rPr lang="tr-TR" sz="2400" dirty="0">
                <a:latin typeface="Arial" panose="020B0604020202020204" pitchFamily="34" charset="0"/>
                <a:cs typeface="Arial" panose="020B0604020202020204" pitchFamily="34" charset="0"/>
              </a:rPr>
              <a:t>, </a:t>
            </a:r>
          </a:p>
          <a:p>
            <a:pPr marL="285750" indent="-285750">
              <a:buFont typeface="Wingdings" panose="05000000000000000000" pitchFamily="2" charset="2"/>
              <a:buChar char="v"/>
            </a:pPr>
            <a:endParaRPr lang="tr-TR" sz="2400" dirty="0">
              <a:latin typeface="Arial" panose="020B0604020202020204" pitchFamily="34" charset="0"/>
              <a:cs typeface="Arial" panose="020B0604020202020204" pitchFamily="34" charset="0"/>
            </a:endParaRPr>
          </a:p>
          <a:p>
            <a:endParaRPr lang="tr-TR" sz="2400" dirty="0">
              <a:solidFill>
                <a:srgbClr val="001F5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563165" y="632498"/>
            <a:ext cx="2770807" cy="2074658"/>
          </a:xfrm>
          <a:prstGeom prst="rect">
            <a:avLst/>
          </a:prstGeom>
        </p:spPr>
      </p:pic>
      <p:pic>
        <p:nvPicPr>
          <p:cNvPr id="6" name="Picture 5"/>
          <p:cNvPicPr>
            <a:picLocks noChangeAspect="1"/>
          </p:cNvPicPr>
          <p:nvPr/>
        </p:nvPicPr>
        <p:blipFill>
          <a:blip r:embed="rId3"/>
          <a:stretch>
            <a:fillRect/>
          </a:stretch>
        </p:blipFill>
        <p:spPr>
          <a:xfrm>
            <a:off x="7722209" y="3493368"/>
            <a:ext cx="3070633" cy="2068188"/>
          </a:xfrm>
          <a:prstGeom prst="rect">
            <a:avLst/>
          </a:prstGeom>
        </p:spPr>
      </p:pic>
      <p:pic>
        <p:nvPicPr>
          <p:cNvPr id="7" name="Picture 6"/>
          <p:cNvPicPr>
            <a:picLocks noChangeAspect="1"/>
          </p:cNvPicPr>
          <p:nvPr/>
        </p:nvPicPr>
        <p:blipFill>
          <a:blip r:embed="rId4"/>
          <a:stretch>
            <a:fillRect/>
          </a:stretch>
        </p:blipFill>
        <p:spPr>
          <a:xfrm>
            <a:off x="2737816" y="3719990"/>
            <a:ext cx="1997022" cy="1979330"/>
          </a:xfrm>
          <a:prstGeom prst="rect">
            <a:avLst/>
          </a:prstGeom>
        </p:spPr>
      </p:pic>
    </p:spTree>
    <p:extLst>
      <p:ext uri="{BB962C8B-B14F-4D97-AF65-F5344CB8AC3E}">
        <p14:creationId xmlns:p14="http://schemas.microsoft.com/office/powerpoint/2010/main" val="389565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215" y="235234"/>
            <a:ext cx="11081359" cy="958660"/>
          </a:xfrm>
          <a:prstGeom prst="rect">
            <a:avLst/>
          </a:prstGeom>
        </p:spPr>
        <p:txBody>
          <a:bodyPr wrap="square">
            <a:spAutoFit/>
          </a:bodyPr>
          <a:lstStyle/>
          <a:p>
            <a:pPr>
              <a:lnSpc>
                <a:spcPct val="150000"/>
              </a:lnSpc>
            </a:pPr>
            <a:r>
              <a:rPr lang="tr-TR" sz="2000" dirty="0" smtClean="0">
                <a:solidFill>
                  <a:srgbClr val="001F5F"/>
                </a:solidFill>
                <a:latin typeface="Arial" panose="020B0604020202020204" pitchFamily="34" charset="0"/>
                <a:cs typeface="Arial" panose="020B0604020202020204" pitchFamily="34" charset="0"/>
              </a:rPr>
              <a:t>Sigortalıların</a:t>
            </a:r>
            <a:r>
              <a:rPr lang="tr-TR" sz="2000" dirty="0">
                <a:solidFill>
                  <a:srgbClr val="001F5F"/>
                </a:solidFill>
                <a:latin typeface="Arial" panose="020B0604020202020204" pitchFamily="34" charset="0"/>
                <a:cs typeface="Arial" panose="020B0604020202020204" pitchFamily="34" charset="0"/>
              </a:rPr>
              <a:t>, </a:t>
            </a:r>
            <a:r>
              <a:rPr lang="tr-TR" sz="2000" dirty="0">
                <a:solidFill>
                  <a:srgbClr val="C00000"/>
                </a:solidFill>
                <a:latin typeface="Arial" panose="020B0604020202020204" pitchFamily="34" charset="0"/>
                <a:cs typeface="Arial" panose="020B0604020202020204" pitchFamily="34" charset="0"/>
              </a:rPr>
              <a:t>işverence sağlanan bir taşıtla işin yapıldığı yere gidiş gelişi </a:t>
            </a:r>
            <a:r>
              <a:rPr lang="tr-TR" sz="2000" dirty="0">
                <a:solidFill>
                  <a:srgbClr val="001F5F"/>
                </a:solidFill>
                <a:latin typeface="Arial" panose="020B0604020202020204" pitchFamily="34" charset="0"/>
                <a:cs typeface="Arial" panose="020B0604020202020204" pitchFamily="34" charset="0"/>
              </a:rPr>
              <a:t>sırasında, meydana gelen ve sigortalıyı </a:t>
            </a:r>
            <a:r>
              <a:rPr lang="tr-TR" sz="2000" dirty="0">
                <a:solidFill>
                  <a:srgbClr val="C00000"/>
                </a:solidFill>
                <a:latin typeface="Arial" panose="020B0604020202020204" pitchFamily="34" charset="0"/>
                <a:cs typeface="Arial" panose="020B0604020202020204" pitchFamily="34" charset="0"/>
              </a:rPr>
              <a:t>hemen </a:t>
            </a:r>
            <a:r>
              <a:rPr lang="tr-TR" sz="2000" dirty="0">
                <a:solidFill>
                  <a:srgbClr val="001F5F"/>
                </a:solidFill>
                <a:latin typeface="Arial" panose="020B0604020202020204" pitchFamily="34" charset="0"/>
                <a:cs typeface="Arial" panose="020B0604020202020204" pitchFamily="34" charset="0"/>
              </a:rPr>
              <a:t>veya </a:t>
            </a:r>
            <a:r>
              <a:rPr lang="tr-TR" sz="2000" dirty="0">
                <a:solidFill>
                  <a:srgbClr val="C00000"/>
                </a:solidFill>
                <a:latin typeface="Arial" panose="020B0604020202020204" pitchFamily="34" charset="0"/>
                <a:cs typeface="Arial" panose="020B0604020202020204" pitchFamily="34" charset="0"/>
              </a:rPr>
              <a:t>sonradan bedenen </a:t>
            </a:r>
            <a:r>
              <a:rPr lang="tr-TR" sz="2000" dirty="0">
                <a:solidFill>
                  <a:srgbClr val="001F5F"/>
                </a:solidFill>
                <a:latin typeface="Arial" panose="020B0604020202020204" pitchFamily="34" charset="0"/>
                <a:cs typeface="Arial" panose="020B0604020202020204" pitchFamily="34" charset="0"/>
              </a:rPr>
              <a:t>ya da </a:t>
            </a:r>
            <a:r>
              <a:rPr lang="tr-TR" sz="2000" dirty="0">
                <a:solidFill>
                  <a:srgbClr val="C00000"/>
                </a:solidFill>
                <a:latin typeface="Arial" panose="020B0604020202020204" pitchFamily="34" charset="0"/>
                <a:cs typeface="Arial" panose="020B0604020202020204" pitchFamily="34" charset="0"/>
              </a:rPr>
              <a:t>ruhen engelli hâle getiren </a:t>
            </a:r>
            <a:r>
              <a:rPr lang="tr-TR" sz="2000" dirty="0">
                <a:solidFill>
                  <a:srgbClr val="001F5F"/>
                </a:solidFill>
                <a:latin typeface="Arial" panose="020B0604020202020204" pitchFamily="34" charset="0"/>
                <a:cs typeface="Arial" panose="020B0604020202020204" pitchFamily="34" charset="0"/>
              </a:rPr>
              <a:t>olaydır. </a:t>
            </a:r>
          </a:p>
        </p:txBody>
      </p:sp>
      <p:pic>
        <p:nvPicPr>
          <p:cNvPr id="5" name="Picture 4"/>
          <p:cNvPicPr>
            <a:picLocks noChangeAspect="1"/>
          </p:cNvPicPr>
          <p:nvPr/>
        </p:nvPicPr>
        <p:blipFill>
          <a:blip r:embed="rId2"/>
          <a:stretch>
            <a:fillRect/>
          </a:stretch>
        </p:blipFill>
        <p:spPr>
          <a:xfrm>
            <a:off x="2028744" y="1998797"/>
            <a:ext cx="8034300" cy="4188165"/>
          </a:xfrm>
          <a:prstGeom prst="rect">
            <a:avLst/>
          </a:prstGeom>
        </p:spPr>
      </p:pic>
      <p:sp>
        <p:nvSpPr>
          <p:cNvPr id="7" name="Rectangle 6"/>
          <p:cNvSpPr/>
          <p:nvPr/>
        </p:nvSpPr>
        <p:spPr>
          <a:xfrm>
            <a:off x="129436" y="0"/>
            <a:ext cx="484339" cy="646331"/>
          </a:xfrm>
          <a:prstGeom prst="rect">
            <a:avLst/>
          </a:prstGeom>
        </p:spPr>
        <p:txBody>
          <a:bodyPr wrap="square">
            <a:spAutoFit/>
          </a:bodyPr>
          <a:lstStyle/>
          <a:p>
            <a:endParaRPr lang="tr-TR" sz="900" dirty="0">
              <a:solidFill>
                <a:srgbClr val="000000"/>
              </a:solidFill>
              <a:latin typeface="Wingdings" panose="05000000000000000000" pitchFamily="2" charset="2"/>
            </a:endParaRPr>
          </a:p>
          <a:p>
            <a:endParaRPr lang="tr-TR" sz="900" dirty="0">
              <a:latin typeface="Wingdings" panose="05000000000000000000" pitchFamily="2" charset="2"/>
            </a:endParaRPr>
          </a:p>
          <a:p>
            <a:r>
              <a:rPr lang="tr-TR" dirty="0" smtClean="0">
                <a:solidFill>
                  <a:srgbClr val="00AF50"/>
                </a:solidFill>
                <a:latin typeface="Wingdings" panose="05000000000000000000" pitchFamily="2" charset="2"/>
              </a:rPr>
              <a:t></a:t>
            </a:r>
            <a:endParaRPr lang="tr-TR" dirty="0">
              <a:solidFill>
                <a:srgbClr val="C00000"/>
              </a:solidFill>
              <a:latin typeface="Arial" panose="020B0604020202020204" pitchFamily="34" charset="0"/>
            </a:endParaRPr>
          </a:p>
        </p:txBody>
      </p:sp>
    </p:spTree>
    <p:extLst>
      <p:ext uri="{BB962C8B-B14F-4D97-AF65-F5344CB8AC3E}">
        <p14:creationId xmlns:p14="http://schemas.microsoft.com/office/powerpoint/2010/main" val="25585680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377" y="87682"/>
            <a:ext cx="10968625" cy="6740307"/>
          </a:xfrm>
          <a:prstGeom prst="rect">
            <a:avLst/>
          </a:prstGeom>
        </p:spPr>
        <p:txBody>
          <a:bodyPr wrap="square">
            <a:spAutoFit/>
          </a:bodyPr>
          <a:lstStyle/>
          <a:p>
            <a:pPr>
              <a:lnSpc>
                <a:spcPct val="150000"/>
              </a:lnSpc>
            </a:pPr>
            <a:r>
              <a:rPr lang="tr-TR" sz="2400" b="1" i="1" u="sng" dirty="0" smtClean="0">
                <a:solidFill>
                  <a:srgbClr val="0070C0"/>
                </a:solidFill>
                <a:effectLst>
                  <a:outerShdw blurRad="38100" dist="38100" dir="2700000" algn="tl">
                    <a:srgbClr val="000000">
                      <a:alpha val="43137"/>
                    </a:srgbClr>
                  </a:outerShdw>
                </a:effectLst>
                <a:latin typeface="Arial" panose="020B0604020202020204" pitchFamily="34" charset="0"/>
              </a:rPr>
              <a:t>Bir </a:t>
            </a:r>
            <a:r>
              <a:rPr lang="tr-TR" sz="2400" b="1" i="1" u="sng" dirty="0">
                <a:solidFill>
                  <a:srgbClr val="0070C0"/>
                </a:solidFill>
                <a:effectLst>
                  <a:outerShdw blurRad="38100" dist="38100" dir="2700000" algn="tl">
                    <a:srgbClr val="000000">
                      <a:alpha val="43137"/>
                    </a:srgbClr>
                  </a:outerShdw>
                </a:effectLst>
                <a:latin typeface="Arial" panose="020B0604020202020204" pitchFamily="34" charset="0"/>
              </a:rPr>
              <a:t>Olayın İş Kazası Sayılması İçin: </a:t>
            </a:r>
            <a:endParaRPr lang="tr-TR" sz="2400" b="1" i="1" u="sng" dirty="0" smtClean="0">
              <a:solidFill>
                <a:srgbClr val="0070C0"/>
              </a:solidFill>
              <a:effectLst>
                <a:outerShdw blurRad="38100" dist="38100" dir="2700000" algn="tl">
                  <a:srgbClr val="000000">
                    <a:alpha val="43137"/>
                  </a:srgbClr>
                </a:outerShdw>
              </a:effectLst>
              <a:latin typeface="Arial" panose="020B0604020202020204" pitchFamily="34" charset="0"/>
            </a:endParaRPr>
          </a:p>
          <a:p>
            <a:pPr>
              <a:lnSpc>
                <a:spcPct val="150000"/>
              </a:lnSpc>
            </a:pPr>
            <a:endParaRPr lang="tr-TR" sz="2400" b="1" dirty="0">
              <a:solidFill>
                <a:srgbClr val="FF0000"/>
              </a:solidFill>
              <a:latin typeface="Arial" panose="020B0604020202020204" pitchFamily="34" charset="0"/>
            </a:endParaRPr>
          </a:p>
          <a:p>
            <a:pPr>
              <a:lnSpc>
                <a:spcPct val="150000"/>
              </a:lnSpc>
            </a:pPr>
            <a:endParaRPr lang="tr-TR" sz="2400" b="1" dirty="0" smtClean="0">
              <a:solidFill>
                <a:srgbClr val="FF0000"/>
              </a:solidFill>
              <a:latin typeface="Arial" panose="020B0604020202020204" pitchFamily="34" charset="0"/>
            </a:endParaRPr>
          </a:p>
          <a:p>
            <a:pPr>
              <a:lnSpc>
                <a:spcPct val="150000"/>
              </a:lnSpc>
            </a:pPr>
            <a:r>
              <a:rPr lang="tr-TR" sz="2400" b="1" dirty="0" smtClean="0">
                <a:solidFill>
                  <a:srgbClr val="FF0000"/>
                </a:solidFill>
                <a:latin typeface="Arial" panose="020B0604020202020204" pitchFamily="34" charset="0"/>
              </a:rPr>
              <a:t>1- </a:t>
            </a:r>
            <a:r>
              <a:rPr lang="tr-TR" sz="2400" b="1" dirty="0">
                <a:solidFill>
                  <a:srgbClr val="FF0000"/>
                </a:solidFill>
                <a:latin typeface="Arial" panose="020B0604020202020204" pitchFamily="34" charset="0"/>
              </a:rPr>
              <a:t>Kazaya uğrayanın sigortalı olması, </a:t>
            </a:r>
            <a:endParaRPr lang="tr-TR" sz="2400" b="1" dirty="0" smtClean="0">
              <a:solidFill>
                <a:srgbClr val="FF0000"/>
              </a:solidFill>
              <a:latin typeface="Arial" panose="020B0604020202020204" pitchFamily="34" charset="0"/>
            </a:endParaRPr>
          </a:p>
          <a:p>
            <a:pPr>
              <a:lnSpc>
                <a:spcPct val="150000"/>
              </a:lnSpc>
            </a:pPr>
            <a:endParaRPr lang="tr-TR" sz="2400" b="1" dirty="0">
              <a:solidFill>
                <a:srgbClr val="FF0000"/>
              </a:solidFill>
              <a:latin typeface="Arial" panose="020B0604020202020204" pitchFamily="34" charset="0"/>
            </a:endParaRPr>
          </a:p>
          <a:p>
            <a:pPr>
              <a:lnSpc>
                <a:spcPct val="150000"/>
              </a:lnSpc>
            </a:pPr>
            <a:endParaRPr lang="tr-TR" sz="2400" b="1" dirty="0" smtClean="0">
              <a:solidFill>
                <a:srgbClr val="FF0000"/>
              </a:solidFill>
              <a:latin typeface="Arial" panose="020B0604020202020204" pitchFamily="34" charset="0"/>
            </a:endParaRPr>
          </a:p>
          <a:p>
            <a:pPr>
              <a:lnSpc>
                <a:spcPct val="150000"/>
              </a:lnSpc>
            </a:pPr>
            <a:r>
              <a:rPr lang="tr-TR" sz="2400" b="1" dirty="0" smtClean="0">
                <a:solidFill>
                  <a:srgbClr val="FF0000"/>
                </a:solidFill>
                <a:latin typeface="Arial" panose="020B0604020202020204" pitchFamily="34" charset="0"/>
              </a:rPr>
              <a:t>2- </a:t>
            </a:r>
            <a:r>
              <a:rPr lang="tr-TR" sz="2400" b="1" dirty="0">
                <a:solidFill>
                  <a:srgbClr val="FF0000"/>
                </a:solidFill>
                <a:latin typeface="Arial" panose="020B0604020202020204" pitchFamily="34" charset="0"/>
              </a:rPr>
              <a:t>Kazalının hemen veya </a:t>
            </a:r>
            <a:r>
              <a:rPr lang="tr-TR" sz="2400" b="1" dirty="0" smtClean="0">
                <a:solidFill>
                  <a:srgbClr val="FF0000"/>
                </a:solidFill>
                <a:latin typeface="Arial" panose="020B0604020202020204" pitchFamily="34" charset="0"/>
              </a:rPr>
              <a:t>sonrada </a:t>
            </a:r>
            <a:r>
              <a:rPr lang="tr-TR" sz="2400" b="1" dirty="0">
                <a:solidFill>
                  <a:srgbClr val="FF0000"/>
                </a:solidFill>
                <a:latin typeface="Arial" panose="020B0604020202020204" pitchFamily="34" charset="0"/>
              </a:rPr>
              <a:t>bedenen veya ruhen engelli hale gelmesi, </a:t>
            </a:r>
            <a:endParaRPr lang="tr-TR" sz="2400" b="1" dirty="0" smtClean="0">
              <a:solidFill>
                <a:srgbClr val="FF0000"/>
              </a:solidFill>
              <a:latin typeface="Arial" panose="020B0604020202020204" pitchFamily="34" charset="0"/>
            </a:endParaRPr>
          </a:p>
          <a:p>
            <a:pPr>
              <a:lnSpc>
                <a:spcPct val="150000"/>
              </a:lnSpc>
            </a:pPr>
            <a:endParaRPr lang="tr-TR" sz="2400" b="1" dirty="0">
              <a:solidFill>
                <a:srgbClr val="FF0000"/>
              </a:solidFill>
              <a:latin typeface="Arial" panose="020B0604020202020204" pitchFamily="34" charset="0"/>
            </a:endParaRPr>
          </a:p>
          <a:p>
            <a:pPr>
              <a:lnSpc>
                <a:spcPct val="150000"/>
              </a:lnSpc>
            </a:pPr>
            <a:endParaRPr lang="tr-TR" sz="2400" b="1" dirty="0" smtClean="0">
              <a:solidFill>
                <a:srgbClr val="FF0000"/>
              </a:solidFill>
              <a:latin typeface="Arial" panose="020B0604020202020204" pitchFamily="34" charset="0"/>
            </a:endParaRPr>
          </a:p>
          <a:p>
            <a:pPr>
              <a:lnSpc>
                <a:spcPct val="150000"/>
              </a:lnSpc>
            </a:pPr>
            <a:r>
              <a:rPr lang="tr-TR" sz="2400" b="1" dirty="0" smtClean="0">
                <a:solidFill>
                  <a:srgbClr val="FF0000"/>
                </a:solidFill>
                <a:latin typeface="Arial" panose="020B0604020202020204" pitchFamily="34" charset="0"/>
              </a:rPr>
              <a:t>3- </a:t>
            </a:r>
            <a:r>
              <a:rPr lang="tr-TR" sz="2400" b="1" dirty="0">
                <a:solidFill>
                  <a:srgbClr val="FF0000"/>
                </a:solidFill>
                <a:latin typeface="Arial" panose="020B0604020202020204" pitchFamily="34" charset="0"/>
              </a:rPr>
              <a:t>Sigortalının uğradığı kazanın, yer ve zaman itibariyle 5510 sayılı kanunun 13. maddesinde belirtilen hususlardan birinde meydana gelmesi, </a:t>
            </a:r>
            <a:endParaRPr lang="tr-TR" sz="2400" b="1" dirty="0">
              <a:solidFill>
                <a:srgbClr val="FF0000"/>
              </a:solidFill>
            </a:endParaRPr>
          </a:p>
        </p:txBody>
      </p:sp>
    </p:spTree>
    <p:extLst>
      <p:ext uri="{BB962C8B-B14F-4D97-AF65-F5344CB8AC3E}">
        <p14:creationId xmlns:p14="http://schemas.microsoft.com/office/powerpoint/2010/main" val="36939988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5630" y="98717"/>
            <a:ext cx="4636401" cy="3453815"/>
          </a:xfrm>
          <a:prstGeom prst="rect">
            <a:avLst/>
          </a:prstGeom>
        </p:spPr>
      </p:pic>
      <p:pic>
        <p:nvPicPr>
          <p:cNvPr id="5" name="Picture 4"/>
          <p:cNvPicPr>
            <a:picLocks noChangeAspect="1"/>
          </p:cNvPicPr>
          <p:nvPr/>
        </p:nvPicPr>
        <p:blipFill>
          <a:blip r:embed="rId3"/>
          <a:stretch>
            <a:fillRect/>
          </a:stretch>
        </p:blipFill>
        <p:spPr>
          <a:xfrm>
            <a:off x="1766386" y="3552532"/>
            <a:ext cx="4358330" cy="3251784"/>
          </a:xfrm>
          <a:prstGeom prst="rect">
            <a:avLst/>
          </a:prstGeom>
        </p:spPr>
      </p:pic>
      <p:pic>
        <p:nvPicPr>
          <p:cNvPr id="6" name="Picture 5"/>
          <p:cNvPicPr>
            <a:picLocks noChangeAspect="1"/>
          </p:cNvPicPr>
          <p:nvPr/>
        </p:nvPicPr>
        <p:blipFill>
          <a:blip r:embed="rId4"/>
          <a:stretch>
            <a:fillRect/>
          </a:stretch>
        </p:blipFill>
        <p:spPr>
          <a:xfrm>
            <a:off x="5315201" y="377985"/>
            <a:ext cx="4983831" cy="3691946"/>
          </a:xfrm>
          <a:prstGeom prst="rect">
            <a:avLst/>
          </a:prstGeom>
        </p:spPr>
      </p:pic>
      <p:pic>
        <p:nvPicPr>
          <p:cNvPr id="7" name="Picture 6"/>
          <p:cNvPicPr>
            <a:picLocks noChangeAspect="1"/>
          </p:cNvPicPr>
          <p:nvPr/>
        </p:nvPicPr>
        <p:blipFill>
          <a:blip r:embed="rId5"/>
          <a:stretch>
            <a:fillRect/>
          </a:stretch>
        </p:blipFill>
        <p:spPr>
          <a:xfrm>
            <a:off x="7918379" y="4069931"/>
            <a:ext cx="3510303" cy="2621083"/>
          </a:xfrm>
          <a:prstGeom prst="rect">
            <a:avLst/>
          </a:prstGeom>
        </p:spPr>
      </p:pic>
    </p:spTree>
    <p:extLst>
      <p:ext uri="{BB962C8B-B14F-4D97-AF65-F5344CB8AC3E}">
        <p14:creationId xmlns:p14="http://schemas.microsoft.com/office/powerpoint/2010/main" val="3483138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8262" y="266907"/>
            <a:ext cx="9427923" cy="2308324"/>
          </a:xfrm>
          <a:prstGeom prst="rect">
            <a:avLst/>
          </a:prstGeom>
        </p:spPr>
        <p:txBody>
          <a:bodyPr wrap="square">
            <a:spAutoFit/>
          </a:bodyPr>
          <a:lstStyle/>
          <a:p>
            <a:pPr>
              <a:lnSpc>
                <a:spcPct val="150000"/>
              </a:lnSpc>
            </a:pPr>
            <a:r>
              <a:rPr lang="tr-TR" sz="2400" b="1" dirty="0" smtClean="0">
                <a:solidFill>
                  <a:srgbClr val="C00000"/>
                </a:solidFill>
                <a:latin typeface="Arial" panose="020B0604020202020204" pitchFamily="34" charset="0"/>
              </a:rPr>
              <a:t>Olay </a:t>
            </a:r>
            <a:r>
              <a:rPr lang="tr-TR" sz="2400" b="1" dirty="0">
                <a:solidFill>
                  <a:srgbClr val="C00000"/>
                </a:solidFill>
                <a:latin typeface="Arial" panose="020B0604020202020204" pitchFamily="34" charset="0"/>
              </a:rPr>
              <a:t>(Incident): </a:t>
            </a:r>
            <a:endParaRPr lang="tr-TR" sz="2400" b="1" dirty="0" smtClean="0">
              <a:solidFill>
                <a:srgbClr val="C00000"/>
              </a:solidFill>
              <a:latin typeface="Arial" panose="020B0604020202020204" pitchFamily="34" charset="0"/>
            </a:endParaRPr>
          </a:p>
          <a:p>
            <a:pPr>
              <a:lnSpc>
                <a:spcPct val="150000"/>
              </a:lnSpc>
            </a:pPr>
            <a:endParaRPr lang="tr-TR" sz="2400" dirty="0">
              <a:solidFill>
                <a:srgbClr val="C00000"/>
              </a:solidFill>
              <a:latin typeface="Arial" panose="020B0604020202020204" pitchFamily="34" charset="0"/>
            </a:endParaRPr>
          </a:p>
          <a:p>
            <a:pPr>
              <a:lnSpc>
                <a:spcPct val="150000"/>
              </a:lnSpc>
            </a:pPr>
            <a:r>
              <a:rPr lang="es-ES" sz="2400" b="1" dirty="0" err="1">
                <a:solidFill>
                  <a:srgbClr val="001F5F"/>
                </a:solidFill>
                <a:latin typeface="Arial" panose="020B0604020202020204" pitchFamily="34" charset="0"/>
              </a:rPr>
              <a:t>Herhangi</a:t>
            </a:r>
            <a:r>
              <a:rPr lang="es-ES" sz="2400" b="1" dirty="0">
                <a:solidFill>
                  <a:srgbClr val="001F5F"/>
                </a:solidFill>
                <a:latin typeface="Arial" panose="020B0604020202020204" pitchFamily="34" charset="0"/>
              </a:rPr>
              <a:t> </a:t>
            </a:r>
            <a:r>
              <a:rPr lang="es-ES" sz="2400" b="1" dirty="0" err="1">
                <a:solidFill>
                  <a:srgbClr val="001F5F"/>
                </a:solidFill>
                <a:latin typeface="Arial" panose="020B0604020202020204" pitchFamily="34" charset="0"/>
              </a:rPr>
              <a:t>bir</a:t>
            </a:r>
            <a:r>
              <a:rPr lang="es-ES" sz="2400" b="1" dirty="0">
                <a:solidFill>
                  <a:srgbClr val="001F5F"/>
                </a:solidFill>
                <a:latin typeface="Arial" panose="020B0604020202020204" pitchFamily="34" charset="0"/>
              </a:rPr>
              <a:t> </a:t>
            </a:r>
            <a:r>
              <a:rPr lang="es-ES" sz="2400" b="1" dirty="0" err="1">
                <a:solidFill>
                  <a:srgbClr val="001F5F"/>
                </a:solidFill>
                <a:latin typeface="Arial" panose="020B0604020202020204" pitchFamily="34" charset="0"/>
              </a:rPr>
              <a:t>yaralanma</a:t>
            </a:r>
            <a:r>
              <a:rPr lang="es-ES" sz="2400" b="1" dirty="0">
                <a:solidFill>
                  <a:srgbClr val="001F5F"/>
                </a:solidFill>
                <a:latin typeface="Arial" panose="020B0604020202020204" pitchFamily="34" charset="0"/>
              </a:rPr>
              <a:t> ya da </a:t>
            </a:r>
            <a:r>
              <a:rPr lang="es-ES" sz="2400" b="1" dirty="0" err="1">
                <a:solidFill>
                  <a:srgbClr val="001F5F"/>
                </a:solidFill>
                <a:latin typeface="Arial" panose="020B0604020202020204" pitchFamily="34" charset="0"/>
              </a:rPr>
              <a:t>hasara</a:t>
            </a:r>
            <a:r>
              <a:rPr lang="es-ES" sz="2400" b="1" dirty="0">
                <a:solidFill>
                  <a:srgbClr val="001F5F"/>
                </a:solidFill>
                <a:latin typeface="Arial" panose="020B0604020202020204" pitchFamily="34" charset="0"/>
              </a:rPr>
              <a:t> </a:t>
            </a:r>
            <a:r>
              <a:rPr lang="tr-TR" sz="2400" dirty="0" smtClean="0">
                <a:solidFill>
                  <a:srgbClr val="001F5F"/>
                </a:solidFill>
                <a:latin typeface="Arial" panose="020B0604020202020204" pitchFamily="34" charset="0"/>
              </a:rPr>
              <a:t> </a:t>
            </a:r>
            <a:r>
              <a:rPr lang="fi-FI" sz="2400" b="1" dirty="0" smtClean="0">
                <a:solidFill>
                  <a:srgbClr val="001F5F"/>
                </a:solidFill>
                <a:latin typeface="Arial" panose="020B0604020202020204" pitchFamily="34" charset="0"/>
              </a:rPr>
              <a:t>neden </a:t>
            </a:r>
            <a:r>
              <a:rPr lang="fi-FI" sz="2400" b="1" dirty="0">
                <a:solidFill>
                  <a:srgbClr val="001F5F"/>
                </a:solidFill>
                <a:latin typeface="Arial" panose="020B0604020202020204" pitchFamily="34" charset="0"/>
              </a:rPr>
              <a:t>olan veya olma potansiyeline sahip </a:t>
            </a:r>
            <a:r>
              <a:rPr lang="tr-TR" sz="2400" dirty="0" smtClean="0">
                <a:solidFill>
                  <a:srgbClr val="001F5F"/>
                </a:solidFill>
                <a:latin typeface="Arial" panose="020B0604020202020204" pitchFamily="34" charset="0"/>
              </a:rPr>
              <a:t> </a:t>
            </a:r>
            <a:r>
              <a:rPr lang="tr-TR" sz="2400" b="1" dirty="0" smtClean="0">
                <a:solidFill>
                  <a:srgbClr val="001F5F"/>
                </a:solidFill>
                <a:latin typeface="Arial" panose="020B0604020202020204" pitchFamily="34" charset="0"/>
              </a:rPr>
              <a:t>beklenmedik </a:t>
            </a:r>
            <a:r>
              <a:rPr lang="tr-TR" sz="2400" b="1" dirty="0">
                <a:solidFill>
                  <a:srgbClr val="001F5F"/>
                </a:solidFill>
                <a:latin typeface="Arial" panose="020B0604020202020204" pitchFamily="34" charset="0"/>
              </a:rPr>
              <a:t>ve istenmeyen oluşumdur. </a:t>
            </a:r>
            <a:endParaRPr lang="tr-TR" sz="2400" dirty="0"/>
          </a:p>
        </p:txBody>
      </p:sp>
      <p:pic>
        <p:nvPicPr>
          <p:cNvPr id="5" name="Picture 4"/>
          <p:cNvPicPr>
            <a:picLocks noChangeAspect="1"/>
          </p:cNvPicPr>
          <p:nvPr/>
        </p:nvPicPr>
        <p:blipFill>
          <a:blip r:embed="rId2"/>
          <a:stretch>
            <a:fillRect/>
          </a:stretch>
        </p:blipFill>
        <p:spPr>
          <a:xfrm>
            <a:off x="4848827" y="2590368"/>
            <a:ext cx="5599258" cy="4192476"/>
          </a:xfrm>
          <a:prstGeom prst="rect">
            <a:avLst/>
          </a:prstGeom>
        </p:spPr>
      </p:pic>
    </p:spTree>
    <p:extLst>
      <p:ext uri="{BB962C8B-B14F-4D97-AF65-F5344CB8AC3E}">
        <p14:creationId xmlns:p14="http://schemas.microsoft.com/office/powerpoint/2010/main" val="36277274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747" y="454084"/>
            <a:ext cx="11619979" cy="1962076"/>
          </a:xfrm>
          <a:prstGeom prst="rect">
            <a:avLst/>
          </a:prstGeom>
        </p:spPr>
        <p:txBody>
          <a:bodyPr wrap="square">
            <a:spAutoFit/>
          </a:bodyPr>
          <a:lstStyle/>
          <a:p>
            <a:pPr>
              <a:lnSpc>
                <a:spcPct val="150000"/>
              </a:lnSpc>
            </a:pPr>
            <a:endParaRPr lang="tr-TR" sz="900" dirty="0">
              <a:solidFill>
                <a:srgbClr val="000000"/>
              </a:solidFill>
              <a:latin typeface="Arial" panose="020B0604020202020204" pitchFamily="34" charset="0"/>
            </a:endParaRPr>
          </a:p>
          <a:p>
            <a:pPr>
              <a:lnSpc>
                <a:spcPct val="150000"/>
              </a:lnSpc>
            </a:pPr>
            <a:r>
              <a:rPr lang="tr-TR" b="1" dirty="0">
                <a:solidFill>
                  <a:srgbClr val="C00000"/>
                </a:solidFill>
                <a:latin typeface="Arial" panose="020B0604020202020204" pitchFamily="34" charset="0"/>
              </a:rPr>
              <a:t>Ramak Kala Olay (Near-Miss): </a:t>
            </a:r>
            <a:endParaRPr lang="tr-TR" b="1" dirty="0" smtClean="0">
              <a:solidFill>
                <a:srgbClr val="C00000"/>
              </a:solidFill>
              <a:latin typeface="Arial" panose="020B0604020202020204" pitchFamily="34" charset="0"/>
            </a:endParaRPr>
          </a:p>
          <a:p>
            <a:pPr>
              <a:lnSpc>
                <a:spcPct val="150000"/>
              </a:lnSpc>
            </a:pPr>
            <a:endParaRPr lang="tr-TR" dirty="0">
              <a:solidFill>
                <a:srgbClr val="C00000"/>
              </a:solidFill>
              <a:latin typeface="Arial" panose="020B0604020202020204" pitchFamily="34" charset="0"/>
            </a:endParaRPr>
          </a:p>
          <a:p>
            <a:pPr>
              <a:lnSpc>
                <a:spcPct val="150000"/>
              </a:lnSpc>
            </a:pPr>
            <a:r>
              <a:rPr lang="tr-TR" b="1" dirty="0">
                <a:solidFill>
                  <a:srgbClr val="001F5F"/>
                </a:solidFill>
                <a:latin typeface="Arial" panose="020B0604020202020204" pitchFamily="34" charset="0"/>
              </a:rPr>
              <a:t>İşyerinde meydana gelen; çalışan, işyeri </a:t>
            </a:r>
            <a:r>
              <a:rPr lang="tr-TR" b="1" dirty="0" smtClean="0">
                <a:solidFill>
                  <a:srgbClr val="001F5F"/>
                </a:solidFill>
                <a:latin typeface="Arial" panose="020B0604020202020204" pitchFamily="34" charset="0"/>
              </a:rPr>
              <a:t>ya </a:t>
            </a:r>
            <a:r>
              <a:rPr lang="tr-TR" b="1" dirty="0">
                <a:solidFill>
                  <a:srgbClr val="001F5F"/>
                </a:solidFill>
                <a:latin typeface="Arial" panose="020B0604020202020204" pitchFamily="34" charset="0"/>
              </a:rPr>
              <a:t>da iş ekipmanını zarara uğratma </a:t>
            </a:r>
            <a:r>
              <a:rPr lang="tr-TR" b="1" dirty="0" smtClean="0">
                <a:solidFill>
                  <a:srgbClr val="001F5F"/>
                </a:solidFill>
                <a:latin typeface="Arial" panose="020B0604020202020204" pitchFamily="34" charset="0"/>
              </a:rPr>
              <a:t>potansiyeli </a:t>
            </a:r>
            <a:r>
              <a:rPr lang="tr-TR" b="1" dirty="0">
                <a:solidFill>
                  <a:srgbClr val="001F5F"/>
                </a:solidFill>
                <a:latin typeface="Arial" panose="020B0604020202020204" pitchFamily="34" charset="0"/>
              </a:rPr>
              <a:t>olduğu halde </a:t>
            </a:r>
            <a:r>
              <a:rPr lang="tr-TR" b="1" dirty="0" smtClean="0">
                <a:solidFill>
                  <a:srgbClr val="00AF50"/>
                </a:solidFill>
                <a:latin typeface="Arial" panose="020B0604020202020204" pitchFamily="34" charset="0"/>
              </a:rPr>
              <a:t>zarara </a:t>
            </a:r>
            <a:r>
              <a:rPr lang="tr-TR" b="1" dirty="0">
                <a:solidFill>
                  <a:srgbClr val="00AF50"/>
                </a:solidFill>
                <a:latin typeface="Arial" panose="020B0604020202020204" pitchFamily="34" charset="0"/>
              </a:rPr>
              <a:t>uğratmayan </a:t>
            </a:r>
            <a:r>
              <a:rPr lang="tr-TR" b="1" dirty="0">
                <a:solidFill>
                  <a:srgbClr val="001F5F"/>
                </a:solidFill>
                <a:latin typeface="Arial" panose="020B0604020202020204" pitchFamily="34" charset="0"/>
              </a:rPr>
              <a:t>olaydır. </a:t>
            </a:r>
            <a:endParaRPr lang="tr-TR" dirty="0"/>
          </a:p>
        </p:txBody>
      </p:sp>
      <p:pic>
        <p:nvPicPr>
          <p:cNvPr id="5" name="Picture 4"/>
          <p:cNvPicPr>
            <a:picLocks noChangeAspect="1"/>
          </p:cNvPicPr>
          <p:nvPr/>
        </p:nvPicPr>
        <p:blipFill>
          <a:blip r:embed="rId2"/>
          <a:stretch>
            <a:fillRect/>
          </a:stretch>
        </p:blipFill>
        <p:spPr>
          <a:xfrm>
            <a:off x="8141918" y="1976495"/>
            <a:ext cx="3266763" cy="4741821"/>
          </a:xfrm>
          <a:prstGeom prst="rect">
            <a:avLst/>
          </a:prstGeom>
        </p:spPr>
      </p:pic>
    </p:spTree>
    <p:extLst>
      <p:ext uri="{BB962C8B-B14F-4D97-AF65-F5344CB8AC3E}">
        <p14:creationId xmlns:p14="http://schemas.microsoft.com/office/powerpoint/2010/main" val="3562221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5942" y="571429"/>
            <a:ext cx="3083980" cy="4526663"/>
          </a:xfrm>
          <a:prstGeom prst="rect">
            <a:avLst/>
          </a:prstGeom>
        </p:spPr>
      </p:pic>
      <p:pic>
        <p:nvPicPr>
          <p:cNvPr id="5" name="Picture 4"/>
          <p:cNvPicPr>
            <a:picLocks noChangeAspect="1"/>
          </p:cNvPicPr>
          <p:nvPr/>
        </p:nvPicPr>
        <p:blipFill>
          <a:blip r:embed="rId3"/>
          <a:stretch>
            <a:fillRect/>
          </a:stretch>
        </p:blipFill>
        <p:spPr>
          <a:xfrm>
            <a:off x="3958534" y="714293"/>
            <a:ext cx="3897231" cy="4240934"/>
          </a:xfrm>
          <a:prstGeom prst="rect">
            <a:avLst/>
          </a:prstGeom>
        </p:spPr>
      </p:pic>
      <p:pic>
        <p:nvPicPr>
          <p:cNvPr id="6" name="Picture 5"/>
          <p:cNvPicPr>
            <a:picLocks noChangeAspect="1"/>
          </p:cNvPicPr>
          <p:nvPr/>
        </p:nvPicPr>
        <p:blipFill>
          <a:blip r:embed="rId4"/>
          <a:stretch>
            <a:fillRect/>
          </a:stretch>
        </p:blipFill>
        <p:spPr>
          <a:xfrm>
            <a:off x="8081232" y="571428"/>
            <a:ext cx="3893649" cy="4363559"/>
          </a:xfrm>
          <a:prstGeom prst="rect">
            <a:avLst/>
          </a:prstGeom>
        </p:spPr>
      </p:pic>
      <p:sp>
        <p:nvSpPr>
          <p:cNvPr id="7" name="Rectangle 6"/>
          <p:cNvSpPr/>
          <p:nvPr/>
        </p:nvSpPr>
        <p:spPr>
          <a:xfrm>
            <a:off x="1067039" y="5291542"/>
            <a:ext cx="1661786" cy="1361911"/>
          </a:xfrm>
          <a:prstGeom prst="rect">
            <a:avLst/>
          </a:prstGeom>
        </p:spPr>
        <p:txBody>
          <a:bodyPr wrap="square">
            <a:spAutoFit/>
          </a:bodyPr>
          <a:lstStyle/>
          <a:p>
            <a:pPr algn="ctr"/>
            <a:endParaRPr lang="tr-TR" sz="1050" dirty="0" smtClean="0">
              <a:solidFill>
                <a:srgbClr val="000000"/>
              </a:solidFill>
              <a:latin typeface="Arial" panose="020B0604020202020204" pitchFamily="34" charset="0"/>
            </a:endParaRPr>
          </a:p>
          <a:p>
            <a:pPr algn="ctr"/>
            <a:r>
              <a:rPr lang="tr-TR" b="1" dirty="0" smtClean="0">
                <a:solidFill>
                  <a:srgbClr val="C00000"/>
                </a:solidFill>
                <a:latin typeface="Arial" panose="020B0604020202020204" pitchFamily="34" charset="0"/>
              </a:rPr>
              <a:t>Olay </a:t>
            </a:r>
          </a:p>
          <a:p>
            <a:pPr algn="ctr"/>
            <a:endParaRPr lang="tr-TR" dirty="0" smtClean="0">
              <a:solidFill>
                <a:srgbClr val="C00000"/>
              </a:solidFill>
              <a:latin typeface="Arial" panose="020B0604020202020204" pitchFamily="34" charset="0"/>
            </a:endParaRPr>
          </a:p>
          <a:p>
            <a:pPr algn="ctr"/>
            <a:r>
              <a:rPr lang="tr-TR" b="1" dirty="0" smtClean="0">
                <a:solidFill>
                  <a:srgbClr val="00AF50"/>
                </a:solidFill>
                <a:latin typeface="Arial" panose="020B0604020202020204" pitchFamily="34" charset="0"/>
              </a:rPr>
              <a:t>İstenmeyen </a:t>
            </a:r>
            <a:endParaRPr lang="tr-TR" dirty="0" smtClean="0">
              <a:solidFill>
                <a:srgbClr val="00AF50"/>
              </a:solidFill>
              <a:latin typeface="Arial" panose="020B0604020202020204" pitchFamily="34" charset="0"/>
            </a:endParaRPr>
          </a:p>
          <a:p>
            <a:pPr algn="ctr"/>
            <a:r>
              <a:rPr lang="tr-TR" b="1" dirty="0" smtClean="0">
                <a:solidFill>
                  <a:srgbClr val="00AF50"/>
                </a:solidFill>
                <a:latin typeface="Arial" panose="020B0604020202020204" pitchFamily="34" charset="0"/>
              </a:rPr>
              <a:t>Durum </a:t>
            </a:r>
            <a:endParaRPr lang="tr-TR" dirty="0"/>
          </a:p>
        </p:txBody>
      </p:sp>
      <p:sp>
        <p:nvSpPr>
          <p:cNvPr id="8" name="Rectangle 7"/>
          <p:cNvSpPr/>
          <p:nvPr/>
        </p:nvSpPr>
        <p:spPr>
          <a:xfrm>
            <a:off x="4739014" y="5098092"/>
            <a:ext cx="1586630" cy="807913"/>
          </a:xfrm>
          <a:prstGeom prst="rect">
            <a:avLst/>
          </a:prstGeom>
        </p:spPr>
        <p:txBody>
          <a:bodyPr wrap="square">
            <a:spAutoFit/>
          </a:bodyPr>
          <a:lstStyle/>
          <a:p>
            <a:pPr algn="ctr"/>
            <a:endParaRPr lang="tr-TR" sz="1050" dirty="0" smtClean="0">
              <a:solidFill>
                <a:srgbClr val="000000"/>
              </a:solidFill>
              <a:latin typeface="Arial" panose="020B0604020202020204" pitchFamily="34" charset="0"/>
            </a:endParaRPr>
          </a:p>
          <a:p>
            <a:pPr algn="ctr"/>
            <a:r>
              <a:rPr lang="tr-TR" b="1" dirty="0" smtClean="0">
                <a:solidFill>
                  <a:srgbClr val="C00000"/>
                </a:solidFill>
                <a:latin typeface="Arial" panose="020B0604020202020204" pitchFamily="34" charset="0"/>
              </a:rPr>
              <a:t>Ramak Kala </a:t>
            </a:r>
            <a:endParaRPr lang="tr-TR" dirty="0" smtClean="0">
              <a:solidFill>
                <a:srgbClr val="C00000"/>
              </a:solidFill>
              <a:latin typeface="Arial" panose="020B0604020202020204" pitchFamily="34" charset="0"/>
            </a:endParaRPr>
          </a:p>
          <a:p>
            <a:pPr algn="ctr"/>
            <a:r>
              <a:rPr lang="tr-TR" b="1" dirty="0" smtClean="0">
                <a:solidFill>
                  <a:srgbClr val="C00000"/>
                </a:solidFill>
                <a:latin typeface="Arial" panose="020B0604020202020204" pitchFamily="34" charset="0"/>
              </a:rPr>
              <a:t>Olay </a:t>
            </a:r>
            <a:endParaRPr lang="tr-TR" dirty="0"/>
          </a:p>
        </p:txBody>
      </p:sp>
      <p:sp>
        <p:nvSpPr>
          <p:cNvPr id="9" name="Rectangle 8"/>
          <p:cNvSpPr/>
          <p:nvPr/>
        </p:nvSpPr>
        <p:spPr>
          <a:xfrm>
            <a:off x="4394548" y="5833998"/>
            <a:ext cx="2275562" cy="807913"/>
          </a:xfrm>
          <a:prstGeom prst="rect">
            <a:avLst/>
          </a:prstGeom>
        </p:spPr>
        <p:txBody>
          <a:bodyPr wrap="square">
            <a:spAutoFit/>
          </a:bodyPr>
          <a:lstStyle/>
          <a:p>
            <a:pPr algn="ctr"/>
            <a:endParaRPr lang="tr-TR" sz="1050" dirty="0">
              <a:solidFill>
                <a:srgbClr val="000000"/>
              </a:solidFill>
              <a:latin typeface="Arial" panose="020B0604020202020204" pitchFamily="34" charset="0"/>
            </a:endParaRPr>
          </a:p>
          <a:p>
            <a:pPr algn="ctr"/>
            <a:r>
              <a:rPr lang="tr-TR" b="1" dirty="0">
                <a:solidFill>
                  <a:srgbClr val="00AF50"/>
                </a:solidFill>
                <a:latin typeface="Arial" panose="020B0604020202020204" pitchFamily="34" charset="0"/>
              </a:rPr>
              <a:t>Herhangi bir Kayıp </a:t>
            </a:r>
            <a:endParaRPr lang="tr-TR" dirty="0">
              <a:solidFill>
                <a:srgbClr val="00AF50"/>
              </a:solidFill>
              <a:latin typeface="Arial" panose="020B0604020202020204" pitchFamily="34" charset="0"/>
            </a:endParaRPr>
          </a:p>
          <a:p>
            <a:pPr algn="ctr"/>
            <a:r>
              <a:rPr lang="tr-TR" b="1" dirty="0">
                <a:solidFill>
                  <a:srgbClr val="00AF50"/>
                </a:solidFill>
                <a:latin typeface="Arial" panose="020B0604020202020204" pitchFamily="34" charset="0"/>
              </a:rPr>
              <a:t>Durumu Yok </a:t>
            </a:r>
            <a:endParaRPr lang="tr-TR" dirty="0"/>
          </a:p>
        </p:txBody>
      </p:sp>
      <p:sp>
        <p:nvSpPr>
          <p:cNvPr id="10" name="Rectangle 9"/>
          <p:cNvSpPr/>
          <p:nvPr/>
        </p:nvSpPr>
        <p:spPr>
          <a:xfrm>
            <a:off x="9354782" y="5026084"/>
            <a:ext cx="1346548" cy="530915"/>
          </a:xfrm>
          <a:prstGeom prst="rect">
            <a:avLst/>
          </a:prstGeom>
        </p:spPr>
        <p:txBody>
          <a:bodyPr wrap="square">
            <a:spAutoFit/>
          </a:bodyPr>
          <a:lstStyle/>
          <a:p>
            <a:endParaRPr lang="tr-TR" sz="1050" smtClean="0">
              <a:solidFill>
                <a:srgbClr val="000000"/>
              </a:solidFill>
              <a:latin typeface="Arial" panose="020B0604020202020204" pitchFamily="34" charset="0"/>
            </a:endParaRPr>
          </a:p>
          <a:p>
            <a:r>
              <a:rPr lang="tr-TR" b="1" smtClean="0">
                <a:solidFill>
                  <a:srgbClr val="C00000"/>
                </a:solidFill>
                <a:latin typeface="Arial" panose="020B0604020202020204" pitchFamily="34" charset="0"/>
              </a:rPr>
              <a:t>İş Kazası </a:t>
            </a:r>
            <a:endParaRPr lang="tr-TR" dirty="0"/>
          </a:p>
        </p:txBody>
      </p:sp>
      <p:sp>
        <p:nvSpPr>
          <p:cNvPr id="11" name="Rectangle 10"/>
          <p:cNvSpPr/>
          <p:nvPr/>
        </p:nvSpPr>
        <p:spPr>
          <a:xfrm>
            <a:off x="9065639" y="5493400"/>
            <a:ext cx="1924833" cy="1084912"/>
          </a:xfrm>
          <a:prstGeom prst="rect">
            <a:avLst/>
          </a:prstGeom>
        </p:spPr>
        <p:txBody>
          <a:bodyPr wrap="square">
            <a:spAutoFit/>
          </a:bodyPr>
          <a:lstStyle/>
          <a:p>
            <a:pPr algn="ctr"/>
            <a:endParaRPr lang="tr-TR" sz="1050" dirty="0">
              <a:solidFill>
                <a:srgbClr val="000000"/>
              </a:solidFill>
              <a:latin typeface="Arial" panose="020B0604020202020204" pitchFamily="34" charset="0"/>
            </a:endParaRPr>
          </a:p>
          <a:p>
            <a:pPr algn="ctr"/>
            <a:r>
              <a:rPr lang="tr-TR" b="1" dirty="0">
                <a:solidFill>
                  <a:srgbClr val="00AF50"/>
                </a:solidFill>
                <a:latin typeface="Arial" panose="020B0604020202020204" pitchFamily="34" charset="0"/>
              </a:rPr>
              <a:t>Ölüm, </a:t>
            </a:r>
            <a:endParaRPr lang="tr-TR" dirty="0">
              <a:solidFill>
                <a:srgbClr val="00AF50"/>
              </a:solidFill>
              <a:latin typeface="Arial" panose="020B0604020202020204" pitchFamily="34" charset="0"/>
            </a:endParaRPr>
          </a:p>
          <a:p>
            <a:pPr algn="ctr"/>
            <a:r>
              <a:rPr lang="tr-TR" b="1" dirty="0">
                <a:solidFill>
                  <a:srgbClr val="00AF50"/>
                </a:solidFill>
                <a:latin typeface="Arial" panose="020B0604020202020204" pitchFamily="34" charset="0"/>
              </a:rPr>
              <a:t>Yaralanma, </a:t>
            </a:r>
            <a:endParaRPr lang="tr-TR" dirty="0">
              <a:solidFill>
                <a:srgbClr val="00AF50"/>
              </a:solidFill>
              <a:latin typeface="Arial" panose="020B0604020202020204" pitchFamily="34" charset="0"/>
            </a:endParaRPr>
          </a:p>
          <a:p>
            <a:pPr algn="ctr"/>
            <a:r>
              <a:rPr lang="tr-TR" b="1" dirty="0">
                <a:solidFill>
                  <a:srgbClr val="00AF50"/>
                </a:solidFill>
                <a:latin typeface="Arial" panose="020B0604020202020204" pitchFamily="34" charset="0"/>
              </a:rPr>
              <a:t>Maddi Kayıp </a:t>
            </a:r>
            <a:endParaRPr lang="tr-TR" dirty="0"/>
          </a:p>
        </p:txBody>
      </p:sp>
    </p:spTree>
    <p:extLst>
      <p:ext uri="{BB962C8B-B14F-4D97-AF65-F5344CB8AC3E}">
        <p14:creationId xmlns:p14="http://schemas.microsoft.com/office/powerpoint/2010/main" val="32692026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8379" y="48774"/>
            <a:ext cx="8719504" cy="6656826"/>
          </a:xfrm>
          <a:prstGeom prst="rect">
            <a:avLst/>
          </a:prstGeom>
        </p:spPr>
      </p:pic>
    </p:spTree>
    <p:extLst>
      <p:ext uri="{BB962C8B-B14F-4D97-AF65-F5344CB8AC3E}">
        <p14:creationId xmlns:p14="http://schemas.microsoft.com/office/powerpoint/2010/main" val="19446679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u i&amp;ccedil;erken baÅÄ±nÄ±za gelen ka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57" y="300625"/>
            <a:ext cx="638175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6132" y="4581053"/>
            <a:ext cx="9897736" cy="1938992"/>
          </a:xfrm>
          <a:prstGeom prst="rect">
            <a:avLst/>
          </a:prstGeom>
        </p:spPr>
        <p:txBody>
          <a:bodyPr wrap="square">
            <a:spAutoFit/>
          </a:bodyPr>
          <a:lstStyle/>
          <a:p>
            <a:r>
              <a:rPr lang="tr-TR" sz="2400" dirty="0" smtClean="0">
                <a:solidFill>
                  <a:srgbClr val="333333"/>
                </a:solidFill>
                <a:latin typeface="PT Sans"/>
              </a:rPr>
              <a:t>Bir kadın su alırken merdivenlerden düştü. Çalışan kadın Mainz Sosyal Mahkemesi'nde bir sonuç alamadı. Eyalet Sosyal Mahkemesi ise beslenmenin sigortayı kapsamadığını ancak suyu almaya giderken geçilen yerlerin sigortalı olduğunu belirtti. Merdivenler iş yerine ait olduğundan, olayın iş kazası olduğuna hükmedildi.</a:t>
            </a:r>
            <a:endParaRPr lang="tr-TR" sz="2400" dirty="0"/>
          </a:p>
        </p:txBody>
      </p:sp>
      <p:sp>
        <p:nvSpPr>
          <p:cNvPr id="5" name="Rectangle 4"/>
          <p:cNvSpPr/>
          <p:nvPr/>
        </p:nvSpPr>
        <p:spPr>
          <a:xfrm>
            <a:off x="7590772" y="1652103"/>
            <a:ext cx="3714793" cy="923330"/>
          </a:xfrm>
          <a:prstGeom prst="rect">
            <a:avLst/>
          </a:prstGeom>
        </p:spPr>
        <p:txBody>
          <a:bodyPr wrap="square">
            <a:spAutoFit/>
          </a:bodyPr>
          <a:lstStyle/>
          <a:p>
            <a:r>
              <a:rPr lang="tr-TR" b="1" dirty="0">
                <a:solidFill>
                  <a:srgbClr val="000000"/>
                </a:solidFill>
                <a:latin typeface="inherit"/>
              </a:rPr>
              <a:t>Su içerken başınıza gelen kaza</a:t>
            </a:r>
          </a:p>
          <a:p>
            <a:r>
              <a:rPr lang="tr-TR" dirty="0">
                <a:solidFill>
                  <a:srgbClr val="333333"/>
                </a:solidFill>
                <a:latin typeface="PT Sans"/>
              </a:rPr>
              <a:t/>
            </a:r>
            <a:br>
              <a:rPr lang="tr-TR" dirty="0">
                <a:solidFill>
                  <a:srgbClr val="333333"/>
                </a:solidFill>
                <a:latin typeface="PT Sans"/>
              </a:rPr>
            </a:br>
            <a:endParaRPr lang="tr-TR" dirty="0"/>
          </a:p>
        </p:txBody>
      </p:sp>
    </p:spTree>
    <p:extLst>
      <p:ext uri="{BB962C8B-B14F-4D97-AF65-F5344CB8AC3E}">
        <p14:creationId xmlns:p14="http://schemas.microsoft.com/office/powerpoint/2010/main" val="2353105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otokopi &amp;ccedil;ekerken diÅini kÄ±rm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199" y="1524000"/>
            <a:ext cx="638175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98729" y="600670"/>
            <a:ext cx="6096000" cy="923330"/>
          </a:xfrm>
          <a:prstGeom prst="rect">
            <a:avLst/>
          </a:prstGeom>
        </p:spPr>
        <p:txBody>
          <a:bodyPr>
            <a:spAutoFit/>
          </a:bodyPr>
          <a:lstStyle/>
          <a:p>
            <a:r>
              <a:rPr lang="tr-TR" b="1" smtClean="0">
                <a:solidFill>
                  <a:srgbClr val="000000"/>
                </a:solidFill>
                <a:latin typeface="inherit"/>
              </a:rPr>
              <a:t>Fotokopi çekerken dişini kırmak</a:t>
            </a:r>
          </a:p>
          <a:p>
            <a:r>
              <a:rPr lang="tr-TR" smtClean="0">
                <a:solidFill>
                  <a:srgbClr val="333333"/>
                </a:solidFill>
                <a:latin typeface="PT Sans"/>
              </a:rPr>
              <a:t/>
            </a:r>
            <a:br>
              <a:rPr lang="tr-TR" smtClean="0">
                <a:solidFill>
                  <a:srgbClr val="333333"/>
                </a:solidFill>
                <a:latin typeface="PT Sans"/>
              </a:rPr>
            </a:br>
            <a:endParaRPr lang="tr-TR" dirty="0"/>
          </a:p>
        </p:txBody>
      </p:sp>
      <p:sp>
        <p:nvSpPr>
          <p:cNvPr id="5" name="Rectangle 4"/>
          <p:cNvSpPr/>
          <p:nvPr/>
        </p:nvSpPr>
        <p:spPr>
          <a:xfrm>
            <a:off x="7106433" y="1662489"/>
            <a:ext cx="4404986" cy="2308324"/>
          </a:xfrm>
          <a:prstGeom prst="rect">
            <a:avLst/>
          </a:prstGeom>
        </p:spPr>
        <p:txBody>
          <a:bodyPr wrap="square">
            <a:spAutoFit/>
          </a:bodyPr>
          <a:lstStyle/>
          <a:p>
            <a:r>
              <a:rPr lang="tr-TR" dirty="0">
                <a:solidFill>
                  <a:srgbClr val="333333"/>
                </a:solidFill>
                <a:latin typeface="PT Sans"/>
              </a:rPr>
              <a:t>Hazır fotokopi çekiyorken bir alkolsüz bira içeyim dediniz. Bira birden köpürdü ve onu içinize çekmeye çalışırken dişiniz kırıldı. Bu bir iş kazası mıdır? Dresden Sosyal Mahkemesi 'Hayır' diyor. Beslenme sigorta kapsamında değil ve fotokopi çekmek de pek öyle iştah kabartan, susatan bir iş değil.</a:t>
            </a:r>
            <a:endParaRPr lang="tr-TR" dirty="0"/>
          </a:p>
        </p:txBody>
      </p:sp>
    </p:spTree>
    <p:extLst>
      <p:ext uri="{BB962C8B-B14F-4D97-AF65-F5344CB8AC3E}">
        <p14:creationId xmlns:p14="http://schemas.microsoft.com/office/powerpoint/2010/main" val="1107760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732" y="343531"/>
            <a:ext cx="5553075" cy="4191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pinimg.com/originals/24/3a/f4/243af483a6100ddcedc6b48f912c0b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9630" y="739036"/>
            <a:ext cx="4416425" cy="588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7707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38182" y="407030"/>
            <a:ext cx="6566574" cy="6250113"/>
          </a:xfrm>
          <a:prstGeom prst="rect">
            <a:avLst/>
          </a:prstGeom>
        </p:spPr>
      </p:pic>
    </p:spTree>
    <p:extLst>
      <p:ext uri="{BB962C8B-B14F-4D97-AF65-F5344CB8AC3E}">
        <p14:creationId xmlns:p14="http://schemas.microsoft.com/office/powerpoint/2010/main" val="34737502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45895" y="168852"/>
            <a:ext cx="7491663" cy="61695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4000" b="1" dirty="0" smtClean="0">
                <a:solidFill>
                  <a:srgbClr val="FF0000"/>
                </a:solidFill>
              </a:rPr>
              <a:t>İŞ KAZASI NEDENLERİ:</a:t>
            </a:r>
            <a:endParaRPr lang="tr-TR" sz="4000" b="1" dirty="0">
              <a:solidFill>
                <a:srgbClr val="FF0000"/>
              </a:solidFill>
            </a:endParaRPr>
          </a:p>
        </p:txBody>
      </p:sp>
      <p:pic>
        <p:nvPicPr>
          <p:cNvPr id="5" name="Picture 4"/>
          <p:cNvPicPr>
            <a:picLocks noChangeAspect="1"/>
          </p:cNvPicPr>
          <p:nvPr/>
        </p:nvPicPr>
        <p:blipFill>
          <a:blip r:embed="rId2"/>
          <a:stretch>
            <a:fillRect/>
          </a:stretch>
        </p:blipFill>
        <p:spPr>
          <a:xfrm>
            <a:off x="2245895" y="1650544"/>
            <a:ext cx="6657473" cy="5207456"/>
          </a:xfrm>
          <a:prstGeom prst="rect">
            <a:avLst/>
          </a:prstGeom>
        </p:spPr>
      </p:pic>
    </p:spTree>
    <p:extLst>
      <p:ext uri="{BB962C8B-B14F-4D97-AF65-F5344CB8AC3E}">
        <p14:creationId xmlns:p14="http://schemas.microsoft.com/office/powerpoint/2010/main" val="12795775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4891" y="289969"/>
            <a:ext cx="6689942" cy="1325563"/>
          </a:xfrm>
        </p:spPr>
        <p:txBody>
          <a:bodyPr/>
          <a:lstStyle/>
          <a:p>
            <a:r>
              <a:rPr lang="tr-TR" b="1" i="1" dirty="0">
                <a:solidFill>
                  <a:srgbClr val="FF0000"/>
                </a:solidFill>
                <a:effectLst>
                  <a:outerShdw blurRad="38100" dist="38100" dir="2700000" algn="tl">
                    <a:srgbClr val="000000">
                      <a:alpha val="43137"/>
                    </a:srgbClr>
                  </a:outerShdw>
                </a:effectLst>
              </a:rPr>
              <a:t>Türkiyeden </a:t>
            </a:r>
            <a:r>
              <a:rPr lang="tr-TR" b="1" i="1" dirty="0" smtClean="0">
                <a:solidFill>
                  <a:srgbClr val="FF0000"/>
                </a:solidFill>
                <a:effectLst>
                  <a:outerShdw blurRad="38100" dist="38100" dir="2700000" algn="tl">
                    <a:srgbClr val="000000">
                      <a:alpha val="43137"/>
                    </a:srgbClr>
                  </a:outerShdw>
                </a:effectLst>
              </a:rPr>
              <a:t>iŞ kazası örnekleri</a:t>
            </a:r>
            <a:r>
              <a:rPr lang="tr-TR" b="1" i="1" dirty="0">
                <a:solidFill>
                  <a:srgbClr val="FF0000"/>
                </a:solidFill>
                <a:effectLst>
                  <a:outerShdw blurRad="38100" dist="38100" dir="2700000" algn="tl">
                    <a:srgbClr val="000000">
                      <a:alpha val="43137"/>
                    </a:srgbClr>
                  </a:outerShdw>
                </a:effectLst>
              </a:rPr>
              <a:t/>
            </a:r>
            <a:br>
              <a:rPr lang="tr-TR" b="1" i="1" dirty="0">
                <a:solidFill>
                  <a:srgbClr val="FF0000"/>
                </a:solidFill>
                <a:effectLst>
                  <a:outerShdw blurRad="38100" dist="38100" dir="2700000" algn="tl">
                    <a:srgbClr val="000000">
                      <a:alpha val="43137"/>
                    </a:srgbClr>
                  </a:outerShdw>
                </a:effectLst>
              </a:rPr>
            </a:br>
            <a:endParaRPr lang="tr-TR" b="1" i="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42062" y="2489504"/>
            <a:ext cx="10515600" cy="2182704"/>
          </a:xfrm>
        </p:spPr>
        <p:txBody>
          <a:bodyPr>
            <a:normAutofit fontScale="92500" lnSpcReduction="10000"/>
          </a:bodyPr>
          <a:lstStyle/>
          <a:p>
            <a:pPr marL="0" indent="0">
              <a:buNone/>
            </a:pPr>
            <a:r>
              <a:rPr lang="tr-TR" sz="6000" i="1" dirty="0"/>
              <a:t>E</a:t>
            </a:r>
            <a:r>
              <a:rPr lang="tr-TR" i="1" dirty="0"/>
              <a:t>mekliliğine 1 yıl kalan demir çelik fabrikası işçisi 600 tonluk pres </a:t>
            </a:r>
          </a:p>
          <a:p>
            <a:pPr marL="0" indent="0">
              <a:buNone/>
            </a:pPr>
            <a:r>
              <a:rPr lang="tr-TR" i="1" dirty="0"/>
              <a:t>makinesinin arasından emeklemek suretiyle geçerek, 2450 santigratlık </a:t>
            </a:r>
          </a:p>
          <a:p>
            <a:pPr marL="0" indent="0">
              <a:buNone/>
            </a:pPr>
            <a:r>
              <a:rPr lang="tr-TR" i="1" dirty="0"/>
              <a:t>fırında sigarasını yakmaya çalıştı ve hayatını yanarak kaybetti. </a:t>
            </a:r>
          </a:p>
          <a:p>
            <a:pPr marL="0" indent="0">
              <a:buNone/>
            </a:pPr>
            <a:r>
              <a:rPr lang="tr-TR" i="1" dirty="0"/>
              <a:t>(Karabük </a:t>
            </a:r>
            <a:r>
              <a:rPr lang="tr-TR" i="1" dirty="0" smtClean="0"/>
              <a:t>Demir </a:t>
            </a:r>
            <a:r>
              <a:rPr lang="tr-TR" i="1" dirty="0"/>
              <a:t>Çelik Fabrikaları) </a:t>
            </a:r>
          </a:p>
          <a:p>
            <a:endParaRPr lang="tr-TR" i="1" dirty="0"/>
          </a:p>
        </p:txBody>
      </p:sp>
    </p:spTree>
    <p:extLst>
      <p:ext uri="{BB962C8B-B14F-4D97-AF65-F5344CB8AC3E}">
        <p14:creationId xmlns:p14="http://schemas.microsoft.com/office/powerpoint/2010/main" val="30014675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12128"/>
          </a:xfrm>
        </p:spPr>
        <p:txBody>
          <a:bodyPr>
            <a:normAutofit/>
          </a:bodyPr>
          <a:lstStyle/>
          <a:p>
            <a:pPr marL="0" indent="0">
              <a:buNone/>
            </a:pPr>
            <a:r>
              <a:rPr lang="tr-TR" sz="6000" i="1" dirty="0"/>
              <a:t>G</a:t>
            </a:r>
            <a:r>
              <a:rPr lang="tr-TR" i="1" dirty="0"/>
              <a:t>emi mühendisinin kazan kontrolü yaptığı sırada kapağın </a:t>
            </a:r>
            <a:r>
              <a:rPr lang="tr-TR" i="1" dirty="0" smtClean="0"/>
              <a:t>kapatılması ve </a:t>
            </a:r>
            <a:r>
              <a:rPr lang="tr-TR" i="1" dirty="0"/>
              <a:t>yola çıkan geminin kazanında kalarak hayatını kaybetmesi.  </a:t>
            </a:r>
          </a:p>
          <a:p>
            <a:pPr marL="0" indent="0">
              <a:buNone/>
            </a:pPr>
            <a:r>
              <a:rPr lang="tr-TR" i="1" dirty="0" smtClean="0"/>
              <a:t>   (</a:t>
            </a:r>
            <a:r>
              <a:rPr lang="tr-TR" i="1" dirty="0"/>
              <a:t>Kocaeli, Dilovası)</a:t>
            </a:r>
          </a:p>
        </p:txBody>
      </p:sp>
      <p:sp>
        <p:nvSpPr>
          <p:cNvPr id="4" name="Title 1"/>
          <p:cNvSpPr>
            <a:spLocks noGrp="1"/>
          </p:cNvSpPr>
          <p:nvPr>
            <p:ph type="title"/>
          </p:nvPr>
        </p:nvSpPr>
        <p:spPr/>
        <p:txBody>
          <a:bodyPr/>
          <a:lstStyle/>
          <a:p>
            <a:r>
              <a:rPr lang="tr-TR" b="1" i="1" dirty="0">
                <a:solidFill>
                  <a:srgbClr val="FF0000"/>
                </a:solidFill>
                <a:effectLst>
                  <a:outerShdw blurRad="38100" dist="38100" dir="2700000" algn="tl">
                    <a:srgbClr val="000000">
                      <a:alpha val="43137"/>
                    </a:srgbClr>
                  </a:outerShdw>
                </a:effectLst>
              </a:rPr>
              <a:t>Türkiyeden </a:t>
            </a:r>
            <a:r>
              <a:rPr lang="tr-TR" b="1" i="1" dirty="0" smtClean="0">
                <a:solidFill>
                  <a:srgbClr val="FF0000"/>
                </a:solidFill>
                <a:effectLst>
                  <a:outerShdw blurRad="38100" dist="38100" dir="2700000" algn="tl">
                    <a:srgbClr val="000000">
                      <a:alpha val="43137"/>
                    </a:srgbClr>
                  </a:outerShdw>
                </a:effectLst>
              </a:rPr>
              <a:t>iŞ kazası örnekleri</a:t>
            </a:r>
            <a:r>
              <a:rPr lang="tr-TR" b="1" i="1" dirty="0">
                <a:solidFill>
                  <a:srgbClr val="FF0000"/>
                </a:solidFill>
                <a:effectLst>
                  <a:outerShdw blurRad="38100" dist="38100" dir="2700000" algn="tl">
                    <a:srgbClr val="000000">
                      <a:alpha val="43137"/>
                    </a:srgbClr>
                  </a:outerShdw>
                </a:effectLst>
              </a:rPr>
              <a:t/>
            </a:r>
            <a:br>
              <a:rPr lang="tr-TR" b="1" i="1" dirty="0">
                <a:solidFill>
                  <a:srgbClr val="FF0000"/>
                </a:solidFill>
                <a:effectLst>
                  <a:outerShdw blurRad="38100" dist="38100" dir="2700000" algn="tl">
                    <a:srgbClr val="000000">
                      <a:alpha val="43137"/>
                    </a:srgbClr>
                  </a:outerShdw>
                </a:effectLst>
              </a:rPr>
            </a:br>
            <a:endParaRPr lang="tr-TR"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57584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111712"/>
          </a:xfrm>
        </p:spPr>
        <p:txBody>
          <a:bodyPr>
            <a:normAutofit fontScale="92500" lnSpcReduction="20000"/>
          </a:bodyPr>
          <a:lstStyle/>
          <a:p>
            <a:pPr marL="0" indent="0">
              <a:lnSpc>
                <a:spcPct val="150000"/>
              </a:lnSpc>
              <a:buNone/>
            </a:pPr>
            <a:r>
              <a:rPr lang="tr-TR" sz="6500" i="1" dirty="0"/>
              <a:t>E</a:t>
            </a:r>
            <a:r>
              <a:rPr lang="tr-TR" sz="3000" i="1" dirty="0"/>
              <a:t>lektrik direğine yaslanıp ayakkabısındaki taşı çıkarmak için ayağını</a:t>
            </a:r>
          </a:p>
          <a:p>
            <a:pPr marL="0" indent="0">
              <a:lnSpc>
                <a:spcPct val="150000"/>
              </a:lnSpc>
              <a:buNone/>
            </a:pPr>
            <a:r>
              <a:rPr lang="tr-TR" sz="3000" i="1" dirty="0"/>
              <a:t>silkeleyen kişiyi elektrik çarptığını sanan bir başkasının akımdan</a:t>
            </a:r>
          </a:p>
          <a:p>
            <a:pPr marL="0" indent="0">
              <a:lnSpc>
                <a:spcPct val="150000"/>
              </a:lnSpc>
              <a:buNone/>
            </a:pPr>
            <a:r>
              <a:rPr lang="tr-TR" sz="3000" i="1" dirty="0"/>
              <a:t>kurtarmak amacıyla kafasına kürekle vurup öldürmesi</a:t>
            </a:r>
            <a:r>
              <a:rPr lang="tr-TR" sz="3000" i="1" dirty="0" smtClean="0"/>
              <a:t>.</a:t>
            </a:r>
          </a:p>
          <a:p>
            <a:pPr marL="0" indent="0">
              <a:lnSpc>
                <a:spcPct val="150000"/>
              </a:lnSpc>
              <a:buNone/>
            </a:pPr>
            <a:endParaRPr lang="tr-TR" i="1" dirty="0"/>
          </a:p>
          <a:p>
            <a:pPr marL="0" indent="0">
              <a:lnSpc>
                <a:spcPct val="150000"/>
              </a:lnSpc>
              <a:buNone/>
            </a:pPr>
            <a:r>
              <a:rPr lang="tr-TR" i="1" dirty="0" smtClean="0"/>
              <a:t>(Rize-Tunca </a:t>
            </a:r>
            <a:r>
              <a:rPr lang="tr-TR" i="1" dirty="0"/>
              <a:t>Köyü)</a:t>
            </a:r>
          </a:p>
          <a:p>
            <a:pPr marL="0" indent="0">
              <a:lnSpc>
                <a:spcPct val="150000"/>
              </a:lnSpc>
              <a:buNone/>
            </a:pPr>
            <a:endParaRPr lang="tr-TR" i="1" dirty="0"/>
          </a:p>
        </p:txBody>
      </p:sp>
      <p:sp>
        <p:nvSpPr>
          <p:cNvPr id="4" name="Title 1"/>
          <p:cNvSpPr>
            <a:spLocks noGrp="1"/>
          </p:cNvSpPr>
          <p:nvPr>
            <p:ph type="title"/>
          </p:nvPr>
        </p:nvSpPr>
        <p:spPr/>
        <p:txBody>
          <a:bodyPr/>
          <a:lstStyle/>
          <a:p>
            <a:r>
              <a:rPr lang="tr-TR" b="1" i="1" dirty="0">
                <a:solidFill>
                  <a:srgbClr val="FF0000"/>
                </a:solidFill>
                <a:effectLst>
                  <a:outerShdw blurRad="38100" dist="38100" dir="2700000" algn="tl">
                    <a:srgbClr val="000000">
                      <a:alpha val="43137"/>
                    </a:srgbClr>
                  </a:outerShdw>
                </a:effectLst>
              </a:rPr>
              <a:t>Türkiyeden </a:t>
            </a:r>
            <a:r>
              <a:rPr lang="tr-TR" b="1" i="1" dirty="0" smtClean="0">
                <a:solidFill>
                  <a:srgbClr val="FF0000"/>
                </a:solidFill>
                <a:effectLst>
                  <a:outerShdw blurRad="38100" dist="38100" dir="2700000" algn="tl">
                    <a:srgbClr val="000000">
                      <a:alpha val="43137"/>
                    </a:srgbClr>
                  </a:outerShdw>
                </a:effectLst>
              </a:rPr>
              <a:t>iŞ kazası örnekleri</a:t>
            </a:r>
            <a:r>
              <a:rPr lang="tr-TR" b="1" i="1" dirty="0">
                <a:solidFill>
                  <a:srgbClr val="FF0000"/>
                </a:solidFill>
                <a:effectLst>
                  <a:outerShdw blurRad="38100" dist="38100" dir="2700000" algn="tl">
                    <a:srgbClr val="000000">
                      <a:alpha val="43137"/>
                    </a:srgbClr>
                  </a:outerShdw>
                </a:effectLst>
              </a:rPr>
              <a:t/>
            </a:r>
            <a:br>
              <a:rPr lang="tr-TR" b="1" i="1" dirty="0">
                <a:solidFill>
                  <a:srgbClr val="FF0000"/>
                </a:solidFill>
                <a:effectLst>
                  <a:outerShdw blurRad="38100" dist="38100" dir="2700000" algn="tl">
                    <a:srgbClr val="000000">
                      <a:alpha val="43137"/>
                    </a:srgbClr>
                  </a:outerShdw>
                </a:effectLst>
              </a:rPr>
            </a:br>
            <a:endParaRPr lang="tr-TR"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3188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2458276"/>
          </a:xfrm>
        </p:spPr>
        <p:txBody>
          <a:bodyPr/>
          <a:lstStyle/>
          <a:p>
            <a:pPr marL="0" indent="0">
              <a:buNone/>
            </a:pPr>
            <a:r>
              <a:rPr lang="tr-TR" sz="6000" i="1" dirty="0"/>
              <a:t>B</a:t>
            </a:r>
            <a:r>
              <a:rPr lang="tr-TR" i="1" dirty="0"/>
              <a:t>ir </a:t>
            </a:r>
            <a:r>
              <a:rPr lang="tr-TR" i="1" dirty="0" smtClean="0"/>
              <a:t>işçinin iş yerindeki </a:t>
            </a:r>
            <a:r>
              <a:rPr lang="tr-TR" i="1" dirty="0"/>
              <a:t>yatağındaki tahtakurusunu öldürmek için </a:t>
            </a:r>
            <a:r>
              <a:rPr lang="tr-TR" i="1" dirty="0" smtClean="0"/>
              <a:t>yaptığı ilaçlamadan </a:t>
            </a:r>
            <a:r>
              <a:rPr lang="tr-TR" i="1" dirty="0"/>
              <a:t>sonra uykuya dalınca tahatakurularıyla birlikte zehirlenmesi. </a:t>
            </a:r>
          </a:p>
          <a:p>
            <a:pPr marL="0" indent="0">
              <a:buNone/>
            </a:pPr>
            <a:r>
              <a:rPr lang="tr-TR" i="1" dirty="0"/>
              <a:t>(</a:t>
            </a:r>
            <a:r>
              <a:rPr lang="tr-TR" i="1" dirty="0" smtClean="0"/>
              <a:t>Bodrum -Yalıkavak</a:t>
            </a:r>
            <a:r>
              <a:rPr lang="tr-TR" i="1" dirty="0"/>
              <a:t>)</a:t>
            </a:r>
          </a:p>
          <a:p>
            <a:pPr marL="0" indent="0">
              <a:buNone/>
            </a:pPr>
            <a:endParaRPr lang="tr-TR" i="1" dirty="0"/>
          </a:p>
        </p:txBody>
      </p:sp>
      <p:sp>
        <p:nvSpPr>
          <p:cNvPr id="4" name="Title 1"/>
          <p:cNvSpPr>
            <a:spLocks noGrp="1"/>
          </p:cNvSpPr>
          <p:nvPr>
            <p:ph type="title"/>
          </p:nvPr>
        </p:nvSpPr>
        <p:spPr/>
        <p:txBody>
          <a:bodyPr/>
          <a:lstStyle/>
          <a:p>
            <a:r>
              <a:rPr lang="tr-TR" b="1" i="1" dirty="0">
                <a:solidFill>
                  <a:srgbClr val="FF0000"/>
                </a:solidFill>
                <a:effectLst>
                  <a:outerShdw blurRad="38100" dist="38100" dir="2700000" algn="tl">
                    <a:srgbClr val="000000">
                      <a:alpha val="43137"/>
                    </a:srgbClr>
                  </a:outerShdw>
                </a:effectLst>
              </a:rPr>
              <a:t>Türkiyeden </a:t>
            </a:r>
            <a:r>
              <a:rPr lang="tr-TR" b="1" i="1" dirty="0" smtClean="0">
                <a:solidFill>
                  <a:srgbClr val="FF0000"/>
                </a:solidFill>
                <a:effectLst>
                  <a:outerShdw blurRad="38100" dist="38100" dir="2700000" algn="tl">
                    <a:srgbClr val="000000">
                      <a:alpha val="43137"/>
                    </a:srgbClr>
                  </a:outerShdw>
                </a:effectLst>
              </a:rPr>
              <a:t>iŞ kazası örnekleri</a:t>
            </a:r>
            <a:r>
              <a:rPr lang="tr-TR" b="1" i="1" dirty="0">
                <a:solidFill>
                  <a:srgbClr val="FF0000"/>
                </a:solidFill>
                <a:effectLst>
                  <a:outerShdw blurRad="38100" dist="38100" dir="2700000" algn="tl">
                    <a:srgbClr val="000000">
                      <a:alpha val="43137"/>
                    </a:srgbClr>
                  </a:outerShdw>
                </a:effectLst>
              </a:rPr>
              <a:t/>
            </a:r>
            <a:br>
              <a:rPr lang="tr-TR" b="1" i="1" dirty="0">
                <a:solidFill>
                  <a:srgbClr val="FF0000"/>
                </a:solidFill>
                <a:effectLst>
                  <a:outerShdw blurRad="38100" dist="38100" dir="2700000" algn="tl">
                    <a:srgbClr val="000000">
                      <a:alpha val="43137"/>
                    </a:srgbClr>
                  </a:outerShdw>
                </a:effectLst>
              </a:rPr>
            </a:br>
            <a:endParaRPr lang="tr-TR"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8912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62" y="286011"/>
            <a:ext cx="5610225" cy="41338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Ä°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084" y="3130571"/>
            <a:ext cx="619125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726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Å kazalarÄ± komi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11" y="915335"/>
            <a:ext cx="11285669" cy="490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2987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DIDEM~1.DAN\LOCALS~1\Temp\articulate\presenter\imgtemp\iPluRptV_files\slide0001_image001.pn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TotalTime>
  <Words>1699</Words>
  <Application>Microsoft Office PowerPoint</Application>
  <PresentationFormat>Widescreen</PresentationFormat>
  <Paragraphs>361</Paragraphs>
  <Slides>75</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85" baseType="lpstr">
      <vt:lpstr>Arial</vt:lpstr>
      <vt:lpstr>Calibri</vt:lpstr>
      <vt:lpstr>Calibri Light</vt:lpstr>
      <vt:lpstr>Cambria</vt:lpstr>
      <vt:lpstr>Comic Sans MS</vt:lpstr>
      <vt:lpstr>inherit</vt:lpstr>
      <vt:lpstr>PT Sans</vt:lpstr>
      <vt:lpstr>Wingdings</vt:lpstr>
      <vt:lpstr>Office Theme</vt:lpstr>
      <vt:lpstr>Klip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Önlem Hiyerarşik Sırası:</vt:lpstr>
      <vt:lpstr>İş Güvenliği Uzmanlarının Görevleri</vt:lpstr>
      <vt:lpstr>İş Güvenliği Uzmanlarının Görevleri</vt:lpstr>
      <vt:lpstr>PowerPoint Presentation</vt:lpstr>
      <vt:lpstr>İş Güvenliği Uzmanlarının Yetkileri</vt:lpstr>
      <vt:lpstr>İş Güvenliği Uzmanlarının Yetkileri</vt:lpstr>
      <vt:lpstr>PowerPoint Presentation</vt:lpstr>
      <vt:lpstr>PowerPoint Presentation</vt:lpstr>
      <vt:lpstr>PowerPoint Presentation</vt:lpstr>
      <vt:lpstr>PowerPoint Presentation</vt:lpstr>
      <vt:lpstr>İş güvenliği uzmanlarının yükümlülükleri </vt:lpstr>
      <vt:lpstr>PowerPoint Presentation</vt:lpstr>
      <vt:lpstr>PowerPoint Presentation</vt:lpstr>
      <vt:lpstr>PowerPoint Presentation</vt:lpstr>
      <vt:lpstr>İş güvenliği uzmanlarının  çalışma süreleri  </vt:lpstr>
      <vt:lpstr>PowerPoint Presentation</vt:lpstr>
      <vt:lpstr>PowerPoint Presentation</vt:lpstr>
      <vt:lpstr>PowerPoint Presentation</vt:lpstr>
      <vt:lpstr>İş Sağlığı Uzmanları;  </vt:lpstr>
      <vt:lpstr>PowerPoint Presentation</vt:lpstr>
      <vt:lpstr>PowerPoint Presentation</vt:lpstr>
      <vt:lpstr>Amaç;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Türkiyeden iŞ kazası örnekleri </vt:lpstr>
      <vt:lpstr>Türkiyeden iŞ kazası örnekleri </vt:lpstr>
      <vt:lpstr>Türkiyeden iŞ kazası örnekleri </vt:lpstr>
      <vt:lpstr>Türkiyeden iŞ kazası örnekleri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Elif</dc:creator>
  <cp:lastModifiedBy>Review</cp:lastModifiedBy>
  <cp:revision>92</cp:revision>
  <dcterms:created xsi:type="dcterms:W3CDTF">2018-10-02T08:05:55Z</dcterms:created>
  <dcterms:modified xsi:type="dcterms:W3CDTF">2020-05-07T11:55:29Z</dcterms:modified>
</cp:coreProperties>
</file>