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68" r:id="rId4"/>
    <p:sldId id="269" r:id="rId5"/>
    <p:sldId id="270" r:id="rId6"/>
    <p:sldId id="267" r:id="rId7"/>
    <p:sldId id="273" r:id="rId8"/>
    <p:sldId id="308" r:id="rId9"/>
    <p:sldId id="312" r:id="rId10"/>
    <p:sldId id="274" r:id="rId11"/>
    <p:sldId id="279" r:id="rId12"/>
    <p:sldId id="278" r:id="rId13"/>
    <p:sldId id="280" r:id="rId14"/>
  </p:sldIdLst>
  <p:sldSz cx="9144000" cy="6858000" type="screen4x3"/>
  <p:notesSz cx="6745605" cy="9882505"/>
  <p:defaultTextStyle>
    <a:defPPr>
      <a:defRPr lang="tr-T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/>
    <p:restoredTop sz="94624"/>
  </p:normalViewPr>
  <p:slideViewPr>
    <p:cSldViewPr showGuides="1">
      <p:cViewPr varScale="1">
        <p:scale>
          <a:sx n="84" d="100"/>
          <a:sy n="84" d="100"/>
        </p:scale>
        <p:origin x="-14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1113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F05696-6DEB-4DDE-BD1F-3881E7BD58E7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86888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1113" y="9386888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tr-TR" sz="1200" dirty="0"/>
            </a:fld>
            <a:endParaRPr lang="tr-T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21113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930CFE-1F5E-46C8-B215-4554AC3BE0E5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4688" y="4694238"/>
            <a:ext cx="5395913" cy="444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Asıl metin stillerini düzenlemek için tıklatın</a:t>
            </a: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İkinci düzey</a:t>
            </a: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Üçüncü düzey</a:t>
            </a: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Dördüncü düzey</a:t>
            </a: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Beşinci düzey</a:t>
            </a: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86888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21113" y="9386888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tr-TR" sz="1200" dirty="0"/>
            </a:fld>
            <a:endParaRPr lang="tr-T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94"/>
          <p:cNvGrpSpPr/>
          <p:nvPr/>
        </p:nvGrpSpPr>
        <p:grpSpPr>
          <a:xfrm>
            <a:off x="0" y="-30162"/>
            <a:ext cx="9067800" cy="6889750"/>
            <a:chOff x="0" y="-30477"/>
            <a:chExt cx="9067800" cy="6889273"/>
          </a:xfrm>
        </p:grpSpPr>
        <p:cxnSp>
          <p:nvCxnSpPr>
            <p:cNvPr id="9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64"/>
            <p:cNvCxnSpPr/>
            <p:nvPr/>
          </p:nvCxnSpPr>
          <p:spPr>
            <a:xfrm rot="5400000">
              <a:off x="-1731724" y="2722009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72"/>
            <p:cNvCxnSpPr/>
            <p:nvPr/>
          </p:nvCxnSpPr>
          <p:spPr>
            <a:xfrm rot="5400000">
              <a:off x="-1855549" y="3226834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20"/>
            <p:cNvCxnSpPr/>
            <p:nvPr/>
          </p:nvCxnSpPr>
          <p:spPr>
            <a:xfrm rot="16200000" flipH="1">
              <a:off x="-2642949" y="3252234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44"/>
            <p:cNvCxnSpPr/>
            <p:nvPr/>
          </p:nvCxnSpPr>
          <p:spPr>
            <a:xfrm rot="16200000" flipH="1">
              <a:off x="-1953974" y="3325259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4"/>
            <p:cNvCxnSpPr/>
            <p:nvPr/>
          </p:nvCxnSpPr>
          <p:spPr>
            <a:xfrm rot="5400000">
              <a:off x="-152161" y="3428447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2"/>
            <p:cNvCxnSpPr/>
            <p:nvPr/>
          </p:nvCxnSpPr>
          <p:spPr>
            <a:xfrm rot="5400000">
              <a:off x="782876" y="2722009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5"/>
            <p:cNvCxnSpPr/>
            <p:nvPr/>
          </p:nvCxnSpPr>
          <p:spPr>
            <a:xfrm rot="5400000">
              <a:off x="659051" y="3226834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26"/>
            <p:cNvCxnSpPr/>
            <p:nvPr/>
          </p:nvCxnSpPr>
          <p:spPr>
            <a:xfrm rot="16200000" flipH="1">
              <a:off x="-128349" y="3252234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27"/>
            <p:cNvCxnSpPr/>
            <p:nvPr/>
          </p:nvCxnSpPr>
          <p:spPr>
            <a:xfrm rot="16200000" flipH="1">
              <a:off x="560626" y="3325259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2"/>
            <p:cNvCxnSpPr/>
            <p:nvPr/>
          </p:nvCxnSpPr>
          <p:spPr>
            <a:xfrm rot="5400000">
              <a:off x="2646601" y="2722009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5"/>
            <p:cNvCxnSpPr/>
            <p:nvPr/>
          </p:nvCxnSpPr>
          <p:spPr>
            <a:xfrm rot="5400000">
              <a:off x="2389426" y="3226834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46"/>
            <p:cNvCxnSpPr/>
            <p:nvPr/>
          </p:nvCxnSpPr>
          <p:spPr>
            <a:xfrm rot="16200000" flipH="1">
              <a:off x="2237026" y="3325259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1"/>
            <p:cNvCxnSpPr/>
            <p:nvPr/>
          </p:nvCxnSpPr>
          <p:spPr>
            <a:xfrm rot="5400000">
              <a:off x="4038839" y="3428447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58"/>
            <p:cNvCxnSpPr/>
            <p:nvPr/>
          </p:nvCxnSpPr>
          <p:spPr>
            <a:xfrm rot="16200000" flipH="1">
              <a:off x="4215051" y="3252234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59"/>
            <p:cNvCxnSpPr/>
            <p:nvPr/>
          </p:nvCxnSpPr>
          <p:spPr>
            <a:xfrm rot="16200000" flipH="1">
              <a:off x="4751626" y="3325259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67"/>
            <p:cNvCxnSpPr/>
            <p:nvPr/>
          </p:nvCxnSpPr>
          <p:spPr>
            <a:xfrm rot="5400000">
              <a:off x="5528708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69"/>
            <p:cNvCxnSpPr/>
            <p:nvPr/>
          </p:nvCxnSpPr>
          <p:spPr>
            <a:xfrm rot="5400000">
              <a:off x="4850051" y="3226834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70"/>
            <p:cNvCxnSpPr/>
            <p:nvPr/>
          </p:nvCxnSpPr>
          <p:spPr>
            <a:xfrm rot="16200000" flipH="1">
              <a:off x="4751626" y="3325259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77"/>
            <p:cNvCxnSpPr/>
            <p:nvPr/>
          </p:nvCxnSpPr>
          <p:spPr>
            <a:xfrm rot="5400000">
              <a:off x="5562839" y="3428447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297"/>
            <p:cNvCxnSpPr/>
            <p:nvPr/>
          </p:nvCxnSpPr>
          <p:spPr>
            <a:xfrm rot="16200000" flipH="1">
              <a:off x="3148251" y="3252234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pSp>
        <p:nvGrpSpPr>
          <p:cNvPr id="2052" name="Group 93"/>
          <p:cNvGrpSpPr/>
          <p:nvPr/>
        </p:nvGrpSpPr>
        <p:grpSpPr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4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9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87C577-81BE-49DF-BBEA-C95E4076EDE8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tr-TR" dirty="0"/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DFF666-947E-41A8-A3AB-4278523CD6A1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Arial" panose="020B0604020202020204" pitchFamily="34" charset="0"/>
              </a:rPr>
            </a:fld>
            <a:endParaRPr lang="tr-T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DFF666-947E-41A8-A3AB-4278523CD6A1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Arial" panose="020B0604020202020204" pitchFamily="34" charset="0"/>
              </a:rPr>
            </a:fld>
            <a:endParaRPr lang="tr-T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DFF666-947E-41A8-A3AB-4278523CD6A1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Arial" panose="020B0604020202020204" pitchFamily="34" charset="0"/>
              </a:rPr>
            </a:fld>
            <a:endParaRPr lang="tr-T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92"/>
          <p:cNvGrpSpPr/>
          <p:nvPr/>
        </p:nvGrpSpPr>
        <p:grpSpPr>
          <a:xfrm>
            <a:off x="0" y="-30162"/>
            <a:ext cx="9067800" cy="4846637"/>
            <a:chOff x="1" y="-30477"/>
            <a:chExt cx="9067799" cy="4526277"/>
          </a:xfrm>
        </p:grpSpPr>
        <p:cxnSp>
          <p:nvCxnSpPr>
            <p:cNvPr id="9" name="Straight Connector 7"/>
            <p:cNvCxnSpPr/>
            <p:nvPr/>
          </p:nvCxnSpPr>
          <p:spPr>
            <a:xfrm rot="16200000" flipH="1">
              <a:off x="-27155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/>
            <p:nvPr/>
          </p:nvCxnSpPr>
          <p:spPr>
            <a:xfrm rot="16200000" flipH="1">
              <a:off x="-46205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/>
            <p:nvPr/>
          </p:nvCxnSpPr>
          <p:spPr>
            <a:xfrm rot="5400000">
              <a:off x="-30965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/>
            <p:nvPr/>
          </p:nvCxnSpPr>
          <p:spPr>
            <a:xfrm rot="5400000">
              <a:off x="-206225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H="1">
              <a:off x="-213845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16200000" flipH="1">
              <a:off x="-195359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3"/>
            <p:cNvCxnSpPr/>
            <p:nvPr/>
          </p:nvCxnSpPr>
          <p:spPr>
            <a:xfrm rot="16200000" flipH="1">
              <a:off x="-164315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4"/>
            <p:cNvCxnSpPr/>
            <p:nvPr/>
          </p:nvCxnSpPr>
          <p:spPr>
            <a:xfrm rot="5400000">
              <a:off x="-152885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5"/>
            <p:cNvCxnSpPr/>
            <p:nvPr/>
          </p:nvCxnSpPr>
          <p:spPr>
            <a:xfrm rot="16200000" flipH="1">
              <a:off x="-95735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"/>
            <p:cNvCxnSpPr/>
            <p:nvPr/>
          </p:nvCxnSpPr>
          <p:spPr>
            <a:xfrm rot="16200000" flipH="1">
              <a:off x="-194795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7"/>
            <p:cNvCxnSpPr/>
            <p:nvPr/>
          </p:nvCxnSpPr>
          <p:spPr>
            <a:xfrm rot="16200000" flipH="1">
              <a:off x="-65255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8"/>
            <p:cNvCxnSpPr/>
            <p:nvPr/>
          </p:nvCxnSpPr>
          <p:spPr>
            <a:xfrm rot="16200000" flipH="1">
              <a:off x="-164315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9"/>
            <p:cNvCxnSpPr/>
            <p:nvPr/>
          </p:nvCxnSpPr>
          <p:spPr>
            <a:xfrm rot="16200000" flipH="1">
              <a:off x="-1790369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1"/>
            <p:cNvCxnSpPr/>
            <p:nvPr/>
          </p:nvCxnSpPr>
          <p:spPr>
            <a:xfrm rot="5400000">
              <a:off x="34035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2"/>
            <p:cNvCxnSpPr/>
            <p:nvPr/>
          </p:nvCxnSpPr>
          <p:spPr>
            <a:xfrm rot="5400000">
              <a:off x="261841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6"/>
            <p:cNvCxnSpPr/>
            <p:nvPr/>
          </p:nvCxnSpPr>
          <p:spPr>
            <a:xfrm rot="16200000" flipH="1">
              <a:off x="-118595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7"/>
            <p:cNvCxnSpPr/>
            <p:nvPr/>
          </p:nvCxnSpPr>
          <p:spPr>
            <a:xfrm rot="16200000" flipH="1">
              <a:off x="-95735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8"/>
            <p:cNvCxnSpPr/>
            <p:nvPr/>
          </p:nvCxnSpPr>
          <p:spPr>
            <a:xfrm rot="16200000" flipH="1">
              <a:off x="2243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9"/>
            <p:cNvCxnSpPr/>
            <p:nvPr/>
          </p:nvCxnSpPr>
          <p:spPr>
            <a:xfrm rot="16200000" flipH="1">
              <a:off x="205254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0"/>
            <p:cNvCxnSpPr/>
            <p:nvPr/>
          </p:nvCxnSpPr>
          <p:spPr>
            <a:xfrm rot="5400000">
              <a:off x="2204940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1"/>
            <p:cNvCxnSpPr/>
            <p:nvPr/>
          </p:nvCxnSpPr>
          <p:spPr>
            <a:xfrm rot="5400000">
              <a:off x="452341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2"/>
            <p:cNvCxnSpPr/>
            <p:nvPr/>
          </p:nvCxnSpPr>
          <p:spPr>
            <a:xfrm rot="16200000" flipH="1">
              <a:off x="376141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3"/>
            <p:cNvCxnSpPr/>
            <p:nvPr/>
          </p:nvCxnSpPr>
          <p:spPr>
            <a:xfrm rot="5400000">
              <a:off x="1024635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/>
            <p:nvPr/>
          </p:nvCxnSpPr>
          <p:spPr>
            <a:xfrm rot="16200000" flipH="1">
              <a:off x="871441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/>
            <p:nvPr/>
          </p:nvCxnSpPr>
          <p:spPr>
            <a:xfrm rot="5400000">
              <a:off x="985741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/>
            <p:nvPr/>
          </p:nvCxnSpPr>
          <p:spPr>
            <a:xfrm rot="16200000" flipH="1">
              <a:off x="1557241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/>
            <p:nvPr/>
          </p:nvCxnSpPr>
          <p:spPr>
            <a:xfrm rot="16200000" flipH="1">
              <a:off x="566641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/>
            <p:nvPr/>
          </p:nvCxnSpPr>
          <p:spPr>
            <a:xfrm rot="16200000" flipH="1">
              <a:off x="1862041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/>
            <p:nvPr/>
          </p:nvCxnSpPr>
          <p:spPr>
            <a:xfrm rot="16200000" flipH="1">
              <a:off x="871441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/>
            <p:nvPr/>
          </p:nvCxnSpPr>
          <p:spPr>
            <a:xfrm rot="5400000">
              <a:off x="147541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/>
            <p:nvPr/>
          </p:nvCxnSpPr>
          <p:spPr>
            <a:xfrm rot="5400000">
              <a:off x="25486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/>
            <p:nvPr/>
          </p:nvCxnSpPr>
          <p:spPr>
            <a:xfrm rot="5400000">
              <a:off x="27764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/>
            <p:nvPr/>
          </p:nvCxnSpPr>
          <p:spPr>
            <a:xfrm rot="16200000" flipH="1">
              <a:off x="1328641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/>
            <p:nvPr/>
          </p:nvCxnSpPr>
          <p:spPr>
            <a:xfrm rot="16200000" flipH="1">
              <a:off x="1557241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/>
            <p:nvPr/>
          </p:nvCxnSpPr>
          <p:spPr>
            <a:xfrm rot="16200000" flipH="1">
              <a:off x="391944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/>
            <p:nvPr/>
          </p:nvCxnSpPr>
          <p:spPr>
            <a:xfrm rot="16200000" flipH="1">
              <a:off x="327174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/>
            <p:nvPr/>
          </p:nvCxnSpPr>
          <p:spPr>
            <a:xfrm rot="5400000">
              <a:off x="388134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/>
            <p:nvPr/>
          </p:nvCxnSpPr>
          <p:spPr>
            <a:xfrm rot="5400000">
              <a:off x="3005040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/>
            <p:nvPr/>
          </p:nvCxnSpPr>
          <p:spPr>
            <a:xfrm rot="16200000" flipH="1">
              <a:off x="22430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/>
            <p:nvPr/>
          </p:nvCxnSpPr>
          <p:spPr>
            <a:xfrm rot="16200000" flipH="1">
              <a:off x="35384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/>
            <p:nvPr/>
          </p:nvCxnSpPr>
          <p:spPr>
            <a:xfrm rot="5400000">
              <a:off x="4225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/>
            <p:nvPr/>
          </p:nvCxnSpPr>
          <p:spPr>
            <a:xfrm rot="5400000">
              <a:off x="407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/>
            <p:nvPr/>
          </p:nvCxnSpPr>
          <p:spPr>
            <a:xfrm rot="16200000" flipH="1">
              <a:off x="292884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/>
            <p:nvPr/>
          </p:nvCxnSpPr>
          <p:spPr>
            <a:xfrm rot="16200000" flipH="1">
              <a:off x="3081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/>
            <p:nvPr/>
          </p:nvCxnSpPr>
          <p:spPr>
            <a:xfrm rot="5400000">
              <a:off x="4643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/>
            <p:nvPr/>
          </p:nvCxnSpPr>
          <p:spPr>
            <a:xfrm rot="16200000" flipH="1">
              <a:off x="46433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/>
            <p:nvPr/>
          </p:nvCxnSpPr>
          <p:spPr>
            <a:xfrm rot="5400000">
              <a:off x="5215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/>
            <p:nvPr/>
          </p:nvCxnSpPr>
          <p:spPr>
            <a:xfrm rot="16200000" flipH="1">
              <a:off x="506244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/>
            <p:nvPr/>
          </p:nvCxnSpPr>
          <p:spPr>
            <a:xfrm rot="5400000">
              <a:off x="5176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/>
            <p:nvPr/>
          </p:nvCxnSpPr>
          <p:spPr>
            <a:xfrm rot="16200000" flipH="1">
              <a:off x="5748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/>
            <p:nvPr/>
          </p:nvCxnSpPr>
          <p:spPr>
            <a:xfrm rot="16200000" flipH="1">
              <a:off x="49100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/>
            <p:nvPr/>
          </p:nvCxnSpPr>
          <p:spPr>
            <a:xfrm rot="5400000">
              <a:off x="47957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/>
            <p:nvPr/>
          </p:nvCxnSpPr>
          <p:spPr>
            <a:xfrm rot="16200000" flipH="1">
              <a:off x="5519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/>
            <p:nvPr/>
          </p:nvCxnSpPr>
          <p:spPr>
            <a:xfrm rot="16200000" flipH="1">
              <a:off x="5748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/>
            <p:nvPr/>
          </p:nvCxnSpPr>
          <p:spPr>
            <a:xfrm rot="16200000" flipH="1">
              <a:off x="6434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/>
            <p:nvPr/>
          </p:nvCxnSpPr>
          <p:spPr>
            <a:xfrm rot="16200000" flipH="1">
              <a:off x="624354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/>
            <p:nvPr/>
          </p:nvCxnSpPr>
          <p:spPr>
            <a:xfrm rot="5400000">
              <a:off x="639594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/>
            <p:nvPr/>
          </p:nvCxnSpPr>
          <p:spPr>
            <a:xfrm rot="16200000" flipH="1">
              <a:off x="6053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8"/>
            <p:cNvCxnSpPr/>
            <p:nvPr/>
          </p:nvCxnSpPr>
          <p:spPr>
            <a:xfrm rot="5400000">
              <a:off x="6709413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2"/>
            <p:cNvCxnSpPr/>
            <p:nvPr/>
          </p:nvCxnSpPr>
          <p:spPr>
            <a:xfrm rot="5400000">
              <a:off x="3728940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3"/>
            <p:cNvCxnSpPr/>
            <p:nvPr/>
          </p:nvCxnSpPr>
          <p:spPr>
            <a:xfrm rot="16200000" flipH="1">
              <a:off x="4224240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4"/>
            <p:cNvCxnSpPr/>
            <p:nvPr/>
          </p:nvCxnSpPr>
          <p:spPr>
            <a:xfrm rot="16200000" flipH="1">
              <a:off x="4414740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5"/>
            <p:cNvCxnSpPr/>
            <p:nvPr/>
          </p:nvCxnSpPr>
          <p:spPr>
            <a:xfrm rot="5400000">
              <a:off x="3309840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7"/>
            <p:cNvCxnSpPr/>
            <p:nvPr/>
          </p:nvCxnSpPr>
          <p:spPr>
            <a:xfrm rot="5400000">
              <a:off x="494814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8"/>
            <p:cNvCxnSpPr/>
            <p:nvPr/>
          </p:nvCxnSpPr>
          <p:spPr>
            <a:xfrm rot="5400000">
              <a:off x="5405340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89"/>
            <p:cNvCxnSpPr/>
            <p:nvPr/>
          </p:nvCxnSpPr>
          <p:spPr>
            <a:xfrm rot="16200000" flipH="1">
              <a:off x="25478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93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6"/>
          <p:cNvCxnSpPr/>
          <p:nvPr/>
        </p:nvCxnSpPr>
        <p:spPr>
          <a:xfrm>
            <a:off x="0" y="6138863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95" name="Title 94"/>
          <p:cNvSpPr>
            <a:spLocks noGrp="1"/>
          </p:cNvSpPr>
          <p:nvPr>
            <p:ph type="title" hasCustomPrompt="1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9EDE72-0F9C-49DD-B6E9-ECB0FC4C159A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Footer Placeholder 90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Slide Number Placeholder 91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tr-TR" dirty="0"/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DFF666-947E-41A8-A3AB-4278523CD6A1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Arial" panose="020B0604020202020204" pitchFamily="34" charset="0"/>
              </a:rPr>
            </a:fld>
            <a:endParaRPr lang="tr-T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DFF666-947E-41A8-A3AB-4278523CD6A1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Arial" panose="020B0604020202020204" pitchFamily="34" charset="0"/>
              </a:rPr>
            </a:fld>
            <a:endParaRPr lang="tr-T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DFF666-947E-41A8-A3AB-4278523CD6A1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Arial" panose="020B0604020202020204" pitchFamily="34" charset="0"/>
              </a:rPr>
            </a:fld>
            <a:endParaRPr lang="tr-T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DFF666-947E-41A8-A3AB-4278523CD6A1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Arial" panose="020B0604020202020204" pitchFamily="34" charset="0"/>
              </a:rPr>
            </a:fld>
            <a:endParaRPr lang="tr-T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6"/>
          <p:cNvSpPr/>
          <p:nvPr/>
        </p:nvSpPr>
        <p:spPr>
          <a:xfrm>
            <a:off x="0" y="1563688"/>
            <a:ext cx="2762250" cy="3313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9" name="Straight Connector 38"/>
          <p:cNvCxnSpPr/>
          <p:nvPr/>
        </p:nvCxnSpPr>
        <p:spPr>
          <a:xfrm rot="5400000">
            <a:off x="1127919" y="3221831"/>
            <a:ext cx="301783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40"/>
          <p:cNvCxnSpPr/>
          <p:nvPr/>
        </p:nvCxnSpPr>
        <p:spPr>
          <a:xfrm>
            <a:off x="0" y="1712913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320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038815-5724-4B75-A52A-133342020582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tr-TR" dirty="0"/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2"/>
          <p:cNvSpPr/>
          <p:nvPr/>
        </p:nvSpPr>
        <p:spPr>
          <a:xfrm>
            <a:off x="0" y="1563688"/>
            <a:ext cx="2762250" cy="3313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9" name="Straight Connector 33"/>
          <p:cNvCxnSpPr/>
          <p:nvPr/>
        </p:nvCxnSpPr>
        <p:spPr>
          <a:xfrm rot="5400000">
            <a:off x="1127919" y="3221831"/>
            <a:ext cx="301783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4"/>
          <p:cNvCxnSpPr/>
          <p:nvPr/>
        </p:nvCxnSpPr>
        <p:spPr>
          <a:xfrm>
            <a:off x="0" y="1712913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EC3D4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0802B0-C975-44C4-974D-17F80DBD0594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tr-TR" dirty="0"/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tr-TR" altLang="tr-TR" dirty="0"/>
              <a:t>Asıl metin stillerini düzenlemek için tıklatın</a:t>
            </a:r>
            <a:endParaRPr lang="tr-TR" altLang="tr-TR" dirty="0"/>
          </a:p>
          <a:p>
            <a:pPr lvl="1"/>
            <a:r>
              <a:rPr lang="tr-TR" altLang="tr-TR" dirty="0"/>
              <a:t>İkinci düzey</a:t>
            </a:r>
            <a:endParaRPr lang="tr-TR" altLang="tr-TR" dirty="0"/>
          </a:p>
          <a:p>
            <a:pPr lvl="2"/>
            <a:r>
              <a:rPr lang="tr-TR" altLang="tr-TR" dirty="0"/>
              <a:t>Üçüncü düzey</a:t>
            </a:r>
            <a:endParaRPr lang="tr-TR" altLang="tr-TR" dirty="0"/>
          </a:p>
          <a:p>
            <a:pPr lvl="3"/>
            <a:r>
              <a:rPr lang="tr-TR" altLang="tr-TR" dirty="0"/>
              <a:t>Dördüncü düzey</a:t>
            </a:r>
            <a:endParaRPr lang="tr-TR" altLang="tr-TR" dirty="0"/>
          </a:p>
          <a:p>
            <a:pPr lvl="4"/>
            <a:r>
              <a:rPr lang="tr-TR" altLang="tr-TR" dirty="0"/>
              <a:t>Beşinci düzey</a:t>
            </a:r>
            <a:endParaRPr lang="en-US" alt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DFF666-947E-41A8-A3AB-4278523CD6A1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tr-TR" dirty="0">
                <a:latin typeface="Arial" panose="020B0604020202020204" pitchFamily="34" charset="0"/>
              </a:rPr>
            </a:fld>
            <a:endParaRPr lang="tr-T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320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320" algn="l"/>
        </a:tabLst>
        <a:defRPr sz="3600" b="1">
          <a:solidFill>
            <a:srgbClr val="FEFEFE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320" algn="l"/>
        </a:tabLst>
        <a:defRPr sz="3600" b="1">
          <a:solidFill>
            <a:srgbClr val="FEFEFE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320" algn="l"/>
        </a:tabLst>
        <a:defRPr sz="3600" b="1">
          <a:solidFill>
            <a:srgbClr val="FEFEFE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320" algn="l"/>
        </a:tabLst>
        <a:defRPr sz="3600" b="1">
          <a:solidFill>
            <a:srgbClr val="FEFEFE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320" algn="l"/>
        </a:tabLst>
        <a:defRPr sz="3600" b="1">
          <a:solidFill>
            <a:srgbClr val="FEFEFE"/>
          </a:solidFill>
          <a:latin typeface="Rockwell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320" algn="l"/>
        </a:tabLst>
        <a:defRPr sz="3600" b="1">
          <a:solidFill>
            <a:srgbClr val="FEFEFE"/>
          </a:solidFill>
          <a:latin typeface="Rockwell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320" algn="l"/>
        </a:tabLst>
        <a:defRPr sz="3600" b="1">
          <a:solidFill>
            <a:srgbClr val="FEFEFE"/>
          </a:solidFill>
          <a:latin typeface="Rockwell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320" algn="l"/>
        </a:tabLst>
        <a:defRPr sz="3600" b="1">
          <a:solidFill>
            <a:srgbClr val="FEFEFE"/>
          </a:solidFill>
          <a:latin typeface="Rockwell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7EC3D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005" indent="-182880" algn="l" rtl="0" eaLnBrk="0" fontAlgn="base" hangingPunct="0">
        <a:spcBef>
          <a:spcPct val="20000"/>
        </a:spcBef>
        <a:spcAft>
          <a:spcPct val="0"/>
        </a:spcAft>
        <a:buClr>
          <a:srgbClr val="7EC3D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2860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1 Başlık"/>
          <p:cNvSpPr>
            <a:spLocks noGrp="1"/>
          </p:cNvSpPr>
          <p:nvPr>
            <p:ph type="ctrTitle" hasCustomPrompt="1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320" algn="l"/>
              </a:tabLst>
              <a:defRPr/>
            </a:pPr>
            <a:r>
              <a:rPr kumimoji="0" lang="tr-TR" sz="3600" b="1" i="0" u="none" strike="noStrike" kern="1200" cap="none" spc="4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Türkiye’de Sağlık  Hizmetlerinin Tarihçesi</a:t>
            </a:r>
            <a:endParaRPr kumimoji="0" lang="tr-TR" sz="3600" b="1" i="0" u="none" strike="noStrike" kern="1200" cap="none" spc="4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7" name="2 Alt Başlık"/>
          <p:cNvSpPr>
            <a:spLocks noGrp="1"/>
          </p:cNvSpPr>
          <p:nvPr>
            <p:ph type="subTitle" idx="1" hasCustomPrompt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Clr>
                <a:srgbClr val="7EC3D4"/>
              </a:buClr>
              <a:buSzTx/>
              <a:buFont typeface="Wingdings 3" pitchFamily="18" charset="2"/>
            </a:pPr>
            <a:r>
              <a:rPr lang="tr-TR" altLang="tr-TR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                         Nesibe ÜZEL</a:t>
            </a:r>
            <a:endParaRPr lang="tr-TR" altLang="tr-TR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781550"/>
          </a:xfrm>
        </p:spPr>
        <p:txBody>
          <a:bodyPr vert="horz" wrap="square" lIns="91440" tIns="45720" rIns="91440" bIns="45720" numCol="1" rtlCol="0" anchor="t" anchorCtr="0" compatLnSpc="1"/>
          <a:p>
            <a:pPr marL="0" indent="0" eaLnBrk="1" hangingPunct="1">
              <a:lnSpc>
                <a:spcPct val="90000"/>
              </a:lnSpc>
              <a:buNone/>
            </a:pPr>
            <a:r>
              <a:rPr b="1" dirty="0"/>
              <a:t>Refik Saydam döneminde yürütülen sağlık politikalarında  dört ilke söz konusudur:</a:t>
            </a:r>
            <a:endParaRPr dirty="0"/>
          </a:p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b="1" dirty="0"/>
              <a:t> </a:t>
            </a:r>
            <a:endParaRPr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dirty="0"/>
              <a:t>1- Sağlık hizmetlerinin planlanması ve programlanması ile yönetiminin tek elden yürütülmesi,</a:t>
            </a:r>
            <a:endParaRPr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dirty="0"/>
              <a:t>2- Koruyucu hekimliğin merkezi yönetime, tedavi edici hekimliğin ise yerel yönetimlere bırakılması.</a:t>
            </a:r>
            <a:endParaRPr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dirty="0"/>
              <a:t>3- Sağlık insan gücü ihtiyacını karşılamak üzere tıp fakültelerinin cazibesinin artırılması tıp fakültesi, mezunlarına mecburi hizmet uygulanması,</a:t>
            </a:r>
            <a:endParaRPr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dirty="0"/>
              <a:t>4- Sıtma, frengi, trahom, verem, cüzzam gibi bulaşıcı hastalıklarla mücadele programlarının başlatılması.</a:t>
            </a:r>
            <a:endParaRPr dirty="0"/>
          </a:p>
          <a:p>
            <a:pPr marL="0" indent="0" eaLnBrk="1" hangingPunct="1">
              <a:lnSpc>
                <a:spcPct val="90000"/>
              </a:lnSpc>
              <a:buFont typeface="Wingdings 3" pitchFamily="18" charset="2"/>
              <a:buChar char=""/>
            </a:pPr>
            <a:endParaRPr dirty="0"/>
          </a:p>
          <a:p>
            <a:pPr marL="0" indent="0" eaLnBrk="1" hangingPunct="1">
              <a:lnSpc>
                <a:spcPct val="90000"/>
              </a:lnSpc>
              <a:buFont typeface="Wingdings 3" pitchFamily="18" charset="2"/>
              <a:buChar char=""/>
            </a:pPr>
            <a:endParaRPr dirty="0"/>
          </a:p>
        </p:txBody>
      </p:sp>
      <p:sp>
        <p:nvSpPr>
          <p:cNvPr id="5" name="1 Başlık"/>
          <p:cNvSpPr>
            <a:spLocks noGrp="1"/>
          </p:cNvSpPr>
          <p:nvPr>
            <p:ph type="title" hasCustomPrompt="1"/>
          </p:nvPr>
        </p:nvSpPr>
        <p:spPr>
          <a:xfrm>
            <a:off x="395536" y="260648"/>
            <a:ext cx="8229600" cy="143103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320" algn="l"/>
              </a:tabLst>
              <a:defRPr/>
            </a:pPr>
            <a:r>
              <a:rPr kumimoji="0" lang="tr-TR" altLang="tr-TR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1923-1937 arası dönem:</a:t>
            </a:r>
            <a:br>
              <a:rPr kumimoji="0" lang="tr-TR" altLang="tr-TR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altLang="tr-TR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</a:t>
            </a:r>
            <a:r>
              <a:rPr kumimoji="0" lang="tr-TR" altLang="tr-TR" sz="28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(Refik SAYDAM Dönemi)</a:t>
            </a:r>
            <a:br>
              <a:rPr kumimoji="0" lang="tr-TR" altLang="tr-TR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altLang="tr-TR" sz="3600" b="1" i="0" u="none" strike="noStrike" kern="1200" cap="none" spc="50" normalizeH="0" baseline="0" noProof="0" dirty="0" smtClean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3 Slayt Numarası Yer Tutucusu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82058" tIns="41029" rIns="82058" bIns="41029"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tr-TR" altLang="tr-TR" sz="1200" dirty="0">
                <a:latin typeface="Gill Sans MT" pitchFamily="34" charset="0"/>
                <a:cs typeface="Arial" panose="020B0604020202020204" pitchFamily="34" charset="0"/>
              </a:rPr>
            </a:fld>
            <a:endParaRPr lang="tr-TR" altLang="tr-TR" sz="1200" dirty="0">
              <a:latin typeface="Gill Sans MT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3666" name="Text Box 2"/>
          <p:cNvSpPr txBox="1"/>
          <p:nvPr/>
        </p:nvSpPr>
        <p:spPr>
          <a:xfrm>
            <a:off x="304800" y="228600"/>
            <a:ext cx="8839200" cy="1200150"/>
          </a:xfrm>
          <a:prstGeom prst="rect">
            <a:avLst/>
          </a:prstGeom>
          <a:noFill/>
          <a:ln w="9525">
            <a:noFill/>
          </a:ln>
        </p:spPr>
        <p:txBody>
          <a:bodyPr lIns="91429" tIns="45714" rIns="91429" bIns="45714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C3D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0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C3D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dirty="0">
                <a:solidFill>
                  <a:schemeClr val="tx1"/>
                </a:solidFill>
                <a:cs typeface="Arial" panose="020B0604020202020204" pitchFamily="34" charset="0"/>
              </a:rPr>
              <a:t>Dr. Refik </a:t>
            </a:r>
            <a:r>
              <a:rPr lang="en-US" altLang="tr-TR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tr-TR" altLang="tr-TR" dirty="0">
                <a:solidFill>
                  <a:schemeClr val="tx1"/>
                </a:solidFill>
                <a:cs typeface="Arial" panose="020B0604020202020204" pitchFamily="34" charset="0"/>
              </a:rPr>
              <a:t>Saydam</a:t>
            </a:r>
            <a:r>
              <a:rPr lang="en-US" altLang="tr-TR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r>
              <a:rPr lang="tr-TR" altLang="tr-TR" dirty="0">
                <a:solidFill>
                  <a:schemeClr val="tx1"/>
                </a:solidFill>
                <a:cs typeface="Arial" panose="020B0604020202020204" pitchFamily="34" charset="0"/>
              </a:rPr>
              <a:t> 1925 yılında Sağlık Bakanı olarak, Türkiye Cumhuriyeti Devleti’nin sağlıkla ilgili hedeflerini şöyle özetlemiştir;</a:t>
            </a:r>
            <a:endParaRPr lang="tr-TR" altLang="tr-TR" dirty="0">
              <a:solidFill>
                <a:schemeClr val="tx1"/>
              </a:solidFill>
              <a:ea typeface="Arial" panose="020B0604020202020204" pitchFamily="34" charset="0"/>
            </a:endParaRPr>
          </a:p>
        </p:txBody>
      </p:sp>
      <p:sp>
        <p:nvSpPr>
          <p:cNvPr id="753667" name="Text Box 3"/>
          <p:cNvSpPr txBox="1"/>
          <p:nvPr/>
        </p:nvSpPr>
        <p:spPr>
          <a:xfrm>
            <a:off x="28575" y="5024438"/>
            <a:ext cx="8715375" cy="1384300"/>
          </a:xfrm>
          <a:prstGeom prst="rect">
            <a:avLst/>
          </a:prstGeom>
          <a:noFill/>
          <a:ln w="9525">
            <a:noFill/>
          </a:ln>
        </p:spPr>
        <p:txBody>
          <a:bodyPr lIns="91429" tIns="45714" rIns="91429" bIns="45714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C3D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0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C3D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800" dirty="0">
                <a:solidFill>
                  <a:srgbClr val="FF0000"/>
                </a:solidFill>
                <a:cs typeface="Arial" panose="020B0604020202020204" pitchFamily="34" charset="0"/>
              </a:rPr>
              <a:t>Merkez Hıfzıssıhha Müessesesi </a:t>
            </a:r>
            <a:endParaRPr lang="tr-TR" altLang="tr-TR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800" dirty="0">
                <a:solidFill>
                  <a:srgbClr val="FF0000"/>
                </a:solidFill>
                <a:cs typeface="Arial" panose="020B0604020202020204" pitchFamily="34" charset="0"/>
              </a:rPr>
              <a:t>ve </a:t>
            </a:r>
            <a:r>
              <a:rPr lang="en-US" altLang="tr-TR" sz="2800" dirty="0">
                <a:solidFill>
                  <a:srgbClr val="FF0000"/>
                </a:solidFill>
                <a:cs typeface="Arial" panose="020B0604020202020204" pitchFamily="34" charset="0"/>
              </a:rPr>
              <a:t>         </a:t>
            </a:r>
            <a:endParaRPr lang="tr-TR" altLang="tr-TR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tr-TR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rgbClr val="FF0000"/>
                </a:solidFill>
                <a:cs typeface="Arial" panose="020B0604020202020204" pitchFamily="34" charset="0"/>
              </a:rPr>
              <a:t>Hıfzıssıhha </a:t>
            </a:r>
            <a:r>
              <a:rPr lang="en-US" altLang="tr-TR" sz="2800" dirty="0">
                <a:solidFill>
                  <a:srgbClr val="FF0000"/>
                </a:solidFill>
                <a:cs typeface="Arial" panose="020B0604020202020204" pitchFamily="34" charset="0"/>
              </a:rPr>
              <a:t>Mektebini</a:t>
            </a:r>
            <a:r>
              <a:rPr lang="tr-TR" altLang="tr-TR" sz="2800" dirty="0">
                <a:solidFill>
                  <a:srgbClr val="FF0000"/>
                </a:solidFill>
                <a:cs typeface="Arial" panose="020B0604020202020204" pitchFamily="34" charset="0"/>
              </a:rPr>
              <a:t> kurmak.</a:t>
            </a:r>
            <a:endParaRPr lang="tr-TR" altLang="tr-TR" sz="2800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753668" name="Text Box 4"/>
          <p:cNvSpPr txBox="1"/>
          <p:nvPr/>
        </p:nvSpPr>
        <p:spPr>
          <a:xfrm>
            <a:off x="500063" y="1500188"/>
            <a:ext cx="7772400" cy="3416300"/>
          </a:xfrm>
          <a:prstGeom prst="rect">
            <a:avLst/>
          </a:prstGeom>
          <a:noFill/>
          <a:ln w="9525">
            <a:noFill/>
          </a:ln>
        </p:spPr>
        <p:txBody>
          <a:bodyPr lIns="91429" tIns="45714" rIns="91429" bIns="45714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C3D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0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C3D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dirty="0">
                <a:solidFill>
                  <a:schemeClr val="tx1"/>
                </a:solidFill>
                <a:cs typeface="Arial" panose="020B0604020202020204" pitchFamily="34" charset="0"/>
              </a:rPr>
              <a:t>Devletin sağlık teşkilatını kurmak,</a:t>
            </a:r>
            <a:endParaRPr lang="tr-TR" altLang="tr-T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dirty="0">
                <a:solidFill>
                  <a:schemeClr val="tx1"/>
                </a:solidFill>
                <a:cs typeface="Arial" panose="020B0604020202020204" pitchFamily="34" charset="0"/>
              </a:rPr>
              <a:t>Fazla sayıda hekim yetiştirmek,</a:t>
            </a:r>
            <a:endParaRPr lang="tr-TR" altLang="tr-T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dirty="0">
                <a:solidFill>
                  <a:schemeClr val="tx1"/>
                </a:solidFill>
                <a:cs typeface="Arial" panose="020B0604020202020204" pitchFamily="34" charset="0"/>
              </a:rPr>
              <a:t>Ebe ve sağlık memuru yetiştirmek,</a:t>
            </a:r>
            <a:endParaRPr lang="tr-TR" altLang="tr-T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dirty="0">
                <a:solidFill>
                  <a:schemeClr val="tx1"/>
                </a:solidFill>
                <a:cs typeface="Arial" panose="020B0604020202020204" pitchFamily="34" charset="0"/>
              </a:rPr>
              <a:t>Numune hastaneleri açmak,</a:t>
            </a:r>
            <a:endParaRPr lang="tr-TR" altLang="tr-T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dirty="0">
                <a:solidFill>
                  <a:schemeClr val="tx1"/>
                </a:solidFill>
                <a:cs typeface="Arial" panose="020B0604020202020204" pitchFamily="34" charset="0"/>
              </a:rPr>
              <a:t>Doğum ve çocuk bakımevleri açmak,</a:t>
            </a:r>
            <a:endParaRPr lang="tr-TR" altLang="tr-T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dirty="0">
                <a:solidFill>
                  <a:schemeClr val="tx1"/>
                </a:solidFill>
                <a:cs typeface="Arial" panose="020B0604020202020204" pitchFamily="34" charset="0"/>
              </a:rPr>
              <a:t>Verem sanatoryumu açmak,</a:t>
            </a:r>
            <a:endParaRPr lang="tr-TR" altLang="tr-T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dirty="0">
                <a:solidFill>
                  <a:schemeClr val="tx1"/>
                </a:solidFill>
                <a:cs typeface="Arial" panose="020B0604020202020204" pitchFamily="34" charset="0"/>
              </a:rPr>
              <a:t>Sıtma, frengi,trahom ve diğer ictimai hastalıklarla mücadele etmek,</a:t>
            </a:r>
            <a:endParaRPr lang="tr-TR" altLang="tr-T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dirty="0">
                <a:solidFill>
                  <a:schemeClr val="tx1"/>
                </a:solidFill>
                <a:cs typeface="Arial" panose="020B0604020202020204" pitchFamily="34" charset="0"/>
              </a:rPr>
              <a:t>Sağlık ve sosyal </a:t>
            </a:r>
            <a:r>
              <a:rPr lang="en-US" altLang="tr-TR" dirty="0">
                <a:solidFill>
                  <a:schemeClr val="tx1"/>
                </a:solidFill>
                <a:cs typeface="Arial" panose="020B0604020202020204" pitchFamily="34" charset="0"/>
              </a:rPr>
              <a:t>konularda </a:t>
            </a:r>
            <a:r>
              <a:rPr lang="tr-TR" altLang="tr-TR" dirty="0">
                <a:solidFill>
                  <a:schemeClr val="tx1"/>
                </a:solidFill>
                <a:cs typeface="Arial" panose="020B0604020202020204" pitchFamily="34" charset="0"/>
              </a:rPr>
              <a:t>kanunlar çıkarmak</a:t>
            </a:r>
            <a:r>
              <a:rPr lang="en-US" altLang="tr-TR" dirty="0">
                <a:solidFill>
                  <a:schemeClr val="tx1"/>
                </a:solidFill>
                <a:cs typeface="Arial" panose="020B0604020202020204" pitchFamily="34" charset="0"/>
              </a:rPr>
              <a:t>,</a:t>
            </a:r>
            <a:r>
              <a:rPr lang="tr-TR" altLang="tr-TR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tr-TR" altLang="tr-TR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3668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3668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charRg st="36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3668">
                                            <p:txEl>
                                              <p:charRg st="36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3668">
                                            <p:txEl>
                                              <p:charRg st="36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charRg st="68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3668">
                                            <p:txEl>
                                              <p:charRg st="68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3668">
                                            <p:txEl>
                                              <p:charRg st="68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charRg st="102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3668">
                                            <p:txEl>
                                              <p:charRg st="102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3668">
                                            <p:txEl>
                                              <p:charRg st="102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charRg st="128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3668">
                                            <p:txEl>
                                              <p:charRg st="128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3668">
                                            <p:txEl>
                                              <p:charRg st="128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charRg st="162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3668">
                                            <p:txEl>
                                              <p:charRg st="162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3668">
                                            <p:txEl>
                                              <p:charRg st="162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charRg st="187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3668">
                                            <p:txEl>
                                              <p:charRg st="187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3668">
                                            <p:txEl>
                                              <p:charRg st="187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charRg st="255" end="3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3668">
                                            <p:txEl>
                                              <p:charRg st="255" end="3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3668">
                                            <p:txEl>
                                              <p:charRg st="255" end="30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6" grpId="0"/>
      <p:bldP spid="753667" grpId="0"/>
      <p:bldP spid="7536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2 İçerik Yer Tutucusu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Hudut ve Sahiller Sıhhat Umum Müdürlüğü</a:t>
            </a: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Merkez Hıfzıssıhha Müessesesi</a:t>
            </a: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Mücadele Teşkilatı</a:t>
            </a: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Tıbbi ve Sosyal Yardım Müesseseleri</a:t>
            </a: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Okullar;</a:t>
            </a: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defRPr/>
            </a:pP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1530" marR="0" lvl="0" indent="-88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Tx/>
              <a:buChar char="-"/>
              <a:defRPr/>
            </a:pP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Küçük Sağlık Memurları Okulları</a:t>
            </a: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1530" marR="0" lvl="0" indent="-88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Tx/>
              <a:buChar char="-"/>
              <a:defRPr/>
            </a:pP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Köy Ebe Okulları</a:t>
            </a: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1530" marR="0" lvl="0" indent="-88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Tx/>
              <a:buChar char="-"/>
              <a:defRPr/>
            </a:pP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Hastabakıcı Okulları</a:t>
            </a: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1530" marR="0" lvl="0" indent="-88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Tx/>
              <a:buChar char="-"/>
              <a:defRPr/>
            </a:pP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Tıp Talebe Yurtları, </a:t>
            </a:r>
            <a:r>
              <a:rPr kumimoji="0" lang="tr-TR" alt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Köy Sağlık Koruyucu Kursları</a:t>
            </a:r>
            <a:endParaRPr kumimoji="0" lang="tr-TR" altLang="tr-TR" sz="2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Tx/>
              <a:buChar char="-"/>
              <a:defRPr/>
            </a:pPr>
            <a:endParaRPr kumimoji="0" lang="tr-TR" altLang="tr-TR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Kurulan Hastaneler</a:t>
            </a: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tr-TR" alt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260350"/>
            <a:ext cx="8388350" cy="1639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1 Metin kutusu"/>
          <p:cNvSpPr txBox="1"/>
          <p:nvPr/>
        </p:nvSpPr>
        <p:spPr>
          <a:xfrm>
            <a:off x="857250" y="1285875"/>
            <a:ext cx="7358063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C3D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0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C3D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5400" b="1" i="1" dirty="0">
                <a:solidFill>
                  <a:srgbClr val="C00000"/>
                </a:solidFill>
                <a:cs typeface="Arial" panose="020B0604020202020204" pitchFamily="34" charset="0"/>
              </a:rPr>
              <a:t>Cumhuriyet Dönemi;</a:t>
            </a:r>
            <a:endParaRPr lang="tr-TR" altLang="tr-TR" sz="5400" b="1" i="1" dirty="0">
              <a:solidFill>
                <a:srgbClr val="C00000"/>
              </a:solidFill>
              <a:ea typeface="Arial" panose="020B0604020202020204" pitchFamily="34" charset="0"/>
            </a:endParaRPr>
          </a:p>
        </p:txBody>
      </p:sp>
      <p:sp>
        <p:nvSpPr>
          <p:cNvPr id="7171" name="2 Dikdörtgen"/>
          <p:cNvSpPr/>
          <p:nvPr/>
        </p:nvSpPr>
        <p:spPr>
          <a:xfrm>
            <a:off x="500063" y="2276475"/>
            <a:ext cx="8001000" cy="2247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C3D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0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C3D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800" dirty="0">
                <a:solidFill>
                  <a:schemeClr val="tx1"/>
                </a:solidFill>
                <a:cs typeface="Arial" panose="020B0604020202020204" pitchFamily="34" charset="0"/>
              </a:rPr>
              <a:t>* </a:t>
            </a:r>
            <a:r>
              <a:rPr lang="tr-TR" altLang="tr-TR" sz="2800" b="1" i="1" dirty="0">
                <a:solidFill>
                  <a:schemeClr val="tx1"/>
                </a:solidFill>
                <a:cs typeface="Arial" panose="020B0604020202020204" pitchFamily="34" charset="0"/>
              </a:rPr>
              <a:t>İstiklal savaşının kazanılması ve Cumhuriyetin </a:t>
            </a:r>
            <a:br>
              <a:rPr lang="tr-TR" altLang="tr-TR" sz="2800" b="1" i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tr-TR" altLang="tr-TR" sz="2800" b="1" i="1" dirty="0">
                <a:solidFill>
                  <a:schemeClr val="tx1"/>
                </a:solidFill>
                <a:cs typeface="Arial" panose="020B0604020202020204" pitchFamily="34" charset="0"/>
              </a:rPr>
              <a:t>ilanı ile başlamış bulunan Atatürk devri Türkiye ‘nin</a:t>
            </a:r>
            <a:br>
              <a:rPr lang="tr-TR" altLang="tr-TR" sz="2800" b="1" i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tr-TR" altLang="tr-TR" sz="2800" b="1" i="1" dirty="0">
                <a:solidFill>
                  <a:schemeClr val="tx1"/>
                </a:solidFill>
                <a:cs typeface="Arial" panose="020B0604020202020204" pitchFamily="34" charset="0"/>
              </a:rPr>
              <a:t> Müesseseleşme devridir.</a:t>
            </a:r>
            <a:endParaRPr lang="tr-TR" altLang="tr-TR" sz="2800" b="1" i="1" dirty="0">
              <a:solidFill>
                <a:schemeClr val="tx1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/>
          <p:cNvPicPr>
            <a:picLocks noGrp="1" noChangeAspect="1"/>
          </p:cNvPicPr>
          <p:nvPr>
            <p:ph sz="half"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971550" y="1196975"/>
            <a:ext cx="3276600" cy="4525963"/>
          </a:xfrm>
          <a:ln/>
        </p:spPr>
      </p:pic>
      <p:sp>
        <p:nvSpPr>
          <p:cNvPr id="18435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643438" y="1268413"/>
            <a:ext cx="4038600" cy="4525963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 2" pitchFamily="18" charset="2"/>
              <a:buNone/>
              <a:defRPr/>
            </a:pP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 2" pitchFamily="18" charset="2"/>
              <a:buNone/>
              <a:defRPr/>
            </a:pP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Ankara Üniversitesi Tıp Fakültesi Yay.Sayı:137</a:t>
            </a: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 2" pitchFamily="18" charset="2"/>
              <a:buNone/>
              <a:defRPr/>
            </a:pP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 2" pitchFamily="18" charset="2"/>
              <a:buNone/>
              <a:defRPr/>
            </a:pP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 2" pitchFamily="18" charset="2"/>
              <a:buNone/>
              <a:defRPr/>
            </a:pP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 2" pitchFamily="18" charset="2"/>
              <a:buNone/>
              <a:defRPr/>
            </a:pP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 2" pitchFamily="18" charset="2"/>
              <a:buNone/>
              <a:defRPr/>
            </a:pP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Atatürk’ün ölümünün 25. yılı münasebetiyle.</a:t>
            </a: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 2" pitchFamily="18" charset="2"/>
              <a:buNone/>
              <a:defRPr/>
            </a:pP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 2" pitchFamily="18" charset="2"/>
              <a:buNone/>
              <a:defRPr/>
            </a:pPr>
            <a:endParaRPr kumimoji="0" lang="tr-TR" alt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Serbest Form"/>
          <p:cNvSpPr/>
          <p:nvPr/>
        </p:nvSpPr>
        <p:spPr>
          <a:xfrm>
            <a:off x="557213" y="3906838"/>
            <a:ext cx="5065713" cy="2921000"/>
          </a:xfrm>
          <a:custGeom>
            <a:avLst/>
            <a:gdLst>
              <a:gd name="connsiteX0" fmla="*/ 901148 w 5066748"/>
              <a:gd name="connsiteY0" fmla="*/ 1406940 h 2919897"/>
              <a:gd name="connsiteX1" fmla="*/ 172279 w 5066748"/>
              <a:gd name="connsiteY1" fmla="*/ 214244 h 2919897"/>
              <a:gd name="connsiteX2" fmla="*/ 145774 w 5066748"/>
              <a:gd name="connsiteY2" fmla="*/ 2692401 h 2919897"/>
              <a:gd name="connsiteX3" fmla="*/ 1046922 w 5066748"/>
              <a:gd name="connsiteY3" fmla="*/ 1579218 h 2919897"/>
              <a:gd name="connsiteX4" fmla="*/ 4465983 w 5066748"/>
              <a:gd name="connsiteY4" fmla="*/ 1168401 h 2919897"/>
              <a:gd name="connsiteX5" fmla="*/ 4651513 w 5066748"/>
              <a:gd name="connsiteY5" fmla="*/ 1168401 h 291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748" h="2919897">
                <a:moveTo>
                  <a:pt x="901148" y="1406940"/>
                </a:moveTo>
                <a:cubicBezTo>
                  <a:pt x="599661" y="703470"/>
                  <a:pt x="298175" y="0"/>
                  <a:pt x="172279" y="214244"/>
                </a:cubicBezTo>
                <a:cubicBezTo>
                  <a:pt x="46383" y="428488"/>
                  <a:pt x="0" y="2464905"/>
                  <a:pt x="145774" y="2692401"/>
                </a:cubicBezTo>
                <a:cubicBezTo>
                  <a:pt x="291548" y="2919897"/>
                  <a:pt x="326887" y="1833218"/>
                  <a:pt x="1046922" y="1579218"/>
                </a:cubicBezTo>
                <a:cubicBezTo>
                  <a:pt x="1766957" y="1325218"/>
                  <a:pt x="3865218" y="1236870"/>
                  <a:pt x="4465983" y="1168401"/>
                </a:cubicBezTo>
                <a:cubicBezTo>
                  <a:pt x="5066748" y="1099932"/>
                  <a:pt x="4859130" y="1134166"/>
                  <a:pt x="4651513" y="1168401"/>
                </a:cubicBezTo>
              </a:path>
            </a:pathLst>
          </a:cu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500063"/>
            <a:ext cx="4306888" cy="5735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4 Metin kutusu"/>
          <p:cNvSpPr txBox="1"/>
          <p:nvPr/>
        </p:nvSpPr>
        <p:spPr>
          <a:xfrm>
            <a:off x="5214938" y="428625"/>
            <a:ext cx="3357562" cy="5262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C3D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0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C3D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tr-TR" altLang="tr-TR" sz="2800" i="1" dirty="0">
              <a:solidFill>
                <a:schemeClr val="tx1"/>
              </a:solidFill>
              <a:latin typeface="Andalus" pitchFamily="18" charset="-78"/>
              <a:ea typeface="Andalus" pitchFamily="18" charset="-78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tr-TR" altLang="tr-TR" sz="2800" i="1" dirty="0">
              <a:solidFill>
                <a:schemeClr val="tx1"/>
              </a:solidFill>
              <a:latin typeface="Andalus" pitchFamily="18" charset="-78"/>
              <a:ea typeface="Andalus" pitchFamily="18" charset="-78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800" i="1" dirty="0">
                <a:solidFill>
                  <a:schemeClr val="tx1"/>
                </a:solidFill>
                <a:latin typeface="Andalus" pitchFamily="18" charset="-78"/>
                <a:ea typeface="Andalus" pitchFamily="18" charset="-78"/>
              </a:rPr>
              <a:t>Tarih yazmak, tarih yapmak kadar mühimdir. Yazan yapana sadık kalmazsa değişmeyen hakikat insanlığı şaşırtacak bir mahiyet alır.</a:t>
            </a:r>
            <a:endParaRPr lang="tr-TR" altLang="tr-TR" sz="2800" i="1" dirty="0">
              <a:solidFill>
                <a:schemeClr val="tx1"/>
              </a:solidFill>
              <a:latin typeface="Andalus" pitchFamily="18" charset="-78"/>
              <a:ea typeface="Andalus" pitchFamily="18" charset="-78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tr-TR" altLang="tr-TR" sz="2800" i="1" dirty="0">
              <a:solidFill>
                <a:schemeClr val="tx1"/>
              </a:solidFill>
              <a:latin typeface="Andalus" pitchFamily="18" charset="-78"/>
              <a:ea typeface="Andalus" pitchFamily="18" charset="-78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800" i="1" dirty="0">
                <a:solidFill>
                  <a:schemeClr val="tx1"/>
                </a:solidFill>
                <a:latin typeface="Andalus" pitchFamily="18" charset="-78"/>
                <a:ea typeface="Andalus" pitchFamily="18" charset="-78"/>
              </a:rPr>
              <a:t>Kemal  ATATÜRK</a:t>
            </a:r>
            <a:endParaRPr lang="tr-TR" altLang="tr-TR" sz="2800" i="1" dirty="0">
              <a:solidFill>
                <a:schemeClr val="tx1"/>
              </a:solidFill>
              <a:latin typeface="Andalus" pitchFamily="18" charset="-78"/>
              <a:ea typeface="Andalus" pitchFamily="18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1 Başlık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320" algn="l"/>
              </a:tabLst>
              <a:defRPr/>
            </a:pPr>
            <a:r>
              <a:rPr kumimoji="0" lang="tr-TR" altLang="tr-TR" sz="3600" b="1" i="1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1920-1923 Yılları Arası </a:t>
            </a:r>
            <a:endParaRPr kumimoji="0" lang="tr-TR" altLang="tr-TR" sz="3600" b="1" i="0" u="none" strike="noStrike" kern="1200" cap="none" spc="50" normalizeH="0" baseline="0" noProof="0" dirty="0" smtClean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3" name="2 İçerik Yer Tutucusu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91440" tIns="45720" rIns="91440" bIns="45720" numCol="1" rtlCol="0" anchor="t" anchorCtr="0" compatLnSpc="1"/>
          <a:p>
            <a:pPr eaLnBrk="1" hangingPunct="1"/>
            <a:endParaRPr lang="tr-TR" altLang="tr-TR" dirty="0"/>
          </a:p>
          <a:p>
            <a:pPr eaLnBrk="1" hangingPunct="1"/>
            <a:r>
              <a:rPr lang="tr-TR" altLang="tr-TR" dirty="0"/>
              <a:t>Sağlık Bakanlığı, Türkiye Büyük Millet Meclisinin açılışını takiben 3 Mayıs 1920 tarihinde 3 sayılı kanun ile kurulmuştur. İlk Sağlık Bakanı Dr. Adnan Adıvar’dır</a:t>
            </a:r>
            <a:endParaRPr lang="tr-TR" altLang="tr-TR" dirty="0"/>
          </a:p>
          <a:p>
            <a:pPr eaLnBrk="1" hangingPunct="1">
              <a:buFont typeface="Wingdings 3" pitchFamily="18" charset="2"/>
              <a:buNone/>
            </a:pPr>
            <a:endParaRPr lang="tr-TR" altLang="tr-TR" dirty="0"/>
          </a:p>
          <a:p>
            <a:pPr algn="just" eaLnBrk="1" hangingPunct="1"/>
            <a:r>
              <a:rPr lang="tr-TR" altLang="tr-TR" dirty="0">
                <a:cs typeface="Times New Roman" panose="02020603050405020304" pitchFamily="18" charset="0"/>
              </a:rPr>
              <a:t>Ülke nüfusunun %80’i gibi büyük bir oranda insan</a:t>
            </a:r>
            <a:r>
              <a:rPr lang="tr-TR" altLang="tr-TR" dirty="0"/>
              <a:t>ı</a:t>
            </a:r>
            <a:r>
              <a:rPr lang="tr-TR" altLang="tr-TR" dirty="0">
                <a:cs typeface="Times New Roman" panose="02020603050405020304" pitchFamily="18" charset="0"/>
              </a:rPr>
              <a:t>m</a:t>
            </a:r>
            <a:r>
              <a:rPr lang="tr-TR" altLang="tr-TR" dirty="0"/>
              <a:t>ı</a:t>
            </a:r>
            <a:r>
              <a:rPr lang="tr-TR" altLang="tr-TR" dirty="0">
                <a:cs typeface="Times New Roman" panose="02020603050405020304" pitchFamily="18" charset="0"/>
              </a:rPr>
              <a:t>z, </a:t>
            </a:r>
            <a:r>
              <a:rPr lang="en-US" altLang="tr-TR" dirty="0">
                <a:cs typeface="Times New Roman" panose="02020603050405020304" pitchFamily="18" charset="0"/>
              </a:rPr>
              <a:t>                               </a:t>
            </a:r>
            <a:r>
              <a:rPr lang="tr-TR" altLang="tr-TR" dirty="0">
                <a:cs typeface="Times New Roman" panose="02020603050405020304" pitchFamily="18" charset="0"/>
              </a:rPr>
              <a:t>verem, s</a:t>
            </a:r>
            <a:r>
              <a:rPr lang="tr-TR" altLang="tr-TR" dirty="0"/>
              <a:t>ı</a:t>
            </a:r>
            <a:r>
              <a:rPr lang="tr-TR" altLang="tr-TR" dirty="0">
                <a:cs typeface="Times New Roman" panose="02020603050405020304" pitchFamily="18" charset="0"/>
              </a:rPr>
              <a:t>tma ve trahomun </a:t>
            </a:r>
            <a:r>
              <a:rPr lang="en-US" altLang="tr-TR" dirty="0">
                <a:cs typeface="Times New Roman" panose="02020603050405020304" pitchFamily="18" charset="0"/>
              </a:rPr>
              <a:t>  </a:t>
            </a:r>
            <a:r>
              <a:rPr lang="tr-TR" altLang="tr-TR" dirty="0">
                <a:cs typeface="Times New Roman" panose="02020603050405020304" pitchFamily="18" charset="0"/>
              </a:rPr>
              <a:t>pençesinde k</a:t>
            </a:r>
            <a:r>
              <a:rPr lang="tr-TR" altLang="tr-TR" dirty="0"/>
              <a:t>ı</a:t>
            </a:r>
            <a:r>
              <a:rPr lang="tr-TR" altLang="tr-TR" dirty="0">
                <a:cs typeface="Times New Roman" panose="02020603050405020304" pitchFamily="18" charset="0"/>
              </a:rPr>
              <a:t>vranmaktadır. </a:t>
            </a:r>
            <a:endParaRPr lang="tr-TR" altLang="tr-TR" dirty="0">
              <a:cs typeface="Times New Roman" panose="02020603050405020304" pitchFamily="18" charset="0"/>
            </a:endParaRPr>
          </a:p>
          <a:p>
            <a:pPr algn="just" eaLnBrk="1" hangingPunct="1"/>
            <a:endParaRPr lang="tr-TR" altLang="tr-TR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tr-TR" altLang="tr-TR" dirty="0">
                <a:cs typeface="Times New Roman" panose="02020603050405020304" pitchFamily="18" charset="0"/>
              </a:rPr>
              <a:t> Mücadeleyi yapacak hekim ve sağlık personeli bulmakta s</a:t>
            </a:r>
            <a:r>
              <a:rPr lang="tr-TR" altLang="tr-TR" dirty="0"/>
              <a:t>ı</a:t>
            </a:r>
            <a:r>
              <a:rPr lang="tr-TR" altLang="tr-TR" dirty="0">
                <a:cs typeface="Times New Roman" panose="02020603050405020304" pitchFamily="18" charset="0"/>
              </a:rPr>
              <a:t>k</a:t>
            </a:r>
            <a:r>
              <a:rPr lang="tr-TR" altLang="tr-TR" dirty="0"/>
              <a:t>ı</a:t>
            </a:r>
            <a:r>
              <a:rPr lang="tr-TR" altLang="tr-TR" dirty="0">
                <a:cs typeface="Times New Roman" panose="02020603050405020304" pitchFamily="18" charset="0"/>
              </a:rPr>
              <a:t>nt</a:t>
            </a:r>
            <a:r>
              <a:rPr lang="tr-TR" altLang="tr-TR" dirty="0"/>
              <a:t>ı</a:t>
            </a:r>
            <a:r>
              <a:rPr lang="tr-TR" altLang="tr-TR" dirty="0">
                <a:cs typeface="Times New Roman" panose="02020603050405020304" pitchFamily="18" charset="0"/>
              </a:rPr>
              <a:t> çekilmektedir. </a:t>
            </a:r>
            <a:endParaRPr lang="tr-TR" altLang="tr-TR" dirty="0">
              <a:cs typeface="Times New Roman" panose="02020603050405020304" pitchFamily="18" charset="0"/>
            </a:endParaRPr>
          </a:p>
          <a:p>
            <a:pPr eaLnBrk="1" hangingPunct="1"/>
            <a:endParaRPr lang="tr-TR" altLang="tr-TR" dirty="0"/>
          </a:p>
          <a:p>
            <a:pPr eaLnBrk="1" hangingPunct="1">
              <a:buNone/>
            </a:pPr>
            <a:endParaRPr lang="tr-TR" alt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1 Başlık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320" algn="l"/>
              </a:tabLst>
              <a:defRPr/>
            </a:pPr>
            <a:r>
              <a:rPr kumimoji="0" lang="tr-TR" altLang="tr-TR" sz="3600" b="1" i="1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1920-1923 Yılları Arası </a:t>
            </a:r>
            <a:endParaRPr kumimoji="0" lang="tr-TR" altLang="tr-TR" sz="3600" b="1" i="0" u="none" strike="noStrike" kern="1200" cap="none" spc="50" normalizeH="0" baseline="0" noProof="0" dirty="0" smtClean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91440" tIns="45720" rIns="91440" bIns="45720" numCol="1" rtlCol="0" anchor="t" anchorCtr="0" compatLnSpc="1"/>
          <a:p>
            <a:pPr marL="0" indent="0" eaLnBrk="1" hangingPunct="1">
              <a:buNone/>
            </a:pPr>
            <a:r>
              <a:rPr sz="2200" b="1" dirty="0"/>
              <a:t>Sağlık Bakanlığın Görevleri :</a:t>
            </a:r>
            <a:endParaRPr sz="2200" b="1" dirty="0"/>
          </a:p>
          <a:p>
            <a:pPr marL="0" indent="0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sz="2200" dirty="0"/>
              <a:t>Sağlık hizmetlerinin sunumu, </a:t>
            </a:r>
            <a:endParaRPr sz="2200" dirty="0"/>
          </a:p>
          <a:p>
            <a:pPr marL="0" indent="0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sz="2200" dirty="0"/>
              <a:t>Bulaşıcı hastalıklarla savaş, </a:t>
            </a:r>
            <a:endParaRPr sz="2200" dirty="0"/>
          </a:p>
          <a:p>
            <a:pPr marL="0" indent="0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sz="2200" dirty="0"/>
              <a:t>Göçler ve nüfusun yerleştirilmesi,</a:t>
            </a:r>
            <a:endParaRPr sz="2200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sz="2200" dirty="0"/>
              <a:t>Dışarıdan gelenlerin nereye yerleştirileceği, yerleştirildikleri yerde aşılanması, karantinaya alınması, bedenlerinin ve eşyalarının dezenfekte edilmesi ve sonra yerleşim yerine gitmelerine izin verilmesi gibi işler yapılıyordu.</a:t>
            </a:r>
            <a:endParaRPr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Başlık 2"/>
          <p:cNvSpPr>
            <a:spLocks noGrp="1"/>
          </p:cNvSpPr>
          <p:nvPr>
            <p:ph type="title" hasCustomPrompt="1"/>
          </p:nvPr>
        </p:nvSpPr>
        <p:spPr>
          <a:xfrm>
            <a:off x="395536" y="4149079"/>
            <a:ext cx="8305800" cy="194421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320" algn="l"/>
              </a:tabLst>
              <a:defRPr/>
            </a:pPr>
            <a:br>
              <a:rPr kumimoji="0" lang="tr-TR" altLang="tr-TR" sz="3600" b="1" i="0" u="none" strike="noStrike" kern="1200" cap="none" spc="50" normalizeH="0" baseline="0" noProof="0" dirty="0" smtClean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475A8D">
                    <a:tint val="1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tr-TR" altLang="tr-TR" sz="3600" b="1" i="0" u="none" strike="noStrike" kern="1200" cap="none" spc="50" normalizeH="0" baseline="0" noProof="0" dirty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475A8D">
                    <a:tint val="1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tr-TR" altLang="tr-TR" sz="3600" b="1" i="0" u="none" strike="noStrike" kern="1200" cap="none" spc="50" normalizeH="0" baseline="0" noProof="0" dirty="0" smtClean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475A8D">
                    <a:tint val="1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tr-TR" altLang="tr-TR" sz="3600" b="1" i="0" u="none" strike="noStrike" kern="1200" cap="none" spc="50" normalizeH="0" baseline="0" noProof="0" dirty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475A8D">
                    <a:tint val="1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tr-TR" altLang="tr-TR" sz="3600" b="1" i="0" u="none" strike="noStrike" kern="1200" cap="none" spc="50" normalizeH="0" baseline="0" noProof="0" dirty="0" smtClean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475A8D">
                    <a:tint val="1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tr-TR" altLang="tr-TR" sz="3600" b="1" i="0" u="none" strike="noStrike" kern="1200" cap="none" spc="50" normalizeH="0" baseline="0" noProof="0" dirty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475A8D">
                    <a:tint val="1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tr-TR" altLang="tr-TR" sz="3600" b="1" i="0" u="none" strike="noStrike" kern="1200" cap="none" spc="50" normalizeH="0" baseline="0" noProof="0" dirty="0" smtClean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475A8D">
                    <a:tint val="1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tr-TR" altLang="tr-TR" sz="3600" b="1" i="0" u="none" strike="noStrike" kern="1200" cap="none" spc="50" normalizeH="0" baseline="0" noProof="0" dirty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475A8D">
                    <a:tint val="1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tr-TR" altLang="tr-TR" sz="3600" b="1" i="0" u="none" strike="noStrike" kern="1200" cap="none" spc="50" normalizeH="0" baseline="0" noProof="0" dirty="0" smtClean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475A8D">
                    <a:tint val="1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tr-TR" altLang="tr-TR" sz="3600" b="1" i="0" u="none" strike="noStrike" kern="1200" cap="none" spc="50" normalizeH="0" baseline="0" noProof="0" dirty="0" smtClean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475A8D">
                    <a:tint val="1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tr-TR" altLang="tr-TR" sz="3600" b="1" i="0" u="none" strike="noStrike" kern="1200" cap="none" spc="50" normalizeH="0" baseline="0" noProof="0" dirty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475A8D">
                    <a:tint val="1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altLang="tr-TR" sz="3600" b="1" i="0" u="none" strike="noStrike" kern="1200" cap="none" spc="50" normalizeH="0" baseline="0" noProof="0" dirty="0" smtClean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475A8D">
                    <a:tint val="1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1923-1937 </a:t>
            </a:r>
            <a:r>
              <a:rPr kumimoji="0" lang="tr-TR" altLang="tr-TR" sz="3600" b="1" i="0" u="none" strike="noStrike" kern="1200" cap="none" spc="50" normalizeH="0" baseline="0" noProof="0" dirty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475A8D">
                    <a:tint val="1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arası dönem:</a:t>
            </a:r>
            <a:br>
              <a:rPr kumimoji="0" lang="tr-TR" altLang="tr-TR" sz="3600" b="1" i="0" u="none" strike="noStrike" kern="1200" cap="none" spc="50" normalizeH="0" baseline="0" noProof="0" dirty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475A8D">
                    <a:tint val="1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altLang="tr-TR" sz="3600" b="1" i="0" u="none" strike="noStrike" kern="1200" cap="none" spc="50" normalizeH="0" baseline="0" noProof="0" dirty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475A8D">
                    <a:tint val="1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</a:t>
            </a:r>
            <a:r>
              <a:rPr kumimoji="0" lang="tr-TR" altLang="tr-TR" sz="3600" b="1" i="0" u="none" strike="noStrike" kern="1200" cap="none" spc="50" normalizeH="0" baseline="0" noProof="0" dirty="0" smtClean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tr-TR" altLang="tr-TR" sz="3600" b="1" i="0" u="none" strike="noStrike" kern="1200" cap="none" spc="50" normalizeH="0" baseline="0" noProof="0" dirty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Refik SAYDAM Dönemi)</a:t>
            </a:r>
            <a:br>
              <a:rPr kumimoji="0" lang="tr-TR" altLang="tr-TR" sz="3600" b="1" i="0" u="none" strike="noStrike" kern="1200" cap="none" spc="50" normalizeH="0" baseline="0" noProof="0" dirty="0">
                <a:ln w="13335" cmpd="sng">
                  <a:solidFill>
                    <a:srgbClr val="3891A7">
                      <a:lumMod val="50000"/>
                    </a:srgbClr>
                  </a:solidFill>
                  <a:prstDash val="solid"/>
                </a:ln>
                <a:solidFill>
                  <a:srgbClr val="475A8D">
                    <a:tint val="1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36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81570" y="260648"/>
            <a:ext cx="263551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3 Slayt Numarası Yer Tutucusu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82058" tIns="41029" rIns="82058" bIns="41029" anchor="ctr"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tr-TR" altLang="tr-TR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0306" name="Picture 2" descr="D:\HACIÖMER\KAR₧IL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894263" cy="624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0307" name="Picture 3" descr="D:\HACIÖMER\AYRILI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0"/>
            <a:ext cx="432435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0308" name="Text Box 4"/>
          <p:cNvSpPr txBox="1"/>
          <p:nvPr/>
        </p:nvSpPr>
        <p:spPr>
          <a:xfrm>
            <a:off x="0" y="6319838"/>
            <a:ext cx="9144000" cy="360362"/>
          </a:xfrm>
          <a:prstGeom prst="rect">
            <a:avLst/>
          </a:prstGeom>
          <a:noFill/>
          <a:ln w="9525">
            <a:noFill/>
          </a:ln>
        </p:spPr>
        <p:txBody>
          <a:bodyPr lIns="82058" tIns="41029" rIns="82058" bIns="41029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C3D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0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C3D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Atütürk’ün K</a:t>
            </a:r>
            <a:r>
              <a:rPr lang="tr-TR" altLang="tr-TR" sz="1800" dirty="0">
                <a:solidFill>
                  <a:schemeClr val="tx1"/>
                </a:solidFill>
                <a:cs typeface="Arial" panose="020B0604020202020204" pitchFamily="34" charset="0"/>
              </a:rPr>
              <a:t>ı</a:t>
            </a:r>
            <a:r>
              <a:rPr lang="tr-TR" altLang="tr-T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z</a:t>
            </a:r>
            <a:r>
              <a:rPr lang="tr-TR" altLang="tr-TR" sz="1800" dirty="0">
                <a:solidFill>
                  <a:schemeClr val="tx1"/>
                </a:solidFill>
                <a:cs typeface="Arial" panose="020B0604020202020204" pitchFamily="34" charset="0"/>
              </a:rPr>
              <a:t>ı</a:t>
            </a:r>
            <a:r>
              <a:rPr lang="tr-TR" altLang="tr-T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lay’</a:t>
            </a:r>
            <a:r>
              <a:rPr lang="tr-TR" altLang="tr-TR" sz="1800" dirty="0">
                <a:solidFill>
                  <a:schemeClr val="tx1"/>
                </a:solidFill>
                <a:cs typeface="Arial" panose="020B0604020202020204" pitchFamily="34" charset="0"/>
              </a:rPr>
              <a:t>ı</a:t>
            </a:r>
            <a:r>
              <a:rPr lang="tr-TR" altLang="tr-T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ziyareti ve Refik Saydam taraf</a:t>
            </a:r>
            <a:r>
              <a:rPr lang="tr-TR" altLang="tr-TR" sz="1800" dirty="0">
                <a:solidFill>
                  <a:schemeClr val="tx1"/>
                </a:solidFill>
                <a:cs typeface="Arial" panose="020B0604020202020204" pitchFamily="34" charset="0"/>
              </a:rPr>
              <a:t>ı</a:t>
            </a:r>
            <a:r>
              <a:rPr lang="tr-TR" altLang="tr-T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ndan kar</a:t>
            </a:r>
            <a:r>
              <a:rPr lang="tr-TR" altLang="tr-TR" sz="1800" dirty="0">
                <a:solidFill>
                  <a:schemeClr val="tx1"/>
                </a:solidFill>
                <a:cs typeface="Arial" panose="020B0604020202020204" pitchFamily="34" charset="0"/>
              </a:rPr>
              <a:t>şı</a:t>
            </a:r>
            <a:r>
              <a:rPr lang="tr-TR" altLang="tr-T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lan</a:t>
            </a:r>
            <a:r>
              <a:rPr lang="tr-TR" altLang="tr-TR" sz="1800" dirty="0">
                <a:solidFill>
                  <a:schemeClr val="tx1"/>
                </a:solidFill>
                <a:cs typeface="Arial" panose="020B0604020202020204" pitchFamily="34" charset="0"/>
              </a:rPr>
              <a:t>ışı</a:t>
            </a:r>
            <a:r>
              <a:rPr lang="tr-TR" altLang="tr-T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ve u</a:t>
            </a:r>
            <a:r>
              <a:rPr lang="tr-TR" altLang="tr-TR" sz="1800" dirty="0">
                <a:solidFill>
                  <a:schemeClr val="tx1"/>
                </a:solidFill>
                <a:cs typeface="Arial" panose="020B0604020202020204" pitchFamily="34" charset="0"/>
              </a:rPr>
              <a:t>ğ</a:t>
            </a:r>
            <a:r>
              <a:rPr lang="tr-TR" altLang="tr-T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urlan</a:t>
            </a:r>
            <a:r>
              <a:rPr lang="tr-TR" altLang="tr-TR" sz="1800" dirty="0">
                <a:solidFill>
                  <a:schemeClr val="tx1"/>
                </a:solidFill>
                <a:cs typeface="Arial" panose="020B0604020202020204" pitchFamily="34" charset="0"/>
              </a:rPr>
              <a:t>ışı</a:t>
            </a:r>
            <a:endParaRPr lang="tr-TR" altLang="tr-TR" sz="1800" dirty="0">
              <a:solidFill>
                <a:schemeClr val="tx1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1 Başlık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620838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320" algn="l"/>
              </a:tabLst>
              <a:defRPr/>
            </a:pPr>
            <a:r>
              <a:rPr kumimoji="0" lang="tr-TR" altLang="tr-TR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1923-1937 arası dönem:</a:t>
            </a:r>
            <a:br>
              <a:rPr kumimoji="0" lang="tr-TR" altLang="tr-TR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altLang="tr-TR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</a:t>
            </a:r>
            <a:r>
              <a:rPr kumimoji="0" lang="tr-TR" altLang="tr-TR" sz="28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(Refik SAYDAM Dönemi)</a:t>
            </a:r>
            <a:br>
              <a:rPr kumimoji="0" lang="tr-TR" altLang="tr-TR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altLang="tr-TR" sz="3600" b="1" i="0" u="none" strike="noStrike" kern="1200" cap="none" spc="50" normalizeH="0" baseline="0" noProof="0" dirty="0" smtClean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>
          <a:xfrm>
            <a:off x="468313" y="1268413"/>
            <a:ext cx="8229600" cy="4938713"/>
          </a:xfrm>
        </p:spPr>
        <p:txBody>
          <a:bodyPr vert="horz" wrap="square" lIns="91440" tIns="45720" rIns="91440" bIns="45720" numCol="1" rtlCol="0" anchor="t" anchorCtr="0" compatLnSpc="1"/>
          <a:p>
            <a:pPr eaLnBrk="1" hangingPunct="1">
              <a:lnSpc>
                <a:spcPct val="90000"/>
              </a:lnSpc>
              <a:buFont typeface="Wingdings 3" pitchFamily="18" charset="2"/>
              <a:buChar char=""/>
            </a:pPr>
            <a:r>
              <a:rPr dirty="0"/>
              <a:t>Cumhuriyetin ilanı sonrası Sağlık Bakanı olan Dr. Refik Saydam 1937 yılına kadar süren bakanlığı süresince, ülkemizin sağlık hizmetlerinin kuruluşunda ve gelişmesinde büyük katkılar sağlamıştır.</a:t>
            </a:r>
            <a:endParaRPr dirty="0"/>
          </a:p>
          <a:p>
            <a:pPr eaLnBrk="1" hangingPunct="1">
              <a:lnSpc>
                <a:spcPct val="90000"/>
              </a:lnSpc>
              <a:buNone/>
            </a:pPr>
            <a:endParaRPr dirty="0"/>
          </a:p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b="1" dirty="0">
                <a:solidFill>
                  <a:srgbClr val="FF0000"/>
                </a:solidFill>
              </a:rPr>
              <a:t>BAKANLIĞIN TEŞKİLİNE DAİR EN ÖNEMLİ KANUNLAR BU DÖNEMDE  YAYINLANMIŞTIR.</a:t>
            </a:r>
            <a:endParaRPr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endParaRPr dirty="0"/>
          </a:p>
          <a:p>
            <a:pPr eaLnBrk="1" hangingPunct="1">
              <a:lnSpc>
                <a:spcPct val="90000"/>
              </a:lnSpc>
              <a:buNone/>
            </a:pPr>
            <a:r>
              <a:rPr dirty="0"/>
              <a:t>- 1219 sayılı Tababet ve Şuabatı Sanatlarının Tarzı İcrasına Dair Kanun (1928),</a:t>
            </a:r>
            <a:endParaRPr dirty="0"/>
          </a:p>
          <a:p>
            <a:pPr eaLnBrk="1" hangingPunct="1">
              <a:lnSpc>
                <a:spcPct val="90000"/>
              </a:lnSpc>
              <a:buNone/>
            </a:pPr>
            <a:r>
              <a:rPr dirty="0"/>
              <a:t>- 1593 sayılı Umumi Hıfzıssıhha Kanunu (1930)</a:t>
            </a:r>
            <a:endParaRPr dirty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dirty="0"/>
              <a:t>gibi halen yürürlükte olan kanunlar dahil çeşitli kanunlar çıkarılmıştır.</a:t>
            </a:r>
            <a:endParaRPr dirty="0"/>
          </a:p>
          <a:p>
            <a:pPr eaLnBrk="1" hangingPunct="1">
              <a:lnSpc>
                <a:spcPct val="90000"/>
              </a:lnSpc>
              <a:buFont typeface="Wingdings 3" pitchFamily="18" charset="2"/>
              <a:buChar char=""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sır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Özel 2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Hasır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0</TotalTime>
  <Words>3317</Words>
  <Application>WPS Presentation</Application>
  <PresentationFormat>Ekran Gösterisi (4:3)</PresentationFormat>
  <Paragraphs>99</Paragraphs>
  <Slides>12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SimSun</vt:lpstr>
      <vt:lpstr>Wingdings</vt:lpstr>
      <vt:lpstr>Rockwell</vt:lpstr>
      <vt:lpstr>Calibri</vt:lpstr>
      <vt:lpstr>Tw Cen MT</vt:lpstr>
      <vt:lpstr>Segoe Print</vt:lpstr>
      <vt:lpstr>Wingdings 3</vt:lpstr>
      <vt:lpstr>Symbol</vt:lpstr>
      <vt:lpstr>Wingdings 2</vt:lpstr>
      <vt:lpstr>Wingdings</vt:lpstr>
      <vt:lpstr>Andalus</vt:lpstr>
      <vt:lpstr>Times New Roman</vt:lpstr>
      <vt:lpstr>Gill Sans MT</vt:lpstr>
      <vt:lpstr>Georgia</vt:lpstr>
      <vt:lpstr>Tw Cen MT</vt:lpstr>
      <vt:lpstr>Microsoft YaHei</vt:lpstr>
      <vt:lpstr/>
      <vt:lpstr>Arial Unicode MS</vt:lpstr>
      <vt:lpstr>Hasır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Türkiyede Sağlık  Hizmetlerinin Tarihçesi</dc:title>
  <dc:creator>Nesibe</dc:creator>
  <cp:lastModifiedBy>Nesibe Uzel Yar</cp:lastModifiedBy>
  <cp:revision>43</cp:revision>
  <cp:lastPrinted>2018-05-24T14:35:43Z</cp:lastPrinted>
  <dcterms:created xsi:type="dcterms:W3CDTF">2012-03-06T07:14:49Z</dcterms:created>
  <dcterms:modified xsi:type="dcterms:W3CDTF">2020-02-06T14:07:49Z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1033-11.2.0.8341</vt:lpwstr>
  </property>
</Properties>
</file>