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3" r:id="rId4"/>
    <p:sldId id="260" r:id="rId5"/>
    <p:sldId id="264" r:id="rId6"/>
    <p:sldId id="257" r:id="rId7"/>
    <p:sldId id="258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96594" y="2152521"/>
            <a:ext cx="8361229" cy="2098226"/>
          </a:xfrm>
        </p:spPr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Telephone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Calls</a:t>
            </a:r>
            <a:r>
              <a:rPr lang="tr-TR" b="1" dirty="0" smtClean="0">
                <a:latin typeface="Comic Sans MS" pitchFamily="66" charset="0"/>
              </a:rPr>
              <a:t> </a:t>
            </a:r>
            <a:endParaRPr lang="tr-TR" b="1" dirty="0"/>
          </a:p>
        </p:txBody>
      </p:sp>
    </p:spTree>
    <p:extLst>
      <p:ext uri="{BB962C8B-B14F-4D97-AF65-F5344CB8AC3E}">
        <p14:creationId xmlns="" xmlns:p14="http://schemas.microsoft.com/office/powerpoint/2010/main" val="2957239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Telephone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Calls</a:t>
            </a:r>
            <a:r>
              <a:rPr lang="tr-TR" b="1" dirty="0" smtClean="0">
                <a:latin typeface="Comic Sans MS" pitchFamily="66" charset="0"/>
              </a:rPr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29267" y="1710266"/>
            <a:ext cx="9601200" cy="405553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tr-TR" sz="1800" dirty="0" err="1" smtClean="0">
                <a:latin typeface="Comic Sans MS" pitchFamily="66" charset="0"/>
              </a:rPr>
              <a:t>Who</a:t>
            </a:r>
            <a:r>
              <a:rPr lang="tr-TR" sz="1800" dirty="0" smtClean="0">
                <a:latin typeface="Comic Sans MS" pitchFamily="66" charset="0"/>
              </a:rPr>
              <a:t> </a:t>
            </a:r>
            <a:r>
              <a:rPr lang="tr-TR" sz="1800" dirty="0">
                <a:latin typeface="Comic Sans MS" pitchFamily="66" charset="0"/>
              </a:rPr>
              <a:t>do </a:t>
            </a:r>
            <a:r>
              <a:rPr lang="tr-TR" sz="1800" dirty="0" err="1">
                <a:latin typeface="Comic Sans MS" pitchFamily="66" charset="0"/>
              </a:rPr>
              <a:t>you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want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to</a:t>
            </a:r>
            <a:r>
              <a:rPr lang="tr-TR" sz="1800" dirty="0">
                <a:latin typeface="Comic Sans MS" pitchFamily="66" charset="0"/>
              </a:rPr>
              <a:t> talk </a:t>
            </a:r>
            <a:r>
              <a:rPr lang="tr-TR" sz="1800" dirty="0" err="1">
                <a:latin typeface="Comic Sans MS" pitchFamily="66" charset="0"/>
              </a:rPr>
              <a:t>to</a:t>
            </a:r>
            <a:r>
              <a:rPr lang="tr-TR" sz="1800" dirty="0">
                <a:latin typeface="Comic Sans MS" pitchFamily="66" charset="0"/>
              </a:rPr>
              <a:t>? (Kiminle konuşmak isterdiniz?) </a:t>
            </a:r>
            <a:endParaRPr lang="tr-TR" sz="18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800" dirty="0" err="1" smtClean="0">
                <a:latin typeface="Comic Sans MS" pitchFamily="66" charset="0"/>
              </a:rPr>
              <a:t>Who</a:t>
            </a:r>
            <a:r>
              <a:rPr lang="tr-TR" sz="1800" dirty="0" smtClean="0">
                <a:latin typeface="Comic Sans MS" pitchFamily="66" charset="0"/>
              </a:rPr>
              <a:t> </a:t>
            </a:r>
            <a:r>
              <a:rPr lang="tr-TR" sz="1800" dirty="0">
                <a:latin typeface="Comic Sans MS" pitchFamily="66" charset="0"/>
              </a:rPr>
              <a:t>do </a:t>
            </a:r>
            <a:r>
              <a:rPr lang="tr-TR" sz="1800" dirty="0" err="1">
                <a:latin typeface="Comic Sans MS" pitchFamily="66" charset="0"/>
              </a:rPr>
              <a:t>you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want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to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speak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with</a:t>
            </a:r>
            <a:r>
              <a:rPr lang="tr-TR" sz="1800" dirty="0">
                <a:latin typeface="Comic Sans MS" pitchFamily="66" charset="0"/>
              </a:rPr>
              <a:t>? (Kiminle konuşmak istiyorsunuz?) </a:t>
            </a:r>
            <a:endParaRPr lang="tr-TR" sz="18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800" dirty="0" smtClean="0">
                <a:latin typeface="Comic Sans MS" pitchFamily="66" charset="0"/>
              </a:rPr>
              <a:t>May </a:t>
            </a:r>
            <a:r>
              <a:rPr lang="tr-TR" sz="1800" dirty="0">
                <a:latin typeface="Comic Sans MS" pitchFamily="66" charset="0"/>
              </a:rPr>
              <a:t>I </a:t>
            </a:r>
            <a:r>
              <a:rPr lang="tr-TR" sz="1800" dirty="0" err="1">
                <a:latin typeface="Comic Sans MS" pitchFamily="66" charset="0"/>
              </a:rPr>
              <a:t>tell</a:t>
            </a:r>
            <a:r>
              <a:rPr lang="tr-TR" sz="1800" dirty="0">
                <a:latin typeface="Comic Sans MS" pitchFamily="66" charset="0"/>
              </a:rPr>
              <a:t> her </a:t>
            </a:r>
            <a:r>
              <a:rPr lang="tr-TR" sz="1800" dirty="0" err="1">
                <a:latin typeface="Comic Sans MS" pitchFamily="66" charset="0"/>
              </a:rPr>
              <a:t>who</a:t>
            </a:r>
            <a:r>
              <a:rPr lang="tr-TR" sz="1800" dirty="0">
                <a:latin typeface="Comic Sans MS" pitchFamily="66" charset="0"/>
              </a:rPr>
              <a:t> is </a:t>
            </a:r>
            <a:r>
              <a:rPr lang="tr-TR" sz="1800" dirty="0" err="1">
                <a:latin typeface="Comic Sans MS" pitchFamily="66" charset="0"/>
              </a:rPr>
              <a:t>calling</a:t>
            </a:r>
            <a:r>
              <a:rPr lang="tr-TR" sz="1800" dirty="0">
                <a:latin typeface="Comic Sans MS" pitchFamily="66" charset="0"/>
              </a:rPr>
              <a:t>? (Ona kimin aradığını söyleyebilir miyim?) </a:t>
            </a:r>
            <a:endParaRPr lang="tr-TR" sz="18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800" dirty="0" err="1" smtClean="0">
                <a:latin typeface="Comic Sans MS" pitchFamily="66" charset="0"/>
              </a:rPr>
              <a:t>Whom</a:t>
            </a:r>
            <a:r>
              <a:rPr lang="tr-TR" sz="1800" dirty="0" smtClean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shall</a:t>
            </a:r>
            <a:r>
              <a:rPr lang="tr-TR" sz="1800" dirty="0">
                <a:latin typeface="Comic Sans MS" pitchFamily="66" charset="0"/>
              </a:rPr>
              <a:t> I say is </a:t>
            </a:r>
            <a:r>
              <a:rPr lang="tr-TR" sz="1800" dirty="0" err="1">
                <a:latin typeface="Comic Sans MS" pitchFamily="66" charset="0"/>
              </a:rPr>
              <a:t>calling</a:t>
            </a:r>
            <a:r>
              <a:rPr lang="tr-TR" sz="1800" dirty="0">
                <a:latin typeface="Comic Sans MS" pitchFamily="66" charset="0"/>
              </a:rPr>
              <a:t>? (Kim arıyor diyeyim?) </a:t>
            </a:r>
            <a:r>
              <a:rPr lang="tr-TR" sz="1800" dirty="0" err="1">
                <a:latin typeface="Comic Sans MS" pitchFamily="66" charset="0"/>
              </a:rPr>
              <a:t>Let</a:t>
            </a:r>
            <a:r>
              <a:rPr lang="tr-TR" sz="1800" dirty="0">
                <a:latin typeface="Comic Sans MS" pitchFamily="66" charset="0"/>
              </a:rPr>
              <a:t> me </a:t>
            </a:r>
            <a:r>
              <a:rPr lang="tr-TR" sz="1800" dirty="0" err="1">
                <a:latin typeface="Comic Sans MS" pitchFamily="66" charset="0"/>
              </a:rPr>
              <a:t>page</a:t>
            </a:r>
            <a:r>
              <a:rPr lang="tr-TR" sz="1800" dirty="0">
                <a:latin typeface="Comic Sans MS" pitchFamily="66" charset="0"/>
              </a:rPr>
              <a:t> her. (Onu çağırayım.) </a:t>
            </a:r>
          </a:p>
          <a:p>
            <a:pPr>
              <a:buFont typeface="Wingdings" pitchFamily="2" charset="2"/>
              <a:buChar char="q"/>
            </a:pPr>
            <a:r>
              <a:rPr lang="tr-TR" sz="1800" dirty="0" err="1" smtClean="0">
                <a:latin typeface="Comic Sans MS" pitchFamily="66" charset="0"/>
              </a:rPr>
              <a:t>Just</a:t>
            </a:r>
            <a:r>
              <a:rPr lang="tr-TR" sz="1800" dirty="0" smtClean="0">
                <a:latin typeface="Comic Sans MS" pitchFamily="66" charset="0"/>
              </a:rPr>
              <a:t> </a:t>
            </a:r>
            <a:r>
              <a:rPr lang="tr-TR" sz="1800" dirty="0">
                <a:latin typeface="Comic Sans MS" pitchFamily="66" charset="0"/>
              </a:rPr>
              <a:t>a </a:t>
            </a:r>
            <a:r>
              <a:rPr lang="tr-TR" sz="1800" dirty="0" err="1">
                <a:latin typeface="Comic Sans MS" pitchFamily="66" charset="0"/>
              </a:rPr>
              <a:t>second</a:t>
            </a:r>
            <a:r>
              <a:rPr lang="tr-TR" sz="1800" dirty="0">
                <a:latin typeface="Comic Sans MS" pitchFamily="66" charset="0"/>
              </a:rPr>
              <a:t>, I </a:t>
            </a:r>
            <a:r>
              <a:rPr lang="tr-TR" sz="1800" dirty="0" err="1">
                <a:latin typeface="Comic Sans MS" pitchFamily="66" charset="0"/>
              </a:rPr>
              <a:t>have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another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call</a:t>
            </a:r>
            <a:r>
              <a:rPr lang="tr-TR" sz="1800" dirty="0">
                <a:latin typeface="Comic Sans MS" pitchFamily="66" charset="0"/>
              </a:rPr>
              <a:t>. (Bir saniye, hatta başka biri var.) </a:t>
            </a:r>
          </a:p>
          <a:p>
            <a:pPr>
              <a:buFont typeface="Wingdings" pitchFamily="2" charset="2"/>
              <a:buChar char="q"/>
            </a:pPr>
            <a:r>
              <a:rPr lang="tr-TR" sz="1800" dirty="0" err="1">
                <a:latin typeface="Comic Sans MS" pitchFamily="66" charset="0"/>
              </a:rPr>
              <a:t>Hang</a:t>
            </a:r>
            <a:r>
              <a:rPr lang="tr-TR" sz="1800" dirty="0">
                <a:latin typeface="Comic Sans MS" pitchFamily="66" charset="0"/>
              </a:rPr>
              <a:t> on a moment. (Biraz bekleyin.) </a:t>
            </a:r>
          </a:p>
          <a:p>
            <a:pPr>
              <a:buFont typeface="Wingdings" pitchFamily="2" charset="2"/>
              <a:buChar char="q"/>
            </a:pPr>
            <a:r>
              <a:rPr lang="tr-TR" sz="1800" dirty="0" err="1">
                <a:latin typeface="Comic Sans MS" pitchFamily="66" charset="0"/>
              </a:rPr>
              <a:t>Hang</a:t>
            </a:r>
            <a:r>
              <a:rPr lang="tr-TR" sz="1800" dirty="0">
                <a:latin typeface="Comic Sans MS" pitchFamily="66" charset="0"/>
              </a:rPr>
              <a:t> on a </a:t>
            </a:r>
            <a:r>
              <a:rPr lang="tr-TR" sz="1800" dirty="0" err="1">
                <a:latin typeface="Comic Sans MS" pitchFamily="66" charset="0"/>
              </a:rPr>
              <a:t>second</a:t>
            </a:r>
            <a:r>
              <a:rPr lang="tr-TR" sz="1800" dirty="0">
                <a:latin typeface="Comic Sans MS" pitchFamily="66" charset="0"/>
              </a:rPr>
              <a:t>. (Bir saniye bekleyin.) </a:t>
            </a:r>
            <a:endParaRPr lang="tr-TR" sz="18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800" dirty="0" err="1" smtClean="0">
                <a:latin typeface="Comic Sans MS" pitchFamily="66" charset="0"/>
              </a:rPr>
              <a:t>For</a:t>
            </a:r>
            <a:r>
              <a:rPr lang="tr-TR" sz="1800" dirty="0" smtClean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whom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are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you</a:t>
            </a:r>
            <a:r>
              <a:rPr lang="tr-TR" sz="1800" dirty="0">
                <a:latin typeface="Comic Sans MS" pitchFamily="66" charset="0"/>
              </a:rPr>
              <a:t> holding? (Kiminle konuşmayı bekliyordunuz?) </a:t>
            </a:r>
            <a:endParaRPr lang="tr-TR" sz="18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800" dirty="0" err="1" smtClean="0">
                <a:latin typeface="Comic Sans MS" pitchFamily="66" charset="0"/>
              </a:rPr>
              <a:t>Are</a:t>
            </a:r>
            <a:r>
              <a:rPr lang="tr-TR" sz="1800" dirty="0" smtClean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you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being</a:t>
            </a:r>
            <a:r>
              <a:rPr lang="tr-TR" sz="1800" dirty="0">
                <a:latin typeface="Comic Sans MS" pitchFamily="66" charset="0"/>
              </a:rPr>
              <a:t> </a:t>
            </a:r>
            <a:r>
              <a:rPr lang="tr-TR" sz="1800" dirty="0" err="1">
                <a:latin typeface="Comic Sans MS" pitchFamily="66" charset="0"/>
              </a:rPr>
              <a:t>helped</a:t>
            </a:r>
            <a:r>
              <a:rPr lang="tr-TR" sz="1800" dirty="0">
                <a:latin typeface="Comic Sans MS" pitchFamily="66" charset="0"/>
              </a:rPr>
              <a:t>? (Size yardım ediliyor mu?) </a:t>
            </a:r>
          </a:p>
        </p:txBody>
      </p:sp>
    </p:spTree>
    <p:extLst>
      <p:ext uri="{BB962C8B-B14F-4D97-AF65-F5344CB8AC3E}">
        <p14:creationId xmlns="" xmlns:p14="http://schemas.microsoft.com/office/powerpoint/2010/main" val="1701417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Telephone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Calls</a:t>
            </a:r>
            <a:r>
              <a:rPr lang="tr-TR" b="1" dirty="0" smtClean="0">
                <a:latin typeface="Comic Sans MS" pitchFamily="66" charset="0"/>
              </a:rPr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86934" y="1693332"/>
            <a:ext cx="9601200" cy="458893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tr-TR" sz="1500" dirty="0" smtClean="0">
                <a:latin typeface="Comic Sans MS" pitchFamily="66" charset="0"/>
              </a:rPr>
              <a:t> He </a:t>
            </a:r>
            <a:r>
              <a:rPr lang="tr-TR" sz="1500" dirty="0">
                <a:latin typeface="Comic Sans MS" pitchFamily="66" charset="0"/>
              </a:rPr>
              <a:t>is not in, </a:t>
            </a:r>
            <a:r>
              <a:rPr lang="tr-TR" sz="1500" dirty="0" err="1">
                <a:latin typeface="Comic Sans MS" pitchFamily="66" charset="0"/>
              </a:rPr>
              <a:t>would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like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to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call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back</a:t>
            </a:r>
            <a:r>
              <a:rPr lang="tr-TR" sz="1500" dirty="0">
                <a:latin typeface="Comic Sans MS" pitchFamily="66" charset="0"/>
              </a:rPr>
              <a:t>? (Şu an burada değil, tekrar aramak ister miydiniz?)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smtClean="0">
                <a:latin typeface="Comic Sans MS" pitchFamily="66" charset="0"/>
              </a:rPr>
              <a:t>He </a:t>
            </a:r>
            <a:r>
              <a:rPr lang="tr-TR" sz="1500" dirty="0" err="1">
                <a:latin typeface="Comic Sans MS" pitchFamily="66" charset="0"/>
              </a:rPr>
              <a:t>isn't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available</a:t>
            </a:r>
            <a:r>
              <a:rPr lang="tr-TR" sz="1500" dirty="0">
                <a:latin typeface="Comic Sans MS" pitchFamily="66" charset="0"/>
              </a:rPr>
              <a:t>. Can I </a:t>
            </a:r>
            <a:r>
              <a:rPr lang="tr-TR" sz="1500" dirty="0" err="1">
                <a:latin typeface="Comic Sans MS" pitchFamily="66" charset="0"/>
              </a:rPr>
              <a:t>take</a:t>
            </a:r>
            <a:r>
              <a:rPr lang="tr-TR" sz="1500" dirty="0">
                <a:latin typeface="Comic Sans MS" pitchFamily="66" charset="0"/>
              </a:rPr>
              <a:t> a </a:t>
            </a:r>
            <a:r>
              <a:rPr lang="tr-TR" sz="1500" dirty="0" err="1">
                <a:latin typeface="Comic Sans MS" pitchFamily="66" charset="0"/>
              </a:rPr>
              <a:t>message</a:t>
            </a:r>
            <a:r>
              <a:rPr lang="tr-TR" sz="1500" dirty="0">
                <a:latin typeface="Comic Sans MS" pitchFamily="66" charset="0"/>
              </a:rPr>
              <a:t>? (Burada değil. Not alabilir miyim?)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Could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>
                <a:latin typeface="Comic Sans MS" pitchFamily="66" charset="0"/>
              </a:rPr>
              <a:t>I </a:t>
            </a:r>
            <a:r>
              <a:rPr lang="tr-TR" sz="1500" dirty="0" err="1">
                <a:latin typeface="Comic Sans MS" pitchFamily="66" charset="0"/>
              </a:rPr>
              <a:t>take</a:t>
            </a:r>
            <a:r>
              <a:rPr lang="tr-TR" sz="1500" dirty="0">
                <a:latin typeface="Comic Sans MS" pitchFamily="66" charset="0"/>
              </a:rPr>
              <a:t> a </a:t>
            </a:r>
            <a:r>
              <a:rPr lang="tr-TR" sz="1500" dirty="0" err="1">
                <a:latin typeface="Comic Sans MS" pitchFamily="66" charset="0"/>
              </a:rPr>
              <a:t>message</a:t>
            </a:r>
            <a:r>
              <a:rPr lang="tr-TR" sz="1500" dirty="0">
                <a:latin typeface="Comic Sans MS" pitchFamily="66" charset="0"/>
              </a:rPr>
              <a:t>? (Not alabilir miyim?)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smtClean="0">
                <a:latin typeface="Comic Sans MS" pitchFamily="66" charset="0"/>
              </a:rPr>
              <a:t>I </a:t>
            </a:r>
            <a:r>
              <a:rPr lang="tr-TR" sz="1500" dirty="0" err="1">
                <a:latin typeface="Comic Sans MS" pitchFamily="66" charset="0"/>
              </a:rPr>
              <a:t>really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have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to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go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now</a:t>
            </a:r>
            <a:r>
              <a:rPr lang="tr-TR" sz="1500" dirty="0">
                <a:latin typeface="Comic Sans MS" pitchFamily="66" charset="0"/>
              </a:rPr>
              <a:t>. (Kapatmam lazım)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smtClean="0">
                <a:latin typeface="Comic Sans MS" pitchFamily="66" charset="0"/>
              </a:rPr>
              <a:t>Can </a:t>
            </a:r>
            <a:r>
              <a:rPr lang="tr-TR" sz="1500" dirty="0">
                <a:latin typeface="Comic Sans MS" pitchFamily="66" charset="0"/>
              </a:rPr>
              <a:t>I </a:t>
            </a:r>
            <a:r>
              <a:rPr lang="tr-TR" sz="1500" dirty="0" err="1">
                <a:latin typeface="Comic Sans MS" pitchFamily="66" charset="0"/>
              </a:rPr>
              <a:t>call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back</a:t>
            </a:r>
            <a:r>
              <a:rPr lang="tr-TR" sz="1500" dirty="0">
                <a:latin typeface="Comic Sans MS" pitchFamily="66" charset="0"/>
              </a:rPr>
              <a:t>? (Seni daha sonra arayabilir miyim?)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smtClean="0">
                <a:latin typeface="Comic Sans MS" pitchFamily="66" charset="0"/>
              </a:rPr>
              <a:t>Can </a:t>
            </a:r>
            <a:r>
              <a:rPr lang="tr-TR" sz="1500" dirty="0" err="1">
                <a:latin typeface="Comic Sans MS" pitchFamily="66" charset="0"/>
              </a:rPr>
              <a:t>we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continue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this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later</a:t>
            </a:r>
            <a:r>
              <a:rPr lang="tr-TR" sz="1500" dirty="0">
                <a:latin typeface="Comic Sans MS" pitchFamily="66" charset="0"/>
              </a:rPr>
              <a:t>? (Konuşmaya daha sonra devam edebilir miyiz?)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What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>
                <a:latin typeface="Comic Sans MS" pitchFamily="66" charset="0"/>
              </a:rPr>
              <a:t>is </a:t>
            </a:r>
            <a:r>
              <a:rPr lang="tr-TR" sz="1500" dirty="0" err="1">
                <a:latin typeface="Comic Sans MS" pitchFamily="66" charset="0"/>
              </a:rPr>
              <a:t>the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area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code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for</a:t>
            </a:r>
            <a:r>
              <a:rPr lang="tr-TR" sz="1500" dirty="0">
                <a:latin typeface="Comic Sans MS" pitchFamily="66" charset="0"/>
              </a:rPr>
              <a:t> Adana? (Adana'nın bölge kodu nedir?)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smtClean="0">
                <a:latin typeface="Comic Sans MS" pitchFamily="66" charset="0"/>
              </a:rPr>
              <a:t>I </a:t>
            </a:r>
            <a:r>
              <a:rPr lang="tr-TR" sz="1500" dirty="0" err="1">
                <a:latin typeface="Comic Sans MS" pitchFamily="66" charset="0"/>
              </a:rPr>
              <a:t>can't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get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through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this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number</a:t>
            </a:r>
            <a:r>
              <a:rPr lang="tr-TR" sz="1500" dirty="0">
                <a:latin typeface="Comic Sans MS" pitchFamily="66" charset="0"/>
              </a:rPr>
              <a:t>. (Bu numaraya bağlanamıyorum.)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This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telephone</a:t>
            </a:r>
            <a:r>
              <a:rPr lang="tr-TR" sz="1500" dirty="0">
                <a:latin typeface="Comic Sans MS" pitchFamily="66" charset="0"/>
              </a:rPr>
              <a:t> is </a:t>
            </a:r>
            <a:r>
              <a:rPr lang="tr-TR" sz="1500" dirty="0" err="1">
                <a:latin typeface="Comic Sans MS" pitchFamily="66" charset="0"/>
              </a:rPr>
              <a:t>out</a:t>
            </a:r>
            <a:r>
              <a:rPr lang="tr-TR" sz="1500" dirty="0">
                <a:latin typeface="Comic Sans MS" pitchFamily="66" charset="0"/>
              </a:rPr>
              <a:t> of </a:t>
            </a:r>
            <a:r>
              <a:rPr lang="tr-TR" sz="1500" dirty="0" err="1">
                <a:latin typeface="Comic Sans MS" pitchFamily="66" charset="0"/>
              </a:rPr>
              <a:t>order</a:t>
            </a:r>
            <a:r>
              <a:rPr lang="tr-TR" sz="1500" dirty="0">
                <a:latin typeface="Comic Sans MS" pitchFamily="66" charset="0"/>
              </a:rPr>
              <a:t>. (Bu telefon çalışmıyor.)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There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>
                <a:latin typeface="Comic Sans MS" pitchFamily="66" charset="0"/>
              </a:rPr>
              <a:t>is a </a:t>
            </a:r>
            <a:r>
              <a:rPr lang="tr-TR" sz="1500" dirty="0" err="1">
                <a:latin typeface="Comic Sans MS" pitchFamily="66" charset="0"/>
              </a:rPr>
              <a:t>probelem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with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the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lines</a:t>
            </a:r>
            <a:r>
              <a:rPr lang="tr-TR" sz="1500" dirty="0">
                <a:latin typeface="Comic Sans MS" pitchFamily="66" charset="0"/>
              </a:rPr>
              <a:t>. (Hatlarda bir problem var.)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The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number</a:t>
            </a:r>
            <a:r>
              <a:rPr lang="tr-TR" sz="1500" dirty="0">
                <a:latin typeface="Comic Sans MS" pitchFamily="66" charset="0"/>
              </a:rPr>
              <a:t> is </a:t>
            </a:r>
            <a:r>
              <a:rPr lang="tr-TR" sz="1500" dirty="0" err="1">
                <a:latin typeface="Comic Sans MS" pitchFamily="66" charset="0"/>
              </a:rPr>
              <a:t>busy</a:t>
            </a:r>
            <a:r>
              <a:rPr lang="tr-TR" sz="1500" dirty="0">
                <a:latin typeface="Comic Sans MS" pitchFamily="66" charset="0"/>
              </a:rPr>
              <a:t>. (Numara meşgul)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The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number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can't</a:t>
            </a:r>
            <a:r>
              <a:rPr lang="tr-TR" sz="1500" dirty="0">
                <a:latin typeface="Comic Sans MS" pitchFamily="66" charset="0"/>
              </a:rPr>
              <a:t> be </a:t>
            </a:r>
            <a:r>
              <a:rPr lang="tr-TR" sz="1500" dirty="0" err="1">
                <a:latin typeface="Comic Sans MS" pitchFamily="66" charset="0"/>
              </a:rPr>
              <a:t>reached</a:t>
            </a:r>
            <a:r>
              <a:rPr lang="tr-TR" sz="1500" dirty="0">
                <a:latin typeface="Comic Sans MS" pitchFamily="66" charset="0"/>
              </a:rPr>
              <a:t> at </a:t>
            </a:r>
            <a:r>
              <a:rPr lang="tr-TR" sz="1500" dirty="0" err="1">
                <a:latin typeface="Comic Sans MS" pitchFamily="66" charset="0"/>
              </a:rPr>
              <a:t>the</a:t>
            </a:r>
            <a:r>
              <a:rPr lang="tr-TR" sz="1500" dirty="0">
                <a:latin typeface="Comic Sans MS" pitchFamily="66" charset="0"/>
              </a:rPr>
              <a:t> moment. (Numaraya şu an ulaşılamıyor</a:t>
            </a:r>
            <a:r>
              <a:rPr lang="tr-TR" sz="1500" dirty="0" smtClean="0">
                <a:latin typeface="Comic Sans MS" pitchFamily="66" charset="0"/>
              </a:rPr>
              <a:t>.)</a:t>
            </a:r>
            <a:endParaRPr lang="tr-TR" sz="15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1417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1200"/>
          </a:xfrm>
        </p:spPr>
        <p:txBody>
          <a:bodyPr>
            <a:normAutofit fontScale="90000"/>
          </a:bodyPr>
          <a:lstStyle/>
          <a:p>
            <a:r>
              <a:rPr lang="tr-TR" sz="3200" b="1" dirty="0" err="1" smtClean="0">
                <a:latin typeface="Comic Sans MS" pitchFamily="66" charset="0"/>
              </a:rPr>
              <a:t>Useful</a:t>
            </a:r>
            <a:r>
              <a:rPr lang="tr-TR" sz="3200" b="1" dirty="0" smtClean="0">
                <a:latin typeface="Comic Sans MS" pitchFamily="66" charset="0"/>
              </a:rPr>
              <a:t> </a:t>
            </a:r>
            <a:r>
              <a:rPr lang="tr-TR" sz="3200" b="1" dirty="0" err="1" smtClean="0">
                <a:latin typeface="Comic Sans MS" pitchFamily="66" charset="0"/>
              </a:rPr>
              <a:t>Expressions</a:t>
            </a:r>
            <a:r>
              <a:rPr lang="tr-TR" sz="3200" b="1" dirty="0" smtClean="0">
                <a:latin typeface="Comic Sans MS" pitchFamily="66" charset="0"/>
              </a:rPr>
              <a:t> - Yararlı İfadeler  </a:t>
            </a:r>
            <a:br>
              <a:rPr lang="tr-TR" sz="3200" b="1" dirty="0" smtClean="0">
                <a:latin typeface="Comic Sans MS" pitchFamily="66" charset="0"/>
              </a:rPr>
            </a:br>
            <a:endParaRPr lang="tr-TR" sz="3200" b="1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0867" y="1371600"/>
            <a:ext cx="9601200" cy="4318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tr-TR" sz="1500" dirty="0" smtClean="0">
                <a:latin typeface="Comic Sans MS" pitchFamily="66" charset="0"/>
              </a:rPr>
              <a:t>Do </a:t>
            </a:r>
            <a:r>
              <a:rPr lang="tr-TR" sz="1500" dirty="0" err="1">
                <a:latin typeface="Comic Sans MS" pitchFamily="66" charset="0"/>
              </a:rPr>
              <a:t>you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follow</a:t>
            </a:r>
            <a:r>
              <a:rPr lang="tr-TR" sz="1500" dirty="0">
                <a:latin typeface="Comic Sans MS" pitchFamily="66" charset="0"/>
              </a:rPr>
              <a:t> me? – Beni duyuyor musunuz?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Are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with</a:t>
            </a:r>
            <a:r>
              <a:rPr lang="tr-TR" sz="1500" dirty="0">
                <a:latin typeface="Comic Sans MS" pitchFamily="66" charset="0"/>
              </a:rPr>
              <a:t> me? – Beni dinliyor musunuz?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Will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leave</a:t>
            </a:r>
            <a:r>
              <a:rPr lang="tr-TR" sz="1500" dirty="0">
                <a:latin typeface="Comic Sans MS" pitchFamily="66" charset="0"/>
              </a:rPr>
              <a:t> a </a:t>
            </a:r>
            <a:r>
              <a:rPr lang="tr-TR" sz="1500" dirty="0" err="1">
                <a:latin typeface="Comic Sans MS" pitchFamily="66" charset="0"/>
              </a:rPr>
              <a:t>message</a:t>
            </a:r>
            <a:r>
              <a:rPr lang="tr-TR" sz="1500" dirty="0">
                <a:latin typeface="Comic Sans MS" pitchFamily="66" charset="0"/>
              </a:rPr>
              <a:t>? – Mesaj bırakmak ister misiniz?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smtClean="0">
                <a:latin typeface="Comic Sans MS" pitchFamily="66" charset="0"/>
              </a:rPr>
              <a:t>Can </a:t>
            </a:r>
            <a:r>
              <a:rPr lang="tr-TR" sz="1500" dirty="0">
                <a:latin typeface="Comic Sans MS" pitchFamily="66" charset="0"/>
              </a:rPr>
              <a:t>I </a:t>
            </a:r>
            <a:r>
              <a:rPr lang="tr-TR" sz="1500" dirty="0" err="1">
                <a:latin typeface="Comic Sans MS" pitchFamily="66" charset="0"/>
              </a:rPr>
              <a:t>take</a:t>
            </a:r>
            <a:r>
              <a:rPr lang="tr-TR" sz="1500" dirty="0">
                <a:latin typeface="Comic Sans MS" pitchFamily="66" charset="0"/>
              </a:rPr>
              <a:t> a </a:t>
            </a:r>
            <a:r>
              <a:rPr lang="tr-TR" sz="1500" dirty="0" err="1">
                <a:latin typeface="Comic Sans MS" pitchFamily="66" charset="0"/>
              </a:rPr>
              <a:t>message</a:t>
            </a:r>
            <a:r>
              <a:rPr lang="tr-TR" sz="1500" dirty="0">
                <a:latin typeface="Comic Sans MS" pitchFamily="66" charset="0"/>
              </a:rPr>
              <a:t>? – Mesajınızı alabilir miyim?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I’ll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call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right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back</a:t>
            </a:r>
            <a:r>
              <a:rPr lang="tr-TR" sz="1500" dirty="0">
                <a:latin typeface="Comic Sans MS" pitchFamily="66" charset="0"/>
              </a:rPr>
              <a:t>. – Ben sizi tekrar arayacağım. 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There’s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>
                <a:latin typeface="Comic Sans MS" pitchFamily="66" charset="0"/>
              </a:rPr>
              <a:t>a </a:t>
            </a:r>
            <a:r>
              <a:rPr lang="tr-TR" sz="1500" dirty="0" err="1">
                <a:latin typeface="Comic Sans MS" pitchFamily="66" charset="0"/>
              </a:rPr>
              <a:t>telephone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call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for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</a:t>
            </a:r>
            <a:r>
              <a:rPr lang="tr-TR" sz="1500" dirty="0">
                <a:latin typeface="Comic Sans MS" pitchFamily="66" charset="0"/>
              </a:rPr>
              <a:t>. – Sizi arayan birisi var.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Don’t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>
                <a:latin typeface="Comic Sans MS" pitchFamily="66" charset="0"/>
              </a:rPr>
              <a:t>talk </a:t>
            </a:r>
            <a:r>
              <a:rPr lang="tr-TR" sz="1500" dirty="0" err="1">
                <a:latin typeface="Comic Sans MS" pitchFamily="66" charset="0"/>
              </a:rPr>
              <a:t>so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fast</a:t>
            </a:r>
            <a:r>
              <a:rPr lang="tr-TR" sz="1500" dirty="0">
                <a:latin typeface="Comic Sans MS" pitchFamily="66" charset="0"/>
              </a:rPr>
              <a:t>. – Bu kadar hızlı konuşmayın.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smtClean="0">
                <a:latin typeface="Comic Sans MS" pitchFamily="66" charset="0"/>
              </a:rPr>
              <a:t>May </a:t>
            </a:r>
            <a:r>
              <a:rPr lang="tr-TR" sz="1500" dirty="0">
                <a:latin typeface="Comic Sans MS" pitchFamily="66" charset="0"/>
              </a:rPr>
              <a:t>I </a:t>
            </a:r>
            <a:r>
              <a:rPr lang="tr-TR" sz="1500" dirty="0" err="1">
                <a:latin typeface="Comic Sans MS" pitchFamily="66" charset="0"/>
              </a:rPr>
              <a:t>use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your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telephone</a:t>
            </a:r>
            <a:r>
              <a:rPr lang="tr-TR" sz="1500" dirty="0">
                <a:latin typeface="Comic Sans MS" pitchFamily="66" charset="0"/>
              </a:rPr>
              <a:t>? – Telefonunuzu kullanabilir miyim?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Please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dial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again</a:t>
            </a:r>
            <a:r>
              <a:rPr lang="tr-TR" sz="1500" dirty="0">
                <a:latin typeface="Comic Sans MS" pitchFamily="66" charset="0"/>
              </a:rPr>
              <a:t>. – Lütfen numarayı tekrar çevirin.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I’ll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get</a:t>
            </a:r>
            <a:r>
              <a:rPr lang="tr-TR" sz="1500" dirty="0">
                <a:latin typeface="Comic Sans MS" pitchFamily="66" charset="0"/>
              </a:rPr>
              <a:t> it. – Ben telefona bakarım.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You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have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the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wrong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number</a:t>
            </a:r>
            <a:r>
              <a:rPr lang="tr-TR" sz="1500" dirty="0">
                <a:latin typeface="Comic Sans MS" pitchFamily="66" charset="0"/>
              </a:rPr>
              <a:t>. – Yanlış numara.  </a:t>
            </a:r>
          </a:p>
          <a:p>
            <a:pPr>
              <a:buNone/>
            </a:pPr>
            <a:endParaRPr lang="tr-TR" sz="15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5483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1200"/>
          </a:xfrm>
        </p:spPr>
        <p:txBody>
          <a:bodyPr>
            <a:normAutofit fontScale="90000"/>
          </a:bodyPr>
          <a:lstStyle/>
          <a:p>
            <a:r>
              <a:rPr lang="tr-TR" sz="3200" b="1" dirty="0" err="1" smtClean="0">
                <a:latin typeface="Comic Sans MS" pitchFamily="66" charset="0"/>
              </a:rPr>
              <a:t>Useful</a:t>
            </a:r>
            <a:r>
              <a:rPr lang="tr-TR" sz="3200" b="1" dirty="0" smtClean="0">
                <a:latin typeface="Comic Sans MS" pitchFamily="66" charset="0"/>
              </a:rPr>
              <a:t> </a:t>
            </a:r>
            <a:r>
              <a:rPr lang="tr-TR" sz="3200" b="1" dirty="0" err="1" smtClean="0">
                <a:latin typeface="Comic Sans MS" pitchFamily="66" charset="0"/>
              </a:rPr>
              <a:t>Expressions</a:t>
            </a:r>
            <a:r>
              <a:rPr lang="tr-TR" sz="3200" b="1" dirty="0" smtClean="0">
                <a:latin typeface="Comic Sans MS" pitchFamily="66" charset="0"/>
              </a:rPr>
              <a:t> - Yararlı İfadeler  </a:t>
            </a:r>
            <a:br>
              <a:rPr lang="tr-TR" sz="3200" b="1" dirty="0" smtClean="0">
                <a:latin typeface="Comic Sans MS" pitchFamily="66" charset="0"/>
              </a:rPr>
            </a:br>
            <a:endParaRPr lang="tr-TR" sz="3200" b="1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0867" y="1371600"/>
            <a:ext cx="9601200" cy="4318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What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number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are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calling</a:t>
            </a:r>
            <a:r>
              <a:rPr lang="tr-TR" sz="1500" dirty="0">
                <a:latin typeface="Comic Sans MS" pitchFamily="66" charset="0"/>
              </a:rPr>
              <a:t>? – Hangi numarayı aradınız?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What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number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did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dial</a:t>
            </a:r>
            <a:r>
              <a:rPr lang="tr-TR" sz="1500" dirty="0">
                <a:latin typeface="Comic Sans MS" pitchFamily="66" charset="0"/>
              </a:rPr>
              <a:t>? – Hangi numarayı çevirdiniz?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What’s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your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extension</a:t>
            </a:r>
            <a:r>
              <a:rPr lang="tr-TR" sz="1500" dirty="0">
                <a:latin typeface="Comic Sans MS" pitchFamily="66" charset="0"/>
              </a:rPr>
              <a:t>? – Dahili numaranız kaçtır?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Please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pick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up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the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reciever</a:t>
            </a:r>
            <a:r>
              <a:rPr lang="tr-TR" sz="1500" dirty="0">
                <a:latin typeface="Comic Sans MS" pitchFamily="66" charset="0"/>
              </a:rPr>
              <a:t>. – Ahizeyi kaldırın lütfen.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I’m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calling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from</a:t>
            </a:r>
            <a:r>
              <a:rPr lang="tr-TR" sz="1500" dirty="0">
                <a:latin typeface="Comic Sans MS" pitchFamily="66" charset="0"/>
              </a:rPr>
              <a:t> a pay </a:t>
            </a:r>
            <a:r>
              <a:rPr lang="tr-TR" sz="1500" dirty="0" err="1">
                <a:latin typeface="Comic Sans MS" pitchFamily="66" charset="0"/>
              </a:rPr>
              <a:t>phone</a:t>
            </a:r>
            <a:r>
              <a:rPr lang="tr-TR" sz="1500" dirty="0">
                <a:latin typeface="Comic Sans MS" pitchFamily="66" charset="0"/>
              </a:rPr>
              <a:t>. – Ben telefon kulübesinden arıyorum.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Somebody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>
                <a:latin typeface="Comic Sans MS" pitchFamily="66" charset="0"/>
              </a:rPr>
              <a:t>has </a:t>
            </a:r>
            <a:r>
              <a:rPr lang="tr-TR" sz="1500" dirty="0" err="1">
                <a:latin typeface="Comic Sans MS" pitchFamily="66" charset="0"/>
              </a:rPr>
              <a:t>hung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up</a:t>
            </a:r>
            <a:r>
              <a:rPr lang="tr-TR" sz="1500" dirty="0">
                <a:latin typeface="Comic Sans MS" pitchFamily="66" charset="0"/>
              </a:rPr>
              <a:t>. – Biri telefonu kapattı. 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The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telephone</a:t>
            </a:r>
            <a:r>
              <a:rPr lang="tr-TR" sz="1500" dirty="0">
                <a:latin typeface="Comic Sans MS" pitchFamily="66" charset="0"/>
              </a:rPr>
              <a:t> is </a:t>
            </a:r>
            <a:r>
              <a:rPr lang="tr-TR" sz="1500" dirty="0" err="1">
                <a:latin typeface="Comic Sans MS" pitchFamily="66" charset="0"/>
              </a:rPr>
              <a:t>out</a:t>
            </a:r>
            <a:r>
              <a:rPr lang="tr-TR" sz="1500" dirty="0">
                <a:latin typeface="Comic Sans MS" pitchFamily="66" charset="0"/>
              </a:rPr>
              <a:t> of </a:t>
            </a:r>
            <a:r>
              <a:rPr lang="tr-TR" sz="1500" dirty="0" err="1">
                <a:latin typeface="Comic Sans MS" pitchFamily="66" charset="0"/>
              </a:rPr>
              <a:t>order</a:t>
            </a:r>
            <a:r>
              <a:rPr lang="tr-TR" sz="1500" dirty="0">
                <a:latin typeface="Comic Sans MS" pitchFamily="66" charset="0"/>
              </a:rPr>
              <a:t>. – Telefon bozuktur.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My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office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number</a:t>
            </a:r>
            <a:r>
              <a:rPr lang="tr-TR" sz="1500" dirty="0">
                <a:latin typeface="Comic Sans MS" pitchFamily="66" charset="0"/>
              </a:rPr>
              <a:t> is… – İş numaram …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My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home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number</a:t>
            </a:r>
            <a:r>
              <a:rPr lang="tr-TR" sz="1500" dirty="0">
                <a:latin typeface="Comic Sans MS" pitchFamily="66" charset="0"/>
              </a:rPr>
              <a:t> is… – Ev numaram …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err="1" smtClean="0">
                <a:latin typeface="Comic Sans MS" pitchFamily="66" charset="0"/>
              </a:rPr>
              <a:t>I’m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returning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your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phone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call</a:t>
            </a:r>
            <a:r>
              <a:rPr lang="tr-TR" sz="1500" dirty="0">
                <a:latin typeface="Comic Sans MS" pitchFamily="66" charset="0"/>
              </a:rPr>
              <a:t>. – Ben aramanıza cevap olarak arıyorum. </a:t>
            </a:r>
            <a:endParaRPr lang="tr-TR" sz="15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sz="1500" dirty="0" smtClean="0">
                <a:latin typeface="Comic Sans MS" pitchFamily="66" charset="0"/>
              </a:rPr>
              <a:t>Can </a:t>
            </a:r>
            <a:r>
              <a:rPr lang="tr-TR" sz="1500" dirty="0" err="1">
                <a:latin typeface="Comic Sans MS" pitchFamily="66" charset="0"/>
              </a:rPr>
              <a:t>you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speak</a:t>
            </a:r>
            <a:r>
              <a:rPr lang="tr-TR" sz="1500" dirty="0">
                <a:latin typeface="Comic Sans MS" pitchFamily="66" charset="0"/>
              </a:rPr>
              <a:t> a bit </a:t>
            </a:r>
            <a:r>
              <a:rPr lang="tr-TR" sz="1500" dirty="0" err="1">
                <a:latin typeface="Comic Sans MS" pitchFamily="66" charset="0"/>
              </a:rPr>
              <a:t>louder</a:t>
            </a:r>
            <a:r>
              <a:rPr lang="tr-TR" sz="1500" dirty="0">
                <a:latin typeface="Comic Sans MS" pitchFamily="66" charset="0"/>
              </a:rPr>
              <a:t>?I </a:t>
            </a:r>
            <a:r>
              <a:rPr lang="tr-TR" sz="1500" dirty="0" err="1">
                <a:latin typeface="Comic Sans MS" pitchFamily="66" charset="0"/>
              </a:rPr>
              <a:t>can’t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hear</a:t>
            </a:r>
            <a:r>
              <a:rPr lang="tr-TR" sz="1500" dirty="0">
                <a:latin typeface="Comic Sans MS" pitchFamily="66" charset="0"/>
              </a:rPr>
              <a:t> </a:t>
            </a:r>
            <a:r>
              <a:rPr lang="tr-TR" sz="1500" dirty="0" err="1">
                <a:latin typeface="Comic Sans MS" pitchFamily="66" charset="0"/>
              </a:rPr>
              <a:t>you</a:t>
            </a:r>
            <a:r>
              <a:rPr lang="tr-TR" sz="1500" dirty="0">
                <a:latin typeface="Comic Sans MS" pitchFamily="66" charset="0"/>
              </a:rPr>
              <a:t>. – Biraz daha yüksek sesle konuşabilir misiniz? Sizi duyamıyorum. </a:t>
            </a:r>
          </a:p>
        </p:txBody>
      </p:sp>
    </p:spTree>
    <p:extLst>
      <p:ext uri="{BB962C8B-B14F-4D97-AF65-F5344CB8AC3E}">
        <p14:creationId xmlns="" xmlns:p14="http://schemas.microsoft.com/office/powerpoint/2010/main" val="3165483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70000" y="369871"/>
            <a:ext cx="9601200" cy="812074"/>
          </a:xfrm>
        </p:spPr>
        <p:txBody>
          <a:bodyPr/>
          <a:lstStyle/>
          <a:p>
            <a:r>
              <a:rPr lang="en-US" b="1" dirty="0">
                <a:latin typeface="Comic Sans MS" panose="030F0702030302020204" pitchFamily="66" charset="0"/>
              </a:rPr>
              <a:t>TELEPHONE NUMBERS  </a:t>
            </a:r>
            <a:endParaRPr lang="tr-TR" b="1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599" y="1288869"/>
            <a:ext cx="9888583" cy="5052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 smtClean="0">
                <a:latin typeface="Comic Sans MS" panose="030F0702030302020204" pitchFamily="66" charset="0"/>
              </a:rPr>
              <a:t>The </a:t>
            </a:r>
            <a:r>
              <a:rPr lang="en-US" sz="1500" dirty="0">
                <a:latin typeface="Comic Sans MS" panose="030F0702030302020204" pitchFamily="66" charset="0"/>
              </a:rPr>
              <a:t>international </a:t>
            </a:r>
            <a:r>
              <a:rPr lang="en-US" sz="1500" dirty="0" err="1">
                <a:latin typeface="Comic Sans MS" panose="030F0702030302020204" pitchFamily="66" charset="0"/>
              </a:rPr>
              <a:t>dialling</a:t>
            </a:r>
            <a:r>
              <a:rPr lang="en-US" sz="1500" dirty="0">
                <a:latin typeface="Comic Sans MS" panose="030F0702030302020204" pitchFamily="66" charset="0"/>
              </a:rPr>
              <a:t> code for England is (0044). In England, the telephone numbers are </a:t>
            </a:r>
            <a:r>
              <a:rPr lang="en-US" sz="1500" dirty="0" smtClean="0">
                <a:latin typeface="Comic Sans MS" panose="030F0702030302020204" pitchFamily="66" charset="0"/>
              </a:rPr>
              <a:t>preceded </a:t>
            </a:r>
            <a:r>
              <a:rPr lang="en-US" sz="1500" dirty="0">
                <a:latin typeface="Comic Sans MS" panose="030F0702030302020204" pitchFamily="66" charset="0"/>
              </a:rPr>
              <a:t>by an area code, usually four of five numbers. (0171) for London for example. 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The area code is followed by the telephone number. 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</a:t>
            </a:r>
            <a:r>
              <a:rPr lang="en-US" sz="1500" dirty="0" smtClean="0">
                <a:latin typeface="Comic Sans MS" panose="030F0702030302020204" pitchFamily="66" charset="0"/>
              </a:rPr>
              <a:t>Examples</a:t>
            </a:r>
            <a:r>
              <a:rPr lang="en-US" sz="1500" dirty="0">
                <a:latin typeface="Comic Sans MS" panose="030F0702030302020204" pitchFamily="66" charset="0"/>
              </a:rPr>
              <a:t>:  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(0171) 884935 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The country code is read in two groups of two </a:t>
            </a:r>
            <a:r>
              <a:rPr lang="en-US" sz="1500" dirty="0" err="1">
                <a:latin typeface="Comic Sans MS" panose="030F0702030302020204" pitchFamily="66" charset="0"/>
              </a:rPr>
              <a:t>figurates</a:t>
            </a:r>
            <a:r>
              <a:rPr lang="en-US" sz="1500" dirty="0">
                <a:latin typeface="Comic Sans MS" panose="030F0702030302020204" pitchFamily="66" charset="0"/>
              </a:rPr>
              <a:t>, the area code is read as one group of 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four/five </a:t>
            </a:r>
            <a:r>
              <a:rPr lang="en-US" sz="1500" dirty="0" err="1">
                <a:latin typeface="Comic Sans MS" panose="030F0702030302020204" pitchFamily="66" charset="0"/>
              </a:rPr>
              <a:t>figurates</a:t>
            </a:r>
            <a:r>
              <a:rPr lang="en-US" sz="1500" dirty="0">
                <a:latin typeface="Comic Sans MS" panose="030F0702030302020204" pitchFamily="66" charset="0"/>
              </a:rPr>
              <a:t>. The telephone number itself is generally read in two groups of three. 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</a:t>
            </a:r>
            <a:r>
              <a:rPr lang="en-US" sz="1500" dirty="0" smtClean="0">
                <a:latin typeface="Comic Sans MS" panose="030F0702030302020204" pitchFamily="66" charset="0"/>
              </a:rPr>
              <a:t>Examples</a:t>
            </a:r>
            <a:r>
              <a:rPr lang="en-US" sz="1500" dirty="0">
                <a:latin typeface="Comic Sans MS" panose="030F0702030302020204" pitchFamily="66" charset="0"/>
              </a:rPr>
              <a:t>: 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00 44 = Double oh, four </a:t>
            </a:r>
            <a:r>
              <a:rPr lang="en-US" sz="1500" dirty="0" err="1">
                <a:latin typeface="Comic Sans MS" panose="030F0702030302020204" pitchFamily="66" charset="0"/>
              </a:rPr>
              <a:t>four</a:t>
            </a:r>
            <a:r>
              <a:rPr lang="en-US" sz="1500" dirty="0">
                <a:latin typeface="Comic Sans MS" panose="030F0702030302020204" pitchFamily="66" charset="0"/>
              </a:rPr>
              <a:t> (double four) 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(After the international code, we take off the first </a:t>
            </a:r>
            <a:r>
              <a:rPr lang="en-US" sz="1500" dirty="0" err="1">
                <a:latin typeface="Comic Sans MS" panose="030F0702030302020204" pitchFamily="66" charset="0"/>
              </a:rPr>
              <a:t>zere</a:t>
            </a:r>
            <a:r>
              <a:rPr lang="en-US" sz="1500" dirty="0">
                <a:latin typeface="Comic Sans MS" panose="030F0702030302020204" pitchFamily="66" charset="0"/>
              </a:rPr>
              <a:t> (0) of the area code) 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US" sz="1500" dirty="0">
                <a:latin typeface="Comic Sans MS" panose="030F0702030302020204" pitchFamily="66" charset="0"/>
              </a:rPr>
              <a:t>00 44 (171) 884935 = Double oh, four </a:t>
            </a:r>
            <a:r>
              <a:rPr lang="en-US" sz="1500" dirty="0" err="1">
                <a:latin typeface="Comic Sans MS" panose="030F0702030302020204" pitchFamily="66" charset="0"/>
              </a:rPr>
              <a:t>four</a:t>
            </a:r>
            <a:r>
              <a:rPr lang="en-US" sz="1500" dirty="0">
                <a:latin typeface="Comic Sans MS" panose="030F0702030302020204" pitchFamily="66" charset="0"/>
              </a:rPr>
              <a:t> – one seven one- eight </a:t>
            </a:r>
            <a:r>
              <a:rPr lang="en-US" sz="1500" dirty="0" err="1">
                <a:latin typeface="Comic Sans MS" panose="030F0702030302020204" pitchFamily="66" charset="0"/>
              </a:rPr>
              <a:t>eight</a:t>
            </a:r>
            <a:r>
              <a:rPr lang="en-US" sz="1500" dirty="0">
                <a:latin typeface="Comic Sans MS" panose="030F0702030302020204" pitchFamily="66" charset="0"/>
              </a:rPr>
              <a:t> four- nine three five. </a:t>
            </a:r>
          </a:p>
          <a:p>
            <a:pPr marL="0" indent="0">
              <a:buNone/>
            </a:pPr>
            <a:r>
              <a:rPr lang="en-US" sz="1500" dirty="0" smtClean="0">
                <a:latin typeface="Comic Sans MS" panose="030F0702030302020204" pitchFamily="66" charset="0"/>
              </a:rPr>
              <a:t>In </a:t>
            </a:r>
            <a:r>
              <a:rPr lang="en-US" sz="1500" dirty="0">
                <a:latin typeface="Comic Sans MS" panose="030F0702030302020204" pitchFamily="66" charset="0"/>
              </a:rPr>
              <a:t>case, of double numbers, we can say “double..” </a:t>
            </a:r>
          </a:p>
          <a:p>
            <a:pPr marL="0" indent="0">
              <a:buNone/>
            </a:pPr>
            <a:r>
              <a:rPr lang="en-US" sz="1500" dirty="0" smtClean="0">
                <a:latin typeface="Comic Sans MS" panose="030F0702030302020204" pitchFamily="66" charset="0"/>
              </a:rPr>
              <a:t>Examples</a:t>
            </a:r>
            <a:r>
              <a:rPr lang="en-US" sz="1500" dirty="0">
                <a:latin typeface="Comic Sans MS" panose="030F0702030302020204" pitchFamily="66" charset="0"/>
              </a:rPr>
              <a:t>: (01524) 772133 = oh one five two four – double seven two – one double three. </a:t>
            </a:r>
            <a:endParaRPr lang="tr-TR" sz="15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4182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44600" y="203200"/>
            <a:ext cx="9601200" cy="1485900"/>
          </a:xfrm>
        </p:spPr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DATES </a:t>
            </a:r>
            <a:br>
              <a:rPr lang="en-US" b="1" dirty="0" smtClean="0">
                <a:latin typeface="Comic Sans MS" pitchFamily="66" charset="0"/>
              </a:rPr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466" y="914399"/>
            <a:ext cx="10481734" cy="529166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 smtClean="0">
                <a:latin typeface="Comic Sans MS" pitchFamily="66" charset="0"/>
              </a:rPr>
              <a:t>There </a:t>
            </a:r>
            <a:r>
              <a:rPr lang="en-US" sz="1500" dirty="0">
                <a:latin typeface="Comic Sans MS" pitchFamily="66" charset="0"/>
              </a:rPr>
              <a:t>are several ways of writing the date. They are pronounced differently to how they are </a:t>
            </a:r>
            <a:r>
              <a:rPr lang="en-US" sz="1500" dirty="0" smtClean="0">
                <a:latin typeface="Comic Sans MS" pitchFamily="66" charset="0"/>
              </a:rPr>
              <a:t>written</a:t>
            </a:r>
            <a:r>
              <a:rPr lang="en-US" sz="1500" dirty="0">
                <a:latin typeface="Comic Sans MS" pitchFamily="66" charset="0"/>
              </a:rPr>
              <a:t>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b="1" dirty="0">
                <a:latin typeface="Comic Sans MS" pitchFamily="66" charset="0"/>
              </a:rPr>
              <a:t>Examples: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>
                <a:latin typeface="Comic Sans MS" pitchFamily="66" charset="0"/>
              </a:rPr>
              <a:t>December / 14 </a:t>
            </a:r>
            <a:r>
              <a:rPr lang="en-US" sz="1500" dirty="0" err="1">
                <a:latin typeface="Comic Sans MS" pitchFamily="66" charset="0"/>
              </a:rPr>
              <a:t>th</a:t>
            </a:r>
            <a:r>
              <a:rPr lang="en-US" sz="1500" dirty="0">
                <a:latin typeface="Comic Sans MS" pitchFamily="66" charset="0"/>
              </a:rPr>
              <a:t> December.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>
                <a:latin typeface="Comic Sans MS" pitchFamily="66" charset="0"/>
              </a:rPr>
              <a:t>But we say,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 smtClean="0">
                <a:latin typeface="Comic Sans MS" pitchFamily="66" charset="0"/>
              </a:rPr>
              <a:t>December </a:t>
            </a:r>
            <a:r>
              <a:rPr lang="en-US" sz="1500" dirty="0">
                <a:latin typeface="Comic Sans MS" pitchFamily="66" charset="0"/>
              </a:rPr>
              <a:t>the fourteenth (or) The fourteenth of December.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>
                <a:latin typeface="Comic Sans MS" pitchFamily="66" charset="0"/>
              </a:rPr>
              <a:t> </a:t>
            </a:r>
            <a:r>
              <a:rPr lang="en-US" sz="1500" dirty="0" smtClean="0">
                <a:latin typeface="Comic Sans MS" pitchFamily="66" charset="0"/>
              </a:rPr>
              <a:t>When </a:t>
            </a:r>
            <a:r>
              <a:rPr lang="en-US" sz="1500" dirty="0">
                <a:latin typeface="Comic Sans MS" pitchFamily="66" charset="0"/>
              </a:rPr>
              <a:t>writing the day, month and year as figures, we write the day first, followed by the month 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en-US" sz="1500" dirty="0" smtClean="0">
                <a:latin typeface="Comic Sans MS" pitchFamily="66" charset="0"/>
              </a:rPr>
              <a:t>and </a:t>
            </a:r>
            <a:r>
              <a:rPr lang="en-US" sz="1500" dirty="0">
                <a:latin typeface="Comic Sans MS" pitchFamily="66" charset="0"/>
              </a:rPr>
              <a:t>finally the year.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b="1" dirty="0" smtClean="0">
                <a:latin typeface="Comic Sans MS" pitchFamily="66" charset="0"/>
              </a:rPr>
              <a:t>Examples</a:t>
            </a:r>
            <a:r>
              <a:rPr lang="en-US" sz="1500" b="1" dirty="0">
                <a:latin typeface="Comic Sans MS" pitchFamily="66" charset="0"/>
              </a:rPr>
              <a:t>: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>
                <a:latin typeface="Comic Sans MS" pitchFamily="66" charset="0"/>
              </a:rPr>
              <a:t>5/1/74 = 5 </a:t>
            </a:r>
            <a:r>
              <a:rPr lang="en-US" sz="1500" dirty="0" err="1">
                <a:latin typeface="Comic Sans MS" pitchFamily="66" charset="0"/>
              </a:rPr>
              <a:t>th</a:t>
            </a:r>
            <a:r>
              <a:rPr lang="en-US" sz="1500" dirty="0">
                <a:latin typeface="Comic Sans MS" pitchFamily="66" charset="0"/>
              </a:rPr>
              <a:t> Jan, 1974 = The fifth of January, nineteen seventy four.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>
                <a:latin typeface="Comic Sans MS" pitchFamily="66" charset="0"/>
              </a:rPr>
              <a:t>N.B.: Be careful! In US English, the day and month are swapped (5/1/74 = 1st May, 1974) “</a:t>
            </a:r>
            <a:r>
              <a:rPr lang="en-US" sz="1500" dirty="0" err="1">
                <a:latin typeface="Comic Sans MS" pitchFamily="66" charset="0"/>
              </a:rPr>
              <a:t>Offically</a:t>
            </a:r>
            <a:r>
              <a:rPr lang="en-US" sz="1500" dirty="0">
                <a:latin typeface="Comic Sans MS" pitchFamily="66" charset="0"/>
              </a:rPr>
              <a:t>”, the calendar began in the year “0”. When referring to periods in history before this time, we say, “B.C.” (Before Christ).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>
                <a:latin typeface="Comic Sans MS" pitchFamily="66" charset="0"/>
              </a:rPr>
              <a:t> </a:t>
            </a:r>
            <a:r>
              <a:rPr lang="en-US" sz="1500" b="1" dirty="0" smtClean="0">
                <a:latin typeface="Comic Sans MS" pitchFamily="66" charset="0"/>
              </a:rPr>
              <a:t>Examples</a:t>
            </a:r>
            <a:r>
              <a:rPr lang="en-US" sz="1500" b="1" dirty="0">
                <a:latin typeface="Comic Sans MS" pitchFamily="66" charset="0"/>
              </a:rPr>
              <a:t>: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>
                <a:latin typeface="Comic Sans MS" pitchFamily="66" charset="0"/>
              </a:rPr>
              <a:t>The dinosaurs roamed the earth in about 10.000.000 B.C. (Ten million B.C.)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 err="1">
                <a:latin typeface="Comic Sans MS" pitchFamily="66" charset="0"/>
              </a:rPr>
              <a:t>Sicientists</a:t>
            </a:r>
            <a:r>
              <a:rPr lang="en-US" sz="1500" dirty="0">
                <a:latin typeface="Comic Sans MS" pitchFamily="66" charset="0"/>
              </a:rPr>
              <a:t> estimate that vague forms of human life began to walk the earth in about 8.000.000 </a:t>
            </a:r>
            <a:r>
              <a:rPr lang="en-US" sz="1500" dirty="0" smtClean="0">
                <a:latin typeface="Comic Sans MS" pitchFamily="66" charset="0"/>
              </a:rPr>
              <a:t>B.C</a:t>
            </a:r>
            <a:r>
              <a:rPr lang="en-US" sz="1500" dirty="0">
                <a:latin typeface="Comic Sans MS" pitchFamily="66" charset="0"/>
              </a:rPr>
              <a:t>. (two million B.C.)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>
                <a:latin typeface="Comic Sans MS" pitchFamily="66" charset="0"/>
              </a:rPr>
              <a:t>The Roman Empire was very strong in 100 B.C. (one </a:t>
            </a:r>
            <a:r>
              <a:rPr lang="en-US" sz="1500" dirty="0" err="1">
                <a:latin typeface="Comic Sans MS" pitchFamily="66" charset="0"/>
              </a:rPr>
              <a:t>undred</a:t>
            </a:r>
            <a:r>
              <a:rPr lang="en-US" sz="1500" dirty="0">
                <a:latin typeface="Comic Sans MS" pitchFamily="66" charset="0"/>
              </a:rPr>
              <a:t> B.C.)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500" dirty="0">
                <a:latin typeface="Comic Sans MS" pitchFamily="66" charset="0"/>
              </a:rPr>
              <a:t> </a:t>
            </a:r>
            <a:r>
              <a:rPr lang="en-US" sz="1500" dirty="0" smtClean="0">
                <a:latin typeface="Comic Sans MS" pitchFamily="66" charset="0"/>
              </a:rPr>
              <a:t>When </a:t>
            </a:r>
            <a:r>
              <a:rPr lang="en-US" sz="1500" dirty="0" err="1">
                <a:latin typeface="Comic Sans MS" pitchFamily="66" charset="0"/>
              </a:rPr>
              <a:t>reffering</a:t>
            </a:r>
            <a:r>
              <a:rPr lang="en-US" sz="1500" dirty="0">
                <a:latin typeface="Comic Sans MS" pitchFamily="66" charset="0"/>
              </a:rPr>
              <a:t> to periods in history after the year “0”, we say A.D. (</a:t>
            </a:r>
            <a:r>
              <a:rPr lang="en-US" sz="1500" dirty="0" err="1">
                <a:latin typeface="Comic Sans MS" pitchFamily="66" charset="0"/>
              </a:rPr>
              <a:t>Ano</a:t>
            </a:r>
            <a:r>
              <a:rPr lang="en-US" sz="1500" dirty="0">
                <a:latin typeface="Comic Sans MS" pitchFamily="66" charset="0"/>
              </a:rPr>
              <a:t> Domini) usually </a:t>
            </a:r>
            <a:r>
              <a:rPr lang="en-US" sz="1500" dirty="0" smtClean="0">
                <a:latin typeface="Comic Sans MS" pitchFamily="66" charset="0"/>
              </a:rPr>
              <a:t>up</a:t>
            </a:r>
            <a:r>
              <a:rPr lang="tr-TR" sz="1500" dirty="0" smtClean="0">
                <a:latin typeface="Comic Sans MS" pitchFamily="66" charset="0"/>
              </a:rPr>
              <a:t> </a:t>
            </a:r>
            <a:r>
              <a:rPr lang="en-US" sz="1500" dirty="0" smtClean="0">
                <a:latin typeface="Comic Sans MS" pitchFamily="66" charset="0"/>
              </a:rPr>
              <a:t>until </a:t>
            </a:r>
            <a:r>
              <a:rPr lang="en-US" sz="1500" dirty="0">
                <a:latin typeface="Comic Sans MS" pitchFamily="66" charset="0"/>
              </a:rPr>
              <a:t>the 11th century. </a:t>
            </a:r>
            <a:endParaRPr lang="tr-TR" sz="15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4884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To obey the general instructions 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88534" y="1574800"/>
            <a:ext cx="9601200" cy="35814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omic Sans MS" pitchFamily="66" charset="0"/>
              </a:rPr>
              <a:t>As </a:t>
            </a:r>
            <a:r>
              <a:rPr lang="en-US" dirty="0">
                <a:latin typeface="Comic Sans MS" pitchFamily="66" charset="0"/>
              </a:rPr>
              <a:t>a secretary, you should gather the names, surnames and addresses of important people in a </a:t>
            </a:r>
            <a:r>
              <a:rPr lang="en-US" dirty="0" smtClean="0">
                <a:latin typeface="Comic Sans MS" pitchFamily="66" charset="0"/>
              </a:rPr>
              <a:t>registry. </a:t>
            </a:r>
            <a:endParaRPr lang="tr-T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omic Sans MS" pitchFamily="66" charset="0"/>
              </a:rPr>
              <a:t>While </a:t>
            </a:r>
            <a:r>
              <a:rPr lang="en-US" dirty="0">
                <a:latin typeface="Comic Sans MS" pitchFamily="66" charset="0"/>
              </a:rPr>
              <a:t>dictating, you should leave a few blank lines at the top of the page to write the manager’s instructions </a:t>
            </a:r>
            <a:endParaRPr lang="tr-T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omic Sans MS" pitchFamily="66" charset="0"/>
              </a:rPr>
              <a:t>You </a:t>
            </a:r>
            <a:r>
              <a:rPr lang="en-US" dirty="0">
                <a:latin typeface="Comic Sans MS" pitchFamily="66" charset="0"/>
              </a:rPr>
              <a:t>should write the name, surname and address of the person who is written to while dictating. </a:t>
            </a: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636037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TM10001105[[fn=Kırpma]]</Template>
  <TotalTime>1463</TotalTime>
  <Words>1030</Words>
  <Application>Microsoft Office PowerPoint</Application>
  <PresentationFormat>Özel</PresentationFormat>
  <Paragraphs>81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Crop</vt:lpstr>
      <vt:lpstr>Telephone Calls </vt:lpstr>
      <vt:lpstr>Telephone Calls </vt:lpstr>
      <vt:lpstr>Telephone Calls </vt:lpstr>
      <vt:lpstr>Useful Expressions - Yararlı İfadeler   </vt:lpstr>
      <vt:lpstr>Useful Expressions - Yararlı İfadeler   </vt:lpstr>
      <vt:lpstr>TELEPHONE NUMBERS  </vt:lpstr>
      <vt:lpstr>DATES  </vt:lpstr>
      <vt:lpstr>To obey the general instructions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KUZEY</dc:creator>
  <cp:lastModifiedBy>User</cp:lastModifiedBy>
  <cp:revision>8</cp:revision>
  <dcterms:created xsi:type="dcterms:W3CDTF">2020-05-09T15:31:21Z</dcterms:created>
  <dcterms:modified xsi:type="dcterms:W3CDTF">2020-05-10T23:20:05Z</dcterms:modified>
</cp:coreProperties>
</file>