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80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9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50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79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04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51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41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95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88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58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33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F9365-D012-4CD5-9B5B-18CFDCB04009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39C23-9F9B-4F86-8EF1-978B453B7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33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3971" y="1498602"/>
            <a:ext cx="7008574" cy="2290439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tr" b="1" dirty="0" smtClean="0"/>
              <a:t>TOPLU İŞ UYUŞMAZLIKLARI ve ÇÖZÜM YOLLARI</a:t>
            </a:r>
            <a:endParaRPr lang="en-US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960096" y="6093296"/>
            <a:ext cx="5112568" cy="654968"/>
          </a:xfrm>
        </p:spPr>
        <p:txBody>
          <a:bodyPr rtlCol="0"/>
          <a:lstStyle/>
          <a:p>
            <a:pPr rtl="0"/>
            <a:r>
              <a:rPr lang="tr" dirty="0" smtClean="0"/>
              <a:t>Öğr. Gör. Yusuf Can ÇALIŞIR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7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sz="3600" b="1" dirty="0"/>
              <a:t>2.2</a:t>
            </a:r>
            <a:r>
              <a:rPr lang="tr-TR" sz="3600" b="1" dirty="0"/>
              <a:t>. Bireysel İş Uyuşmazlığı-Toplu İş Uyuşmazlığı </a:t>
            </a:r>
            <a:endParaRPr lang="en-US" sz="14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r>
              <a:rPr lang="tr-TR" b="1" dirty="0">
                <a:solidFill>
                  <a:srgbClr val="FF0000"/>
                </a:solidFill>
              </a:rPr>
              <a:t>Toplu iş uyuşmazlıkları: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Toplu </a:t>
            </a:r>
            <a:r>
              <a:rPr lang="tr-TR" dirty="0"/>
              <a:t>iş uyuşmazlıkları işçi sendikası ile işveren sendikası veya işveren arasında </a:t>
            </a:r>
            <a:endParaRPr lang="tr-TR" dirty="0" smtClean="0"/>
          </a:p>
          <a:p>
            <a:r>
              <a:rPr lang="tr-TR" dirty="0" smtClean="0"/>
              <a:t>gelecekteki </a:t>
            </a:r>
            <a:r>
              <a:rPr lang="tr-TR" dirty="0"/>
              <a:t>iş koşullarının nasıl olacağı konusunda (</a:t>
            </a:r>
            <a:r>
              <a:rPr lang="tr-TR" b="1" dirty="0"/>
              <a:t>toplu çıkar uyuşmazlıkları</a:t>
            </a:r>
            <a:r>
              <a:rPr lang="tr-TR" dirty="0"/>
              <a:t>) veya </a:t>
            </a:r>
            <a:endParaRPr lang="tr-TR" dirty="0" smtClean="0"/>
          </a:p>
          <a:p>
            <a:r>
              <a:rPr lang="tr-TR" dirty="0" smtClean="0"/>
              <a:t>mevcut </a:t>
            </a:r>
            <a:r>
              <a:rPr lang="tr-TR" dirty="0"/>
              <a:t>iş koşullarını düzenleyen hükümlerin ihlali ya da yorumu nedeniyle </a:t>
            </a:r>
            <a:r>
              <a:rPr lang="tr-TR" b="1" dirty="0"/>
              <a:t>(toplu hak uyuşmazlıkları</a:t>
            </a:r>
            <a:r>
              <a:rPr lang="tr-TR" dirty="0"/>
              <a:t>) ortaya çıkan uyuşmazlıklardır.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tür uyuşmazlıklarda uyuşmazlığın tarafları </a:t>
            </a:r>
            <a:r>
              <a:rPr lang="tr-TR" b="1" dirty="0"/>
              <a:t>topluluk veya topluluklardır. 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36549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Uyuşmazlıklarının Çözüm Yolları 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pPr marL="940995" lvl="1" indent="-514350">
              <a:buAutoNum type="arabicPeriod"/>
            </a:pP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Bireysel </a:t>
            </a: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Uyuşmazlıklarının Çözümü </a:t>
            </a:r>
            <a:endParaRPr lang="tr-T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26645" lvl="1" indent="0">
              <a:buNone/>
            </a:pPr>
            <a:endParaRPr lang="tr-T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sz="2800" dirty="0"/>
              <a:t>Bireysel hak uyuşmazlıkları için Türk Hukukunda özel bir çözüm yolu öngörülmemiştir. </a:t>
            </a:r>
            <a:endParaRPr lang="tr-TR" sz="2800" dirty="0"/>
          </a:p>
          <a:p>
            <a:pPr lvl="1"/>
            <a:r>
              <a:rPr lang="tr-TR" sz="2800" dirty="0"/>
              <a:t>Bu </a:t>
            </a:r>
            <a:r>
              <a:rPr lang="tr-TR" sz="2800" dirty="0"/>
              <a:t>tür uyuşmazlıkların çözüm yeri mahkemelerdir ve bu amaçla iş mahkemeleri </a:t>
            </a:r>
            <a:r>
              <a:rPr lang="tr-TR" sz="2800" dirty="0"/>
              <a:t>kurulmuştur.</a:t>
            </a:r>
          </a:p>
          <a:p>
            <a:pPr lvl="1"/>
            <a:endParaRPr lang="tr-T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tr-T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dirty="0"/>
              <a:t>İş mahkemelerinin kurulmadığı yerlerde, bireysel hak uyuşmazlıkları genel mahkemeler tarafından İş Mahkemeleri Kanunu hükümlerine göre çözümlenir. </a:t>
            </a:r>
            <a:endParaRPr lang="tr-TR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78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Uyuşmazlıklarının Çözüm Yolları 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pPr marL="940995" lvl="1" indent="-514350">
              <a:buAutoNum type="arabicPeriod"/>
            </a:pP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Bireysel </a:t>
            </a: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Uyuşmazlıklarının Çözümü </a:t>
            </a:r>
            <a:endParaRPr lang="tr-T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26645" lvl="1" indent="0">
              <a:buNone/>
            </a:pPr>
            <a:endParaRPr lang="tr-T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sz="2800" dirty="0"/>
              <a:t>Bireysel çıkar uyuşmazlıklarının çözüm yolu yoktur. </a:t>
            </a:r>
            <a:endParaRPr lang="tr-TR" sz="2800" dirty="0"/>
          </a:p>
          <a:p>
            <a:pPr lvl="1"/>
            <a:endParaRPr lang="tr-TR" sz="2800" dirty="0"/>
          </a:p>
          <a:p>
            <a:pPr lvl="1"/>
            <a:r>
              <a:rPr lang="tr-TR" sz="2800" dirty="0"/>
              <a:t>İşçi </a:t>
            </a:r>
            <a:r>
              <a:rPr lang="tr-TR" sz="2800" dirty="0"/>
              <a:t>ile işveren aralarında ortaya çıkan çıkar uyuşmazlığını karşılıklı olarak çözemedikleri takdirde, yargı yoluna veya kanuni hakeme başvuramazlar. </a:t>
            </a:r>
            <a:endParaRPr lang="tr-TR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531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Uyuşmazlıklarının Çözüm Yolları 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pPr marL="426645" lvl="1" indent="0">
              <a:buNone/>
            </a:pP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Toplu İş Uyuşmazlıklarının Çözümü </a:t>
            </a:r>
          </a:p>
          <a:p>
            <a:pPr marL="426645" lvl="1" indent="0">
              <a:buNone/>
            </a:pP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Toplu Hak Uyuşmazlıklarının </a:t>
            </a: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Çözümü</a:t>
            </a:r>
          </a:p>
          <a:p>
            <a:pPr marL="426645" lvl="1" indent="0">
              <a:buNone/>
            </a:pPr>
            <a:endParaRPr lang="tr-T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dirty="0"/>
              <a:t>Toplu hak uyuşmazlıkları yargı yolu ile çözülür. </a:t>
            </a:r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dirty="0"/>
              <a:t>Bunun </a:t>
            </a:r>
            <a:r>
              <a:rPr lang="tr-TR" dirty="0"/>
              <a:t>dışında 6356 sayılı Kanunda düzenlenen barışçı (arabuluculuk ve zorunlu tahkim) veya mücadeleci (grev ve lokavt) çözüm yollarına başvurulamaz. </a:t>
            </a:r>
            <a:r>
              <a:rPr lang="tr-T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674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Uyuşmazlıklarının Çözüm Yolları 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pPr marL="426645" lvl="1" indent="0">
              <a:buNone/>
            </a:pP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Toplu İş Uyuşmazlıklarının Çözümü </a:t>
            </a:r>
          </a:p>
          <a:p>
            <a:pPr marL="426645" lvl="1" indent="0">
              <a:buNone/>
            </a:pP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Toplu Hak Uyuşmazlıklarının </a:t>
            </a: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Çözümü</a:t>
            </a:r>
          </a:p>
          <a:p>
            <a:pPr marL="426645" lvl="1" indent="0">
              <a:buNone/>
            </a:pPr>
            <a:endParaRPr lang="tr-T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dirty="0"/>
              <a:t>6356 sayılı Kanunda toplu hak uyuşmazlıklarının çözümü için </a:t>
            </a:r>
            <a:r>
              <a:rPr lang="tr-TR" b="1" dirty="0"/>
              <a:t>yorum davası ve eda davasında faiz konusu</a:t>
            </a:r>
            <a:r>
              <a:rPr lang="tr-TR" dirty="0"/>
              <a:t> düzenlenmiştir. </a:t>
            </a:r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dirty="0" smtClean="0"/>
              <a:t>Ayrıca </a:t>
            </a:r>
            <a:r>
              <a:rPr lang="tr-TR" dirty="0"/>
              <a:t>toplu hak uyuşmazlıkları genel hükümler doğrultusunda isteğe bağlı tahkim yoluyla da çözümlenebilir. </a:t>
            </a:r>
            <a:endParaRPr lang="tr-T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195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Uyuşmazlıklarının Çözüm Yolları 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pPr marL="883845" lvl="1" indent="-457200">
              <a:buAutoNum type="alphaLcParenR"/>
            </a:pPr>
            <a:r>
              <a:rPr lang="tr-T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Yorum </a:t>
            </a:r>
            <a:r>
              <a:rPr lang="tr-T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Davası </a:t>
            </a:r>
            <a:endParaRPr lang="tr-T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26645" lvl="1" indent="0">
              <a:buNone/>
            </a:pPr>
            <a:endParaRPr lang="tr-TR" dirty="0" smtClean="0"/>
          </a:p>
          <a:p>
            <a:pPr lvl="1"/>
            <a:r>
              <a:rPr lang="tr-TR" dirty="0"/>
              <a:t>Uygulanmakta </a:t>
            </a:r>
            <a:r>
              <a:rPr lang="tr-TR" dirty="0"/>
              <a:t>olan bir toplu iş sözleşmesinin yorumundan doğan uyuşmazlıkların çözümü amacıyla yorum davası açılabilir </a:t>
            </a:r>
            <a:endParaRPr lang="tr-TR" sz="4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423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Uyuşmazlıklarının Çözüm Yolları 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pPr marL="426645" lvl="1" indent="0">
              <a:buNone/>
            </a:pPr>
            <a:r>
              <a:rPr lang="tr-TR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Eda Davası </a:t>
            </a:r>
            <a:endParaRPr lang="tr-TR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26645" lvl="1" indent="0">
              <a:buNone/>
            </a:pPr>
            <a:endParaRPr lang="tr-TR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dirty="0"/>
              <a:t>Taraflardan birisinin, toplu iş sözleşmesinden kaynaklanan borçlarını yerine getirmemesi halinde, </a:t>
            </a:r>
            <a:endParaRPr lang="tr-TR" dirty="0"/>
          </a:p>
          <a:p>
            <a:pPr lvl="1"/>
            <a:r>
              <a:rPr lang="tr-TR" dirty="0"/>
              <a:t>diğer </a:t>
            </a:r>
            <a:r>
              <a:rPr lang="tr-TR" dirty="0"/>
              <a:t>tarafın eda davası açma hakkı vardır. </a:t>
            </a:r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dirty="0"/>
              <a:t>Ayrıca </a:t>
            </a:r>
            <a:r>
              <a:rPr lang="tr-TR" dirty="0"/>
              <a:t>işçiler de işverene karşı eda davası açabilirler. 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Toplu </a:t>
            </a:r>
            <a:r>
              <a:rPr lang="tr-TR" dirty="0"/>
              <a:t>iş sözleşmesine dayanan eda davalarında, temerrüt tarihinden itibaren işletme kredilerine uygulanan en yüksek faiz oranı uygulanır (STİSK.53/2).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7959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Uyuşmazlıklarının Çözüm Yolları 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pPr marL="426645" lvl="1" indent="0">
              <a:buNone/>
            </a:pPr>
            <a:r>
              <a:rPr lang="tr-T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Tahkim </a:t>
            </a:r>
            <a:endParaRPr lang="tr-T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26645" lvl="1" indent="0">
              <a:buNone/>
            </a:pPr>
            <a:endParaRPr lang="tr-T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sz="2800" dirty="0"/>
              <a:t>Taraflar anlaşarak toplu hak uyuşmazlıklarında tahkim yoluna başvurabilirler (STİSK.52/1). </a:t>
            </a:r>
            <a:endParaRPr lang="tr-TR" sz="2800" dirty="0"/>
          </a:p>
          <a:p>
            <a:pPr lvl="1"/>
            <a:r>
              <a:rPr lang="tr-TR" sz="2800" dirty="0"/>
              <a:t>Ancak </a:t>
            </a:r>
            <a:r>
              <a:rPr lang="tr-TR" sz="2800" dirty="0"/>
              <a:t>burada sözü edilen tahkimi, 6356 sayılı Kanunda düzenlenen ve ileride açıklayacağımız tahkimle karıştırmamak gerekir. </a:t>
            </a:r>
            <a:endParaRPr lang="tr-TR" sz="2800" dirty="0"/>
          </a:p>
          <a:p>
            <a:pPr lvl="1"/>
            <a:endParaRPr lang="tr-TR" sz="2800" dirty="0"/>
          </a:p>
          <a:p>
            <a:pPr lvl="1"/>
            <a:r>
              <a:rPr lang="tr-TR" sz="2800" dirty="0"/>
              <a:t>Zira </a:t>
            </a:r>
            <a:r>
              <a:rPr lang="tr-TR" sz="2800" dirty="0"/>
              <a:t>buradaki tahkim anlaşması Hukuk Muhakemeleri Kanunu hükümlerine tabi isteğe bağlı tahkim anlaşmasıdır ve </a:t>
            </a:r>
            <a:endParaRPr lang="tr-TR" sz="2800" dirty="0"/>
          </a:p>
          <a:p>
            <a:pPr lvl="1"/>
            <a:r>
              <a:rPr lang="tr-TR" sz="2800" dirty="0"/>
              <a:t>uyuşmazlığın </a:t>
            </a:r>
            <a:r>
              <a:rPr lang="tr-TR" sz="2800" dirty="0"/>
              <a:t>çözümü de bu Kanun hükümlerine göre yapılır (HMK. 407-444).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2253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sz="2800" b="1" dirty="0"/>
              <a:t>1</a:t>
            </a:r>
            <a:r>
              <a:rPr lang="tr-TR" sz="2800" b="1" dirty="0"/>
              <a:t>. İş Uyuşmazlığı Kavramı Ve Türleri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b="1" dirty="0"/>
              <a:t>1.1</a:t>
            </a:r>
            <a:r>
              <a:rPr lang="tr-TR" sz="2800" b="1" dirty="0"/>
              <a:t>. Tanımı </a:t>
            </a:r>
            <a:endParaRPr lang="en-US" sz="28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r>
              <a:rPr lang="tr-TR" dirty="0"/>
              <a:t>İş uyuşmazlıkları, </a:t>
            </a:r>
            <a:endParaRPr lang="tr-TR" dirty="0"/>
          </a:p>
          <a:p>
            <a:r>
              <a:rPr lang="tr-TR" dirty="0"/>
              <a:t>işçiler </a:t>
            </a:r>
            <a:r>
              <a:rPr lang="tr-TR" dirty="0"/>
              <a:t>veya işçi sendikaları ile işverenler veya işveren sendikaları arasında </a:t>
            </a:r>
            <a:endParaRPr lang="tr-TR" dirty="0"/>
          </a:p>
          <a:p>
            <a:r>
              <a:rPr lang="tr-TR" dirty="0"/>
              <a:t>çalışma </a:t>
            </a:r>
            <a:r>
              <a:rPr lang="tr-TR" dirty="0"/>
              <a:t>koşullarının belirlenmesi, uygulanması, yorumlanması, değiştirilmesi veya geliştirilmesine </a:t>
            </a:r>
            <a:endParaRPr lang="tr-TR" dirty="0"/>
          </a:p>
          <a:p>
            <a:r>
              <a:rPr lang="tr-TR" dirty="0"/>
              <a:t>ilişkin </a:t>
            </a:r>
            <a:r>
              <a:rPr lang="tr-TR" dirty="0"/>
              <a:t>olarak ortaya çıkan uyuşmazlıkları ifade 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387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sz="2800" b="1" dirty="0"/>
              <a:t>1</a:t>
            </a:r>
            <a:r>
              <a:rPr lang="tr-TR" sz="2800" b="1" dirty="0"/>
              <a:t>. İş Uyuşmazlığı Kavramı Ve Türleri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b="1" dirty="0"/>
              <a:t>1.1</a:t>
            </a:r>
            <a:r>
              <a:rPr lang="tr-TR" sz="2800" b="1" dirty="0"/>
              <a:t>. Tanımı </a:t>
            </a:r>
            <a:endParaRPr lang="en-US" sz="28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r>
              <a:rPr lang="tr-TR" dirty="0"/>
              <a:t>İş uyuşmazlıkları, </a:t>
            </a:r>
            <a:endParaRPr lang="tr-TR" dirty="0"/>
          </a:p>
          <a:p>
            <a:pPr lvl="1"/>
            <a:r>
              <a:rPr lang="tr-TR" dirty="0"/>
              <a:t>mevzuat</a:t>
            </a:r>
            <a:r>
              <a:rPr lang="tr-TR" dirty="0"/>
              <a:t>, </a:t>
            </a:r>
            <a:endParaRPr lang="tr-TR" dirty="0"/>
          </a:p>
          <a:p>
            <a:pPr lvl="1"/>
            <a:r>
              <a:rPr lang="tr-TR" dirty="0"/>
              <a:t>toplu </a:t>
            </a:r>
            <a:r>
              <a:rPr lang="tr-TR" dirty="0"/>
              <a:t>iş sözleşmesi veya iş sözleşmesinden kaynaklanan bir hakkın ihlal edilmesi halinde veya </a:t>
            </a:r>
            <a:endParaRPr lang="tr-TR" dirty="0"/>
          </a:p>
          <a:p>
            <a:pPr lvl="1"/>
            <a:r>
              <a:rPr lang="tr-TR" dirty="0"/>
              <a:t>yeni </a:t>
            </a:r>
            <a:r>
              <a:rPr lang="tr-TR" dirty="0"/>
              <a:t>çalışma koşullarının belirlenmesi </a:t>
            </a:r>
            <a:endParaRPr lang="tr-TR" dirty="0"/>
          </a:p>
          <a:p>
            <a:r>
              <a:rPr lang="tr-TR" dirty="0"/>
              <a:t>sırasında </a:t>
            </a:r>
            <a:r>
              <a:rPr lang="tr-TR" dirty="0"/>
              <a:t>ortaya çıkabilir.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875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sz="3200" b="1" dirty="0"/>
              <a:t>2</a:t>
            </a:r>
            <a:r>
              <a:rPr lang="tr-TR" sz="3200" b="1" dirty="0"/>
              <a:t>. Türleri 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b="1" dirty="0"/>
              <a:t>2.1</a:t>
            </a:r>
            <a:r>
              <a:rPr lang="tr-TR" sz="3200" b="1" dirty="0"/>
              <a:t>. Hak Uyuşmazlığı- Çıkar Uyuşmazlığı </a:t>
            </a:r>
            <a:endParaRPr lang="en-US" sz="18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İş </a:t>
            </a:r>
            <a:r>
              <a:rPr lang="tr-TR" sz="3200" dirty="0"/>
              <a:t>uyuşmazlıkları, uyuşmazlığın niteliği ve konusuna göre </a:t>
            </a:r>
            <a:endParaRPr lang="tr-TR" sz="3200" dirty="0"/>
          </a:p>
          <a:p>
            <a:r>
              <a:rPr lang="tr-TR" sz="3200" b="1" dirty="0"/>
              <a:t>hak </a:t>
            </a:r>
            <a:r>
              <a:rPr lang="tr-TR" sz="3200" b="1" dirty="0"/>
              <a:t>uyuşmazlığı-çıkar uyuşmazlığı </a:t>
            </a:r>
            <a:r>
              <a:rPr lang="tr-TR" sz="3200" dirty="0"/>
              <a:t>olarak ayrıma tabi </a:t>
            </a:r>
            <a:r>
              <a:rPr lang="tr-TR" sz="3200" dirty="0"/>
              <a:t>tutulur.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9833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sz="3200" b="1" dirty="0"/>
              <a:t>2</a:t>
            </a:r>
            <a:r>
              <a:rPr lang="tr-TR" sz="3200" b="1" dirty="0"/>
              <a:t>. Türleri 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b="1" dirty="0"/>
              <a:t>2.1</a:t>
            </a:r>
            <a:r>
              <a:rPr lang="tr-TR" sz="3200" b="1" dirty="0"/>
              <a:t>. Hak Uyuşmazlığı- Çıkar Uyuşmazlığı </a:t>
            </a:r>
            <a:endParaRPr lang="en-US" sz="18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Hak </a:t>
            </a:r>
            <a:r>
              <a:rPr lang="tr-TR" b="1" dirty="0">
                <a:solidFill>
                  <a:srgbClr val="FF0000"/>
                </a:solidFill>
              </a:rPr>
              <a:t>uyuşmazlığı: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İşçi-işveren </a:t>
            </a:r>
            <a:r>
              <a:rPr lang="tr-TR" dirty="0"/>
              <a:t>ilişkilerinde taraflardan birinin, diğerinin mevzuat, toplu iş sözleşmesi ve iş sözleşmesinden kaynaklanan haklarını ihlal etmesi </a:t>
            </a:r>
            <a:r>
              <a:rPr lang="tr-TR" dirty="0" smtClean="0"/>
              <a:t>veya</a:t>
            </a:r>
          </a:p>
          <a:p>
            <a:r>
              <a:rPr lang="tr-TR" dirty="0" smtClean="0"/>
              <a:t> </a:t>
            </a:r>
            <a:r>
              <a:rPr lang="tr-TR" dirty="0"/>
              <a:t>uygulamaması sebebiyle meydana gelen uyuşmazlığı ifade eder.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diğer ifade ile </a:t>
            </a:r>
            <a:r>
              <a:rPr lang="tr-TR" b="1" dirty="0"/>
              <a:t>mevcut haklara ilişkin olarak, taraflar arasında ortaya çıkan uyuşmazlıklara hak uyuşmazlığı denir. 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3596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sz="3200" b="1" dirty="0"/>
              <a:t>2</a:t>
            </a:r>
            <a:r>
              <a:rPr lang="tr-TR" sz="3200" b="1" dirty="0"/>
              <a:t>. Türleri 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b="1" dirty="0"/>
              <a:t>2.1</a:t>
            </a:r>
            <a:r>
              <a:rPr lang="tr-TR" sz="3200" b="1" dirty="0"/>
              <a:t>. Hak Uyuşmazlığı- Çıkar Uyuşmazlığı </a:t>
            </a:r>
            <a:endParaRPr lang="en-US" sz="18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b="1" dirty="0">
                <a:solidFill>
                  <a:srgbClr val="FF0000"/>
                </a:solidFill>
              </a:rPr>
              <a:t>Çıkar uyuşmazlığı: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Toplu </a:t>
            </a:r>
            <a:r>
              <a:rPr lang="tr-TR" dirty="0"/>
              <a:t>iş sözleşmesi, iş sözleşmesi veya mevzuat ile sağlanan hakların üzerinde yeni haklar sağlanması, mevcut hakların değiştirilmesi veya </a:t>
            </a:r>
            <a:endParaRPr lang="tr-TR" dirty="0" smtClean="0"/>
          </a:p>
          <a:p>
            <a:r>
              <a:rPr lang="tr-TR" b="1" dirty="0" smtClean="0"/>
              <a:t>yeni </a:t>
            </a:r>
            <a:r>
              <a:rPr lang="tr-TR" b="1" dirty="0"/>
              <a:t>haklar meydana getirilmesi talebi üzerine </a:t>
            </a:r>
            <a:r>
              <a:rPr lang="tr-TR" dirty="0"/>
              <a:t>ortaya çıkan iş uyuşmazlığı, çıkar uyuşmazlığıdır. 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5790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sz="3200" b="1" dirty="0"/>
              <a:t>2</a:t>
            </a:r>
            <a:r>
              <a:rPr lang="tr-TR" sz="3200" b="1" dirty="0"/>
              <a:t>. Türleri 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b="1" dirty="0"/>
              <a:t>2.1</a:t>
            </a:r>
            <a:r>
              <a:rPr lang="tr-TR" sz="3200" b="1" dirty="0"/>
              <a:t>. Hak Uyuşmazlığı- Çıkar Uyuşmazlığı </a:t>
            </a:r>
            <a:endParaRPr lang="en-US" sz="18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/>
              <a:t>Örneğin, </a:t>
            </a:r>
            <a:endParaRPr lang="tr-TR" dirty="0" smtClean="0"/>
          </a:p>
          <a:p>
            <a:r>
              <a:rPr lang="tr-TR" dirty="0" smtClean="0"/>
              <a:t>işçiye </a:t>
            </a:r>
            <a:r>
              <a:rPr lang="tr-TR" dirty="0"/>
              <a:t>toplu iş sözleşmesinde öngörülen ikramiyenin ödenmemesi halinde işçi-işveren arasındaki uyuşmazlık </a:t>
            </a:r>
            <a:r>
              <a:rPr lang="tr-TR" b="1" dirty="0"/>
              <a:t>hak uyuşmazlığı</a:t>
            </a:r>
            <a:r>
              <a:rPr lang="tr-TR" dirty="0"/>
              <a:t>;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toplu </a:t>
            </a:r>
            <a:r>
              <a:rPr lang="tr-TR" dirty="0"/>
              <a:t>iş sözleşmesinde öngörülen ikramiye sayısının birden üçe çıkarılmasına ilişkin olarak ortaya çıkan uyuşmazlık ise, </a:t>
            </a:r>
            <a:r>
              <a:rPr lang="tr-TR" b="1" dirty="0"/>
              <a:t>çıkar uyuşmazlığıdır</a:t>
            </a:r>
            <a:r>
              <a:rPr lang="tr-TR" dirty="0"/>
              <a:t>. 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69671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sz="3600" b="1" dirty="0"/>
              <a:t>2.2</a:t>
            </a:r>
            <a:r>
              <a:rPr lang="tr-TR" sz="3600" b="1" dirty="0"/>
              <a:t>. Bireysel İş Uyuşmazlığı-Toplu İş Uyuşmazlığı </a:t>
            </a:r>
            <a:endParaRPr lang="en-US" sz="14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İş </a:t>
            </a:r>
            <a:r>
              <a:rPr lang="tr-TR" dirty="0"/>
              <a:t>uyuşmazlıkları, uyuşmazlığın tarafları esas alınmak suretiyle </a:t>
            </a:r>
            <a:endParaRPr lang="tr-TR" dirty="0" smtClean="0"/>
          </a:p>
          <a:p>
            <a:r>
              <a:rPr lang="tr-TR" b="1" dirty="0" smtClean="0"/>
              <a:t>bireysel </a:t>
            </a:r>
            <a:r>
              <a:rPr lang="tr-TR" b="1" dirty="0"/>
              <a:t>iş uyuşmazlığı-toplu iş uyuşmazlığı </a:t>
            </a:r>
            <a:r>
              <a:rPr lang="tr-TR" dirty="0"/>
              <a:t>ayrımına tabi tutulur.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3839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377264" cy="936104"/>
          </a:xfrm>
        </p:spPr>
        <p:txBody>
          <a:bodyPr rtlCol="0">
            <a:noAutofit/>
          </a:bodyPr>
          <a:lstStyle/>
          <a:p>
            <a:r>
              <a:rPr lang="tr-TR" sz="3600" b="1" dirty="0"/>
              <a:t>2.2</a:t>
            </a:r>
            <a:r>
              <a:rPr lang="tr-TR" sz="3600" b="1" dirty="0"/>
              <a:t>. Bireysel İş Uyuşmazlığı-Toplu İş Uyuşmazlığı </a:t>
            </a:r>
            <a:endParaRPr lang="en-US" sz="14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79376" y="1052736"/>
            <a:ext cx="11377264" cy="5616624"/>
          </a:xfrm>
        </p:spPr>
        <p:txBody>
          <a:bodyPr rtlCol="0">
            <a:normAutofit/>
          </a:bodyPr>
          <a:lstStyle/>
          <a:p>
            <a:endParaRPr lang="tr-TR" dirty="0" smtClean="0"/>
          </a:p>
          <a:p>
            <a:r>
              <a:rPr lang="tr-TR" b="1" dirty="0">
                <a:solidFill>
                  <a:srgbClr val="FF0000"/>
                </a:solidFill>
              </a:rPr>
              <a:t>Bireysel iş uyuşmazlıkları: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İşçi-işveren </a:t>
            </a:r>
            <a:r>
              <a:rPr lang="tr-TR" dirty="0"/>
              <a:t>arasında iş ilişkisinden kaynaklanan uyuşmazlıklardır. </a:t>
            </a:r>
            <a:endParaRPr lang="tr-TR" dirty="0" smtClean="0"/>
          </a:p>
          <a:p>
            <a:endParaRPr lang="tr-TR" dirty="0" smtClean="0"/>
          </a:p>
          <a:p>
            <a:pPr lvl="1"/>
            <a:r>
              <a:rPr lang="tr-TR" b="1" dirty="0" smtClean="0"/>
              <a:t>İşverenin </a:t>
            </a:r>
            <a:r>
              <a:rPr lang="tr-TR" b="1" dirty="0"/>
              <a:t>bir işçinin iş sözleşmesini usulsüz feshetmesi, </a:t>
            </a:r>
            <a:endParaRPr lang="tr-TR" b="1" dirty="0" smtClean="0"/>
          </a:p>
          <a:p>
            <a:pPr lvl="1"/>
            <a:r>
              <a:rPr lang="tr-TR" b="1" dirty="0" smtClean="0"/>
              <a:t>hak </a:t>
            </a:r>
            <a:r>
              <a:rPr lang="tr-TR" b="1" dirty="0"/>
              <a:t>kazandığı kıdem tazminatını ödememesi, </a:t>
            </a:r>
            <a:endParaRPr lang="tr-TR" b="1" dirty="0" smtClean="0"/>
          </a:p>
          <a:p>
            <a:pPr lvl="1"/>
            <a:r>
              <a:rPr lang="tr-TR" b="1" dirty="0" smtClean="0"/>
              <a:t>ücretten </a:t>
            </a:r>
            <a:r>
              <a:rPr lang="tr-TR" b="1" dirty="0"/>
              <a:t>kanuni olmayan kesintiler yapması, </a:t>
            </a:r>
            <a:endParaRPr lang="tr-TR" b="1" dirty="0" smtClean="0"/>
          </a:p>
          <a:p>
            <a:r>
              <a:rPr lang="tr-TR" dirty="0" smtClean="0"/>
              <a:t>bireysel </a:t>
            </a:r>
            <a:r>
              <a:rPr lang="tr-TR" dirty="0"/>
              <a:t>iş uyuşmazlıklarına örnek teşkil eder.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5822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722</Words>
  <Application>Microsoft Office PowerPoint</Application>
  <PresentationFormat>Geniş ekran</PresentationFormat>
  <Paragraphs>120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TOPLU İŞ UYUŞMAZLIKLARI ve ÇÖZÜM YOLLARI</vt:lpstr>
      <vt:lpstr>1. İş Uyuşmazlığı Kavramı Ve Türleri  1.1. Tanımı </vt:lpstr>
      <vt:lpstr>1. İş Uyuşmazlığı Kavramı Ve Türleri  1.1. Tanımı </vt:lpstr>
      <vt:lpstr>2. Türleri  2.1. Hak Uyuşmazlığı- Çıkar Uyuşmazlığı </vt:lpstr>
      <vt:lpstr>2. Türleri  2.1. Hak Uyuşmazlığı- Çıkar Uyuşmazlığı </vt:lpstr>
      <vt:lpstr>2. Türleri  2.1. Hak Uyuşmazlığı- Çıkar Uyuşmazlığı </vt:lpstr>
      <vt:lpstr>2. Türleri  2.1. Hak Uyuşmazlığı- Çıkar Uyuşmazlığı </vt:lpstr>
      <vt:lpstr>2.2. Bireysel İş Uyuşmazlığı-Toplu İş Uyuşmazlığı </vt:lpstr>
      <vt:lpstr>2.2. Bireysel İş Uyuşmazlığı-Toplu İş Uyuşmazlığı </vt:lpstr>
      <vt:lpstr>2.2. Bireysel İş Uyuşmazlığı-Toplu İş Uyuşmazlığı </vt:lpstr>
      <vt:lpstr>İş Uyuşmazlıklarının Çözüm Yolları </vt:lpstr>
      <vt:lpstr>İş Uyuşmazlıklarının Çözüm Yolları </vt:lpstr>
      <vt:lpstr>İş Uyuşmazlıklarının Çözüm Yolları </vt:lpstr>
      <vt:lpstr>İş Uyuşmazlıklarının Çözüm Yolları </vt:lpstr>
      <vt:lpstr>İş Uyuşmazlıklarının Çözüm Yolları </vt:lpstr>
      <vt:lpstr>İş Uyuşmazlıklarının Çözüm Yolları </vt:lpstr>
      <vt:lpstr>İş Uyuşmazlıklarının Çözüm Yolları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 İŞ UYUŞMAZLIKLARI ve ÇÖZÜM YOLLARI</dc:title>
  <dc:creator>user</dc:creator>
  <cp:lastModifiedBy>user</cp:lastModifiedBy>
  <cp:revision>1</cp:revision>
  <dcterms:created xsi:type="dcterms:W3CDTF">2020-04-26T22:32:38Z</dcterms:created>
  <dcterms:modified xsi:type="dcterms:W3CDTF">2020-04-26T22:33:01Z</dcterms:modified>
</cp:coreProperties>
</file>