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7"/>
  </p:notesMasterIdLst>
  <p:handoutMasterIdLst>
    <p:handoutMasterId r:id="rId8"/>
  </p:handoutMasterIdLst>
  <p:sldIdLst>
    <p:sldId id="256" r:id="rId3"/>
    <p:sldId id="286" r:id="rId4"/>
    <p:sldId id="287" r:id="rId5"/>
    <p:sldId id="273" r:id="rId6"/>
  </p:sldIdLst>
  <p:sldSz cx="9145588" cy="68595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5pPr>
    <a:lvl6pPr marL="2286000" algn="l" defTabSz="914400" rtl="0" eaLnBrk="1" latinLnBrk="0" hangingPunct="1"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6pPr>
    <a:lvl7pPr marL="2743200" algn="l" defTabSz="914400" rtl="0" eaLnBrk="1" latinLnBrk="0" hangingPunct="1"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7pPr>
    <a:lvl8pPr marL="3200400" algn="l" defTabSz="914400" rtl="0" eaLnBrk="1" latinLnBrk="0" hangingPunct="1"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8pPr>
    <a:lvl9pPr marL="3657600" algn="l" defTabSz="914400" rtl="0" eaLnBrk="1" latinLnBrk="0" hangingPunct="1">
      <a:defRPr sz="3600" kern="1200">
        <a:solidFill>
          <a:srgbClr val="F6872B"/>
        </a:solidFill>
        <a:latin typeface="Futura LT Book" pitchFamily="2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2B7ABC"/>
    <a:srgbClr val="FF99FF"/>
    <a:srgbClr val="FF66FF"/>
    <a:srgbClr val="FFCCCC"/>
    <a:srgbClr val="231F20"/>
    <a:srgbClr val="FFFFFF"/>
    <a:srgbClr val="038CDB"/>
    <a:srgbClr val="3939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99" autoAdjust="0"/>
    <p:restoredTop sz="94648" autoAdjust="0"/>
  </p:normalViewPr>
  <p:slideViewPr>
    <p:cSldViewPr>
      <p:cViewPr varScale="1">
        <p:scale>
          <a:sx n="67" d="100"/>
          <a:sy n="67" d="100"/>
        </p:scale>
        <p:origin x="1598" y="28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6" d="100"/>
          <a:sy n="106" d="100"/>
        </p:scale>
        <p:origin x="-25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ce Mercanoglu Taban" userId="25c1212fd68bd1f9" providerId="LiveId" clId="{EFCE42A5-2C3D-4125-900F-A464DDEE2C9B}"/>
    <pc:docChg chg="undo redo custSel addSld delSld modSld">
      <pc:chgData name="Birce Mercanoglu Taban" userId="25c1212fd68bd1f9" providerId="LiveId" clId="{EFCE42A5-2C3D-4125-900F-A464DDEE2C9B}" dt="2021-11-16T06:47:47.765" v="11" actId="2696"/>
      <pc:docMkLst>
        <pc:docMk/>
      </pc:docMkLst>
      <pc:sldChg chg="modSp mod">
        <pc:chgData name="Birce Mercanoglu Taban" userId="25c1212fd68bd1f9" providerId="LiveId" clId="{EFCE42A5-2C3D-4125-900F-A464DDEE2C9B}" dt="2021-11-16T06:33:15.118" v="4" actId="20577"/>
        <pc:sldMkLst>
          <pc:docMk/>
          <pc:sldMk cId="0" sldId="256"/>
        </pc:sldMkLst>
        <pc:spChg chg="mod">
          <ac:chgData name="Birce Mercanoglu Taban" userId="25c1212fd68bd1f9" providerId="LiveId" clId="{EFCE42A5-2C3D-4125-900F-A464DDEE2C9B}" dt="2021-11-16T06:33:15.118" v="4" actId="20577"/>
          <ac:spMkLst>
            <pc:docMk/>
            <pc:sldMk cId="0" sldId="256"/>
            <ac:spMk id="34818" creationId="{00000000-0000-0000-0000-000000000000}"/>
          </ac:spMkLst>
        </pc:spChg>
      </pc:sldChg>
      <pc:sldChg chg="delSp mod">
        <pc:chgData name="Birce Mercanoglu Taban" userId="25c1212fd68bd1f9" providerId="LiveId" clId="{EFCE42A5-2C3D-4125-900F-A464DDEE2C9B}" dt="2021-11-16T06:47:41.027" v="10" actId="21"/>
        <pc:sldMkLst>
          <pc:docMk/>
          <pc:sldMk cId="2394274427" sldId="273"/>
        </pc:sldMkLst>
        <pc:picChg chg="del">
          <ac:chgData name="Birce Mercanoglu Taban" userId="25c1212fd68bd1f9" providerId="LiveId" clId="{EFCE42A5-2C3D-4125-900F-A464DDEE2C9B}" dt="2021-11-16T06:47:41.027" v="10" actId="21"/>
          <ac:picMkLst>
            <pc:docMk/>
            <pc:sldMk cId="2394274427" sldId="273"/>
            <ac:picMk id="5" creationId="{18E801F1-661A-4BD5-99E4-E08D1F41CE29}"/>
          </ac:picMkLst>
        </pc:picChg>
      </pc:sldChg>
      <pc:sldChg chg="add del">
        <pc:chgData name="Birce Mercanoglu Taban" userId="25c1212fd68bd1f9" providerId="LiveId" clId="{EFCE42A5-2C3D-4125-900F-A464DDEE2C9B}" dt="2021-11-16T06:33:59.064" v="5" actId="2696"/>
        <pc:sldMkLst>
          <pc:docMk/>
          <pc:sldMk cId="1779757516" sldId="274"/>
        </pc:sldMkLst>
      </pc:sldChg>
      <pc:sldChg chg="delSp add mod">
        <pc:chgData name="Birce Mercanoglu Taban" userId="25c1212fd68bd1f9" providerId="LiveId" clId="{EFCE42A5-2C3D-4125-900F-A464DDEE2C9B}" dt="2021-11-16T06:47:32.802" v="8" actId="21"/>
        <pc:sldMkLst>
          <pc:docMk/>
          <pc:sldMk cId="2227365614" sldId="286"/>
        </pc:sldMkLst>
        <pc:picChg chg="del">
          <ac:chgData name="Birce Mercanoglu Taban" userId="25c1212fd68bd1f9" providerId="LiveId" clId="{EFCE42A5-2C3D-4125-900F-A464DDEE2C9B}" dt="2021-11-16T06:47:32.802" v="8" actId="21"/>
          <ac:picMkLst>
            <pc:docMk/>
            <pc:sldMk cId="2227365614" sldId="286"/>
            <ac:picMk id="3" creationId="{F68771ED-66ED-4702-81CB-4EBCC52CABDF}"/>
          </ac:picMkLst>
        </pc:picChg>
      </pc:sldChg>
      <pc:sldChg chg="delSp add mod">
        <pc:chgData name="Birce Mercanoglu Taban" userId="25c1212fd68bd1f9" providerId="LiveId" clId="{EFCE42A5-2C3D-4125-900F-A464DDEE2C9B}" dt="2021-11-16T06:47:35.912" v="9" actId="21"/>
        <pc:sldMkLst>
          <pc:docMk/>
          <pc:sldMk cId="518009694" sldId="287"/>
        </pc:sldMkLst>
        <pc:picChg chg="del">
          <ac:chgData name="Birce Mercanoglu Taban" userId="25c1212fd68bd1f9" providerId="LiveId" clId="{EFCE42A5-2C3D-4125-900F-A464DDEE2C9B}" dt="2021-11-16T06:47:35.912" v="9" actId="21"/>
          <ac:picMkLst>
            <pc:docMk/>
            <pc:sldMk cId="518009694" sldId="287"/>
            <ac:picMk id="4" creationId="{E8023532-5858-4CCB-81CB-5CA6A07FD5F7}"/>
          </ac:picMkLst>
        </pc:picChg>
      </pc:sldChg>
      <pc:sldChg chg="del">
        <pc:chgData name="Birce Mercanoglu Taban" userId="25c1212fd68bd1f9" providerId="LiveId" clId="{EFCE42A5-2C3D-4125-900F-A464DDEE2C9B}" dt="2021-11-16T06:47:47.765" v="11" actId="2696"/>
        <pc:sldMkLst>
          <pc:docMk/>
          <pc:sldMk cId="1926405209" sldId="288"/>
        </pc:sldMkLst>
      </pc:sldChg>
      <pc:sldChg chg="add del">
        <pc:chgData name="Birce Mercanoglu Taban" userId="25c1212fd68bd1f9" providerId="LiveId" clId="{EFCE42A5-2C3D-4125-900F-A464DDEE2C9B}" dt="2021-11-16T06:35:07.963" v="6" actId="2696"/>
        <pc:sldMkLst>
          <pc:docMk/>
          <pc:sldMk cId="2120614227" sldId="289"/>
        </pc:sldMkLst>
      </pc:sldChg>
      <pc:sldChg chg="del">
        <pc:chgData name="Birce Mercanoglu Taban" userId="25c1212fd68bd1f9" providerId="LiveId" clId="{EFCE42A5-2C3D-4125-900F-A464DDEE2C9B}" dt="2021-11-16T06:35:07.963" v="6" actId="2696"/>
        <pc:sldMkLst>
          <pc:docMk/>
          <pc:sldMk cId="4201782644" sldId="293"/>
        </pc:sldMkLst>
      </pc:sldChg>
      <pc:sldChg chg="del">
        <pc:chgData name="Birce Mercanoglu Taban" userId="25c1212fd68bd1f9" providerId="LiveId" clId="{EFCE42A5-2C3D-4125-900F-A464DDEE2C9B}" dt="2021-11-16T06:35:07.963" v="6" actId="2696"/>
        <pc:sldMkLst>
          <pc:docMk/>
          <pc:sldMk cId="1075848953" sldId="294"/>
        </pc:sldMkLst>
      </pc:sldChg>
      <pc:sldChg chg="del">
        <pc:chgData name="Birce Mercanoglu Taban" userId="25c1212fd68bd1f9" providerId="LiveId" clId="{EFCE42A5-2C3D-4125-900F-A464DDEE2C9B}" dt="2021-11-16T06:35:07.963" v="6" actId="2696"/>
        <pc:sldMkLst>
          <pc:docMk/>
          <pc:sldMk cId="3024741963" sldId="295"/>
        </pc:sldMkLst>
      </pc:sldChg>
      <pc:sldChg chg="add del">
        <pc:chgData name="Birce Mercanoglu Taban" userId="25c1212fd68bd1f9" providerId="LiveId" clId="{EFCE42A5-2C3D-4125-900F-A464DDEE2C9B}" dt="2021-11-16T06:35:07.963" v="6" actId="2696"/>
        <pc:sldMkLst>
          <pc:docMk/>
          <pc:sldMk cId="842126896" sldId="296"/>
        </pc:sldMkLst>
      </pc:sldChg>
      <pc:sldChg chg="add del">
        <pc:chgData name="Birce Mercanoglu Taban" userId="25c1212fd68bd1f9" providerId="LiveId" clId="{EFCE42A5-2C3D-4125-900F-A464DDEE2C9B}" dt="2021-11-16T06:35:07.963" v="6" actId="2696"/>
        <pc:sldMkLst>
          <pc:docMk/>
          <pc:sldMk cId="1257797628" sldId="297"/>
        </pc:sldMkLst>
      </pc:sldChg>
      <pc:sldChg chg="add del">
        <pc:chgData name="Birce Mercanoglu Taban" userId="25c1212fd68bd1f9" providerId="LiveId" clId="{EFCE42A5-2C3D-4125-900F-A464DDEE2C9B}" dt="2021-11-16T06:35:07.963" v="6" actId="2696"/>
        <pc:sldMkLst>
          <pc:docMk/>
          <pc:sldMk cId="1007569559" sldId="298"/>
        </pc:sldMkLst>
      </pc:sldChg>
      <pc:sldChg chg="add del">
        <pc:chgData name="Birce Mercanoglu Taban" userId="25c1212fd68bd1f9" providerId="LiveId" clId="{EFCE42A5-2C3D-4125-900F-A464DDEE2C9B}" dt="2021-11-16T06:35:07.963" v="6" actId="2696"/>
        <pc:sldMkLst>
          <pc:docMk/>
          <pc:sldMk cId="153905430" sldId="299"/>
        </pc:sldMkLst>
      </pc:sldChg>
      <pc:sldChg chg="add del">
        <pc:chgData name="Birce Mercanoglu Taban" userId="25c1212fd68bd1f9" providerId="LiveId" clId="{EFCE42A5-2C3D-4125-900F-A464DDEE2C9B}" dt="2021-11-16T06:35:07.963" v="6" actId="2696"/>
        <pc:sldMkLst>
          <pc:docMk/>
          <pc:sldMk cId="3286552702" sldId="300"/>
        </pc:sldMkLst>
      </pc:sldChg>
      <pc:sldChg chg="add del">
        <pc:chgData name="Birce Mercanoglu Taban" userId="25c1212fd68bd1f9" providerId="LiveId" clId="{EFCE42A5-2C3D-4125-900F-A464DDEE2C9B}" dt="2021-11-16T06:35:07.963" v="6" actId="2696"/>
        <pc:sldMkLst>
          <pc:docMk/>
          <pc:sldMk cId="4206637560" sldId="301"/>
        </pc:sldMkLst>
      </pc:sldChg>
      <pc:sldChg chg="add del">
        <pc:chgData name="Birce Mercanoglu Taban" userId="25c1212fd68bd1f9" providerId="LiveId" clId="{EFCE42A5-2C3D-4125-900F-A464DDEE2C9B}" dt="2021-11-16T06:35:07.963" v="6" actId="2696"/>
        <pc:sldMkLst>
          <pc:docMk/>
          <pc:sldMk cId="2342950655" sldId="302"/>
        </pc:sldMkLst>
      </pc:sldChg>
      <pc:sldChg chg="add del">
        <pc:chgData name="Birce Mercanoglu Taban" userId="25c1212fd68bd1f9" providerId="LiveId" clId="{EFCE42A5-2C3D-4125-900F-A464DDEE2C9B}" dt="2021-11-16T06:35:15.515" v="7" actId="2696"/>
        <pc:sldMkLst>
          <pc:docMk/>
          <pc:sldMk cId="587486235" sldId="303"/>
        </pc:sldMkLst>
      </pc:sldChg>
      <pc:sldChg chg="add del">
        <pc:chgData name="Birce Mercanoglu Taban" userId="25c1212fd68bd1f9" providerId="LiveId" clId="{EFCE42A5-2C3D-4125-900F-A464DDEE2C9B}" dt="2021-11-16T06:35:15.515" v="7" actId="2696"/>
        <pc:sldMkLst>
          <pc:docMk/>
          <pc:sldMk cId="2116542677" sldId="304"/>
        </pc:sldMkLst>
      </pc:sldChg>
      <pc:sldChg chg="add del">
        <pc:chgData name="Birce Mercanoglu Taban" userId="25c1212fd68bd1f9" providerId="LiveId" clId="{EFCE42A5-2C3D-4125-900F-A464DDEE2C9B}" dt="2021-11-16T06:35:15.515" v="7" actId="2696"/>
        <pc:sldMkLst>
          <pc:docMk/>
          <pc:sldMk cId="142144726" sldId="305"/>
        </pc:sldMkLst>
      </pc:sldChg>
      <pc:sldChg chg="add del">
        <pc:chgData name="Birce Mercanoglu Taban" userId="25c1212fd68bd1f9" providerId="LiveId" clId="{EFCE42A5-2C3D-4125-900F-A464DDEE2C9B}" dt="2021-11-16T06:35:15.515" v="7" actId="2696"/>
        <pc:sldMkLst>
          <pc:docMk/>
          <pc:sldMk cId="1008481203" sldId="306"/>
        </pc:sldMkLst>
      </pc:sldChg>
      <pc:sldChg chg="add del">
        <pc:chgData name="Birce Mercanoglu Taban" userId="25c1212fd68bd1f9" providerId="LiveId" clId="{EFCE42A5-2C3D-4125-900F-A464DDEE2C9B}" dt="2021-11-16T06:35:15.515" v="7" actId="2696"/>
        <pc:sldMkLst>
          <pc:docMk/>
          <pc:sldMk cId="133191380" sldId="307"/>
        </pc:sldMkLst>
      </pc:sldChg>
      <pc:sldChg chg="add del">
        <pc:chgData name="Birce Mercanoglu Taban" userId="25c1212fd68bd1f9" providerId="LiveId" clId="{EFCE42A5-2C3D-4125-900F-A464DDEE2C9B}" dt="2021-11-16T06:35:15.515" v="7" actId="2696"/>
        <pc:sldMkLst>
          <pc:docMk/>
          <pc:sldMk cId="974894763" sldId="308"/>
        </pc:sldMkLst>
      </pc:sldChg>
      <pc:sldChg chg="add del">
        <pc:chgData name="Birce Mercanoglu Taban" userId="25c1212fd68bd1f9" providerId="LiveId" clId="{EFCE42A5-2C3D-4125-900F-A464DDEE2C9B}" dt="2021-11-16T06:35:15.515" v="7" actId="2696"/>
        <pc:sldMkLst>
          <pc:docMk/>
          <pc:sldMk cId="256317866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4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D53B6FF-308B-40BC-BF2B-BFDD7EEA4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5078-9EDF-499B-8169-995F5C37CF57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3B6FF-308B-40BC-BF2B-BFDD7EEA47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36F45-686D-4ED2-9067-5AFAED050AE2}" type="slidenum">
              <a:rPr lang="en-US"/>
              <a:pPr/>
              <a:t>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4725988"/>
            <a:ext cx="4826000" cy="1439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9350" y="1846263"/>
            <a:ext cx="2592388" cy="1079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>
                <a:latin typeface="Futura LT Book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2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333375"/>
            <a:ext cx="1979613" cy="6192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789612" cy="6192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78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4E823-3E09-48D1-A249-C435161263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5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203D9-4486-4C37-BB5E-2BD0DDC3E7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6B1A-4C98-412F-989E-528964967E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3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25" y="1600200"/>
            <a:ext cx="338455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2575" y="1600200"/>
            <a:ext cx="338613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20140-6E13-4E5B-8750-648814A01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46230-8A7A-4186-A327-863DBD7A91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6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4E7F-B2DF-4210-9B49-63559B8DFC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9B3EA-D579-4CC1-A9BB-E3B845122F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8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47DF4-9836-41A4-9C8F-68089B9E8D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27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7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798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F6A31-20B0-4E99-B1FB-5090BC09D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8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5712-8D0B-4E26-99B6-4B977032FA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34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274638"/>
            <a:ext cx="1730375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25" y="274638"/>
            <a:ext cx="5040313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EDB72-271F-4191-A772-555C5EFB73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4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43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1800"/>
            <a:ext cx="38846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25" y="1701800"/>
            <a:ext cx="38846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38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27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62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4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7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798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96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79216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01800"/>
            <a:ext cx="79216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utura LT Boo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 r="-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91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5" y="1600200"/>
            <a:ext cx="6923088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718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3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9FD7001-FCC7-4B21-9518-87012230FA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228" y="117426"/>
            <a:ext cx="3240360" cy="791840"/>
          </a:xfrm>
          <a:noFill/>
        </p:spPr>
        <p:txBody>
          <a:bodyPr/>
          <a:lstStyle/>
          <a:p>
            <a:pPr algn="ctr"/>
            <a:r>
              <a:rPr lang="tr-TR" sz="2000" b="1" dirty="0">
                <a:ea typeface="굴림" charset="-127"/>
              </a:rPr>
              <a:t>PROF. DR. BİRCE TABAN</a:t>
            </a:r>
            <a:endParaRPr lang="uk-UA" sz="2000" b="1" dirty="0">
              <a:ea typeface="굴림" charset="-127"/>
            </a:endParaRP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412554" y="1989634"/>
            <a:ext cx="4680520" cy="1223888"/>
          </a:xfrm>
          <a:noFill/>
          <a:ln/>
        </p:spPr>
        <p:txBody>
          <a:bodyPr/>
          <a:lstStyle/>
          <a:p>
            <a:pPr algn="ctr"/>
            <a:r>
              <a:rPr lang="tr-TR" sz="3200" b="1" dirty="0"/>
              <a:t>ZST216 </a:t>
            </a:r>
          </a:p>
          <a:p>
            <a:pPr algn="ctr"/>
            <a:r>
              <a:rPr lang="tr-TR" sz="3200" b="1" dirty="0"/>
              <a:t>ISI VE KÜTLE </a:t>
            </a:r>
            <a:r>
              <a:rPr lang="tr-TR" sz="3200" b="1" cap="all" dirty="0" err="1"/>
              <a:t>transferİ</a:t>
            </a:r>
            <a:endParaRPr lang="ru-RU" sz="3200" b="1" cap="all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BAD1F99-56B4-4849-AE37-0FEE28A3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543" y="4221882"/>
            <a:ext cx="4968552" cy="12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Ders kapsamında sunulan slaytlardaki tüm yazılı ve görsel materyaller; Ç</a:t>
            </a:r>
            <a:r>
              <a:rPr lang="en-US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engel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Y. A., </a:t>
            </a:r>
            <a:r>
              <a:rPr lang="en-US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Ghajar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A. J., 2020. Heat and Mass Transfer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-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Fundamentals and Applications, 6th Edition, McGraw-Hill 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Companies Inc., New York, the USA, 1024 pages. ISBN: 978-9339223199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ve 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Ç</a:t>
            </a:r>
            <a:r>
              <a:rPr lang="en-US" sz="14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engel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Y. A., </a:t>
            </a:r>
            <a:r>
              <a:rPr lang="en-US" sz="14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Ghajar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A. J., 202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Isı ve Kütle Transferi -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Esaslar ve Uygulamalar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tr-TR" sz="14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Tanyıldızı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V. (Çeviri Editörü), </a:t>
            </a:r>
            <a:r>
              <a:rPr lang="tr-TR" sz="14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Palme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Yayınevi, Ankara, Türkiye, 908 sayfa</a:t>
            </a:r>
            <a:r>
              <a:rPr lang="en-U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ISBN: 978-</a:t>
            </a:r>
            <a:r>
              <a:rPr lang="tr-TR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6053552871 künyeli kitaplardan alınmıştır.</a:t>
            </a:r>
            <a:endParaRPr lang="ru-RU" sz="1400" b="1" kern="0" dirty="0">
              <a:solidFill>
                <a:srgbClr val="FFC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6A6232D-14AE-463C-93AD-6DB1FE2B2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090" y="3888432"/>
            <a:ext cx="1742354" cy="263770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4F3AAF3-39BB-4A41-A950-F05C7ACB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2" y="3960440"/>
            <a:ext cx="1740227" cy="2637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A6644B9-657B-4B9D-9050-0FEB92EE84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2494" y="405458"/>
            <a:ext cx="7056784" cy="273630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tr-TR" sz="1400" dirty="0"/>
              <a:t>Isı, üç farklı yolla aktarılabilir: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/>
              <a:t>1-) İletim (</a:t>
            </a:r>
            <a:r>
              <a:rPr lang="tr-TR" sz="1400" dirty="0" err="1"/>
              <a:t>Kondüksiyon</a:t>
            </a:r>
            <a:r>
              <a:rPr lang="tr-TR" sz="1400" dirty="0"/>
              <a:t>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/>
              <a:t>2-) Taşınım (Konveksiyon)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/>
              <a:t>3-) Işınım (Radyasyon)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spc="-2" dirty="0">
                <a:latin typeface="Arial"/>
                <a:cs typeface="Arial"/>
              </a:rPr>
              <a:t>Isı transferinin bütün türleri bir sıcaklık farkını gerektirir ve hepsi de yüksek sıcaklıktaki ortamdan düşük sıcaklıktakine doğrudur.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400" spc="-2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tr-TR" sz="1400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spc="-2" dirty="0">
                <a:solidFill>
                  <a:srgbClr val="FF0000"/>
                </a:solidFill>
                <a:latin typeface="Arial"/>
                <a:cs typeface="Arial"/>
              </a:rPr>
              <a:t>İletim,</a:t>
            </a:r>
            <a:r>
              <a:rPr lang="tr-TR" sz="1400" spc="-2" dirty="0">
                <a:latin typeface="Arial"/>
                <a:cs typeface="Arial"/>
              </a:rPr>
              <a:t> parçacıklar arası etkileşmelerin sonucu olarak bir maddenin daha yüksek enerjili parçacıklarından bitişiklerindeki daha düşük enerjili olanlara enerji transferidir. İletim; katılarda, sıvılarda veya gazlarda olabilir.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400" spc="-2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spc="-2" dirty="0">
                <a:latin typeface="Arial"/>
                <a:cs typeface="Arial"/>
              </a:rPr>
              <a:t>	</a:t>
            </a:r>
            <a:endParaRPr lang="tr-TR" sz="1400" dirty="0"/>
          </a:p>
          <a:p>
            <a:pPr marL="0" indent="0" algn="just">
              <a:spcBef>
                <a:spcPts val="0"/>
              </a:spcBef>
              <a:buNone/>
            </a:pPr>
            <a:endParaRPr lang="tr-TR" sz="14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DDA8F66F-33AA-4BEB-80C9-3047B50955AE}"/>
              </a:ext>
            </a:extLst>
          </p:cNvPr>
          <p:cNvSpPr txBox="1">
            <a:spLocks/>
          </p:cNvSpPr>
          <p:nvPr/>
        </p:nvSpPr>
        <p:spPr bwMode="auto">
          <a:xfrm>
            <a:off x="1887988" y="-24553"/>
            <a:ext cx="71287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9pPr>
          </a:lstStyle>
          <a:p>
            <a:pPr algn="just"/>
            <a:r>
              <a:rPr lang="tr-TR" sz="2000" b="1" kern="0" cap="all" dirty="0">
                <a:solidFill>
                  <a:srgbClr val="FF0000"/>
                </a:solidFill>
              </a:rPr>
              <a:t>ısı transfer MEKANİZMALARI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90244F09-7255-43F7-A2F8-9496B5426C95}"/>
              </a:ext>
            </a:extLst>
          </p:cNvPr>
          <p:cNvSpPr txBox="1">
            <a:spLocks/>
          </p:cNvSpPr>
          <p:nvPr/>
        </p:nvSpPr>
        <p:spPr bwMode="auto">
          <a:xfrm>
            <a:off x="1872494" y="1845618"/>
            <a:ext cx="71287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22" rIns="91443" bIns="45722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6666"/>
                </a:solidFill>
                <a:latin typeface="Futura LT Book" pitchFamily="2" charset="0"/>
              </a:defRPr>
            </a:lvl9pPr>
          </a:lstStyle>
          <a:p>
            <a:pPr algn="just"/>
            <a:r>
              <a:rPr lang="tr-TR" sz="2000" b="1" kern="0" cap="all" dirty="0">
                <a:solidFill>
                  <a:srgbClr val="FF0000"/>
                </a:solidFill>
              </a:rPr>
              <a:t>İLETİM (CONDUCTION)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4827A67-EB29-4EF7-8F08-51FA8BA8CA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538" y="3102707"/>
                <a:ext cx="6768752" cy="3528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3" tIns="45722" rIns="91443" bIns="45722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666666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666666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666666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tr-TR" sz="1400" spc="-2" dirty="0">
                    <a:cs typeface="Arial"/>
                  </a:rPr>
                  <a:t>Gazlarda ve sıvılarda iletim, moleküllerin gelişigüzel hareketleri sırasında </a:t>
                </a:r>
                <a:r>
                  <a:rPr lang="tr-TR" sz="1400" u="sng" spc="-2" dirty="0">
                    <a:cs typeface="Arial"/>
                  </a:rPr>
                  <a:t>çarpışmaları (</a:t>
                </a:r>
                <a:r>
                  <a:rPr lang="tr-TR" sz="1400" u="sng" spc="-2" dirty="0" err="1">
                    <a:cs typeface="Arial"/>
                  </a:rPr>
                  <a:t>collisions</a:t>
                </a:r>
                <a:r>
                  <a:rPr lang="tr-TR" sz="1400" u="sng" spc="-2" dirty="0">
                    <a:cs typeface="Arial"/>
                  </a:rPr>
                  <a:t>)</a:t>
                </a:r>
                <a:r>
                  <a:rPr lang="tr-TR" sz="1400" spc="-2" dirty="0">
                    <a:cs typeface="Arial"/>
                  </a:rPr>
                  <a:t> ve </a:t>
                </a:r>
                <a:r>
                  <a:rPr lang="tr-TR" sz="1400" u="sng" spc="-2" dirty="0">
                    <a:cs typeface="Arial"/>
                  </a:rPr>
                  <a:t>yayılmaları (</a:t>
                </a:r>
                <a:r>
                  <a:rPr lang="tr-TR" sz="1400" u="sng" spc="-2" dirty="0" err="1">
                    <a:cs typeface="Arial"/>
                  </a:rPr>
                  <a:t>diffusion</a:t>
                </a:r>
                <a:r>
                  <a:rPr lang="tr-TR" sz="1400" u="sng" spc="-2" dirty="0">
                    <a:cs typeface="Arial"/>
                  </a:rPr>
                  <a:t>)</a:t>
                </a:r>
                <a:r>
                  <a:rPr lang="tr-TR" sz="1400" spc="-2" dirty="0">
                    <a:cs typeface="Arial"/>
                  </a:rPr>
                  <a:t> sebebiyle olur. Katılarda ise iletim, kafeslerdeki moleküllerin </a:t>
                </a:r>
                <a:r>
                  <a:rPr lang="tr-TR" sz="1400" u="sng" spc="-2" dirty="0">
                    <a:cs typeface="Arial"/>
                  </a:rPr>
                  <a:t>titreşimleri (</a:t>
                </a:r>
                <a:r>
                  <a:rPr lang="tr-TR" sz="1400" u="sng" spc="-2" dirty="0" err="1">
                    <a:cs typeface="Arial"/>
                  </a:rPr>
                  <a:t>vibrations</a:t>
                </a:r>
                <a:r>
                  <a:rPr lang="tr-TR" sz="1400" u="sng" spc="-2" dirty="0">
                    <a:cs typeface="Arial"/>
                  </a:rPr>
                  <a:t>)</a:t>
                </a:r>
                <a:r>
                  <a:rPr lang="tr-TR" sz="1400" spc="-2" dirty="0">
                    <a:cs typeface="Arial"/>
                  </a:rPr>
                  <a:t> ve bunun yanında </a:t>
                </a:r>
                <a:r>
                  <a:rPr lang="tr-TR" sz="1400" u="sng" spc="-2" dirty="0">
                    <a:cs typeface="Arial"/>
                  </a:rPr>
                  <a:t>serbest elektronlarla</a:t>
                </a:r>
                <a:r>
                  <a:rPr lang="tr-TR" sz="1400" spc="-2" dirty="0">
                    <a:cs typeface="Arial"/>
                  </a:rPr>
                  <a:t> enerji aktarımı sonucu olur.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tr-TR" sz="1400" spc="-2" dirty="0">
                  <a:cs typeface="Arial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tr-TR" sz="1400" spc="-2" dirty="0">
                    <a:cs typeface="Arial"/>
                  </a:rPr>
                  <a:t>Kalınlığı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0" spc="-2" dirty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tr-TR" sz="1600" b="0" i="1" spc="-2" dirty="0" smtClean="0"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tr-TR" sz="1600" b="0" i="1" spc="-2" dirty="0" smtClean="0">
                        <a:latin typeface="Cambria Math" panose="02040503050406030204" pitchFamily="18" charset="0"/>
                        <a:cs typeface="Arial"/>
                      </a:rPr>
                      <m:t> = </m:t>
                    </m:r>
                    <m:r>
                      <a:rPr lang="tr-TR" sz="1600" i="1" spc="-2" dirty="0" smtClean="0">
                        <a:latin typeface="Cambria Math" panose="02040503050406030204" pitchFamily="18" charset="0"/>
                        <a:cs typeface="Arial"/>
                      </a:rPr>
                      <m:t>𝐿</m:t>
                    </m:r>
                  </m:oMath>
                </a14:m>
                <a:r>
                  <a:rPr lang="tr-TR" sz="1600" spc="-2" dirty="0">
                    <a:cs typeface="Arial"/>
                  </a:rPr>
                  <a:t> </a:t>
                </a:r>
                <a:r>
                  <a:rPr lang="tr-TR" sz="1400" spc="-2" dirty="0">
                    <a:cs typeface="Arial"/>
                  </a:rPr>
                  <a:t>ve alanı </a:t>
                </a:r>
                <a:r>
                  <a:rPr lang="tr-TR" sz="1600" i="1" spc="-2" dirty="0">
                    <a:cs typeface="Arial"/>
                  </a:rPr>
                  <a:t>A</a:t>
                </a:r>
                <a:r>
                  <a:rPr lang="tr-TR" sz="1400" spc="-2" dirty="0">
                    <a:cs typeface="Arial"/>
                  </a:rPr>
                  <a:t> olan geniş bir düzlem duvarda (</a:t>
                </a:r>
                <a:r>
                  <a:rPr lang="tr-TR" sz="1400" spc="-2" dirty="0" err="1">
                    <a:cs typeface="Arial"/>
                  </a:rPr>
                  <a:t>plane</a:t>
                </a:r>
                <a:r>
                  <a:rPr lang="tr-TR" sz="1400" spc="-2" dirty="0">
                    <a:cs typeface="Arial"/>
                  </a:rPr>
                  <a:t> </a:t>
                </a:r>
                <a:r>
                  <a:rPr lang="tr-TR" sz="1400" spc="-2" dirty="0" err="1">
                    <a:cs typeface="Arial"/>
                  </a:rPr>
                  <a:t>layer</a:t>
                </a:r>
                <a:r>
                  <a:rPr lang="tr-TR" sz="1400" spc="-2" dirty="0">
                    <a:cs typeface="Arial"/>
                  </a:rPr>
                  <a:t>) (Şekil 1-23) sürekli şartlarda ısı iletimi olduğunda; duvar boyunca sıcaklık farkı</a:t>
                </a:r>
                <a14:m>
                  <m:oMath xmlns:m="http://schemas.openxmlformats.org/officeDocument/2006/math">
                    <m:r>
                      <a:rPr lang="tr-TR" sz="1600" spc="-2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i="0" spc="-2" dirty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tr-TR" sz="1600" i="1" spc="-2" dirty="0" smtClean="0"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  <m:r>
                      <a:rPr lang="tr-TR" sz="1600" i="1" spc="-2" dirty="0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l-GR" sz="1600" i="0" spc="-2" dirty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tr-TR" sz="1600" i="1" spc="-2" dirty="0" smtClean="0"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  <m:r>
                      <a:rPr lang="tr-TR" sz="1600" i="1" spc="-2" baseline="-25000" dirty="0" smtClean="0">
                        <a:latin typeface="Cambria Math" panose="02040503050406030204" pitchFamily="18" charset="0"/>
                        <a:cs typeface="Arial"/>
                      </a:rPr>
                      <m:t>2 </m:t>
                    </m:r>
                    <m:r>
                      <a:rPr lang="tr-TR" sz="1600" i="1" spc="-2" dirty="0" smtClean="0">
                        <a:latin typeface="Cambria Math" panose="02040503050406030204" pitchFamily="18" charset="0"/>
                        <a:cs typeface="Arial"/>
                      </a:rPr>
                      <m:t>– </m:t>
                    </m:r>
                    <m:r>
                      <m:rPr>
                        <m:sty m:val="p"/>
                      </m:rPr>
                      <a:rPr lang="el-GR" sz="1600" i="0" spc="-2" dirty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tr-TR" sz="1600" i="1" spc="-2" dirty="0" smtClean="0"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  <m:r>
                      <a:rPr lang="tr-TR" sz="1600" i="1" spc="-2" baseline="-25000" dirty="0" smtClean="0">
                        <a:latin typeface="Cambria Math" panose="02040503050406030204" pitchFamily="18" charset="0"/>
                        <a:cs typeface="Arial"/>
                      </a:rPr>
                      <m:t>1</m:t>
                    </m:r>
                    <m:r>
                      <a:rPr lang="tr-TR" sz="1600" i="1" spc="-2" dirty="0" smtClean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tr-TR" sz="1400" spc="-2" dirty="0">
                    <a:cs typeface="Arial"/>
                  </a:rPr>
                  <a:t>‘</a:t>
                </a:r>
                <a:r>
                  <a:rPr lang="tr-TR" sz="1400" spc="-2" dirty="0" err="1">
                    <a:cs typeface="Arial"/>
                  </a:rPr>
                  <a:t>dir</a:t>
                </a:r>
                <a:r>
                  <a:rPr lang="tr-TR" sz="1400" spc="-2" dirty="0">
                    <a:cs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1600" i="1" spc="-2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tr-TR" sz="1600" b="0" i="1" spc="-2" smtClean="0">
                            <a:latin typeface="Cambria Math" panose="02040503050406030204" pitchFamily="18" charset="0"/>
                            <a:cs typeface="Arial"/>
                          </a:rPr>
                          <m:t>𝑄</m:t>
                        </m:r>
                      </m:e>
                    </m:acc>
                  </m:oMath>
                </a14:m>
                <a:r>
                  <a:rPr lang="tr-TR" sz="1600" spc="-2" dirty="0">
                    <a:cs typeface="Arial"/>
                  </a:rPr>
                  <a:t> ı</a:t>
                </a:r>
                <a:r>
                  <a:rPr lang="tr-TR" sz="1400" spc="-2" dirty="0">
                    <a:cs typeface="Arial"/>
                  </a:rPr>
                  <a:t>sı transfer hızı, duvar boyunca </a:t>
                </a:r>
                <a:r>
                  <a:rPr lang="el-GR" sz="1600" i="0" spc="-2" dirty="0">
                    <a:latin typeface="+mj-lt"/>
                    <a:cs typeface="Arial"/>
                  </a:rPr>
                  <a:t>Δ</a:t>
                </a:r>
                <a:r>
                  <a:rPr lang="tr-TR" sz="1600" i="1" spc="-2" dirty="0">
                    <a:cs typeface="Arial"/>
                  </a:rPr>
                  <a:t>T </a:t>
                </a:r>
                <a:r>
                  <a:rPr lang="tr-TR" sz="1400" spc="-2" dirty="0">
                    <a:cs typeface="Arial"/>
                  </a:rPr>
                  <a:t>sıcaklık farkı veya ısı transferine dik </a:t>
                </a:r>
                <a:r>
                  <a:rPr lang="tr-TR" sz="1600" i="1" spc="-2" dirty="0">
                    <a:cs typeface="Arial"/>
                  </a:rPr>
                  <a:t>A</a:t>
                </a:r>
                <a:r>
                  <a:rPr lang="tr-TR" sz="1400" spc="-2" dirty="0">
                    <a:cs typeface="Arial"/>
                  </a:rPr>
                  <a:t> alanı iki katına çıkarıldığında iki kat artar; </a:t>
                </a:r>
                <a:r>
                  <a:rPr lang="tr-TR" sz="1600" i="1" spc="-2" dirty="0">
                    <a:cs typeface="Arial"/>
                  </a:rPr>
                  <a:t>L</a:t>
                </a:r>
                <a:r>
                  <a:rPr lang="tr-TR" sz="1400" spc="-2" dirty="0">
                    <a:cs typeface="Arial"/>
                  </a:rPr>
                  <a:t> duvar kalınlığı iki katına çıkarıldığın da ise yarıya düşer. Bir başka deyişle; </a:t>
                </a:r>
                <a:r>
                  <a:rPr lang="tr-TR" sz="1400" b="1" spc="-2" dirty="0">
                    <a:solidFill>
                      <a:srgbClr val="0070C0"/>
                    </a:solidFill>
                    <a:cs typeface="Arial"/>
                  </a:rPr>
                  <a:t>bir levhada ısı transfer hızı, tabaka boyunca sıcaklık farkı ve transfer alanı ile doğru, tabakanın kalınlığı ile ters orantılıdır</a:t>
                </a:r>
                <a:r>
                  <a:rPr lang="tr-TR" sz="1400" spc="-2" dirty="0">
                    <a:cs typeface="Arial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tr-TR" sz="1800" spc="-2" dirty="0">
                  <a:cs typeface="Arial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4827A67-EB29-4EF7-8F08-51FA8BA8C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538" y="3102707"/>
                <a:ext cx="6768752" cy="3528392"/>
              </a:xfrm>
              <a:prstGeom prst="rect">
                <a:avLst/>
              </a:prstGeom>
              <a:blipFill>
                <a:blip r:embed="rId4"/>
                <a:stretch>
                  <a:fillRect l="-270" t="-345" r="-2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Resim 8">
            <a:extLst>
              <a:ext uri="{FF2B5EF4-FFF2-40B4-BE49-F238E27FC236}">
                <a16:creationId xmlns:a16="http://schemas.microsoft.com/office/drawing/2014/main" id="{B5CE12EF-3EC0-4228-8C72-F9D6520BA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714" y="5767004"/>
            <a:ext cx="3744416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A6644B9-657B-4B9D-9050-0FEB92EE846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3753" y="90174"/>
                <a:ext cx="8856984" cy="153941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tr-TR" altLang="ko-KR" b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Isıl iletkenlik tanım denklemi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altLang="ko-KR" i="1" dirty="0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altLang="ko-KR" b="0" i="1" dirty="0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tr-TR" altLang="ko-KR" b="0" i="1" baseline="-25000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𝑖𝑙𝑒𝑡𝑖𝑚</m:t>
                    </m:r>
                    <m:r>
                      <a:rPr lang="tr-TR" altLang="ko-KR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tr-TR" altLang="ko-KR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altLang="ko-KR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altLang="ko-KR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altLang="ko-KR" b="0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tr-TR" altLang="ko-KR" i="1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altLang="ko-KR" b="0" i="1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tr-TR" altLang="ko-KR" b="0" i="1" baseline="-25000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altLang="ko-KR" b="0" i="1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altLang="ko-KR" b="0" i="1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tr-TR" altLang="ko-KR" b="0" i="1" baseline="-25000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kern="120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  <a:ea typeface="굴림" charset="-127"/>
                          </a:rPr>
                          <m:t>Δ</m:t>
                        </m:r>
                        <m:r>
                          <a:rPr lang="tr-TR" b="0" i="1" kern="1200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  <a:ea typeface="굴림" charset="-127"/>
                          </a:rPr>
                          <m:t>𝑥</m:t>
                        </m:r>
                      </m:den>
                    </m:f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r>
                      <a:rPr lang="tr-TR" i="1" dirty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dirty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tr-TR" i="1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i="1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i="1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tr-TR" i="1" dirty="0">
                    <a:solidFill>
                      <a:srgbClr val="FF6699"/>
                    </a:solidFill>
                    <a:latin typeface="Cambria Math" panose="02040503050406030204" pitchFamily="18" charset="0"/>
                  </a:rPr>
                  <a:t>   </a:t>
                </a:r>
                <a:r>
                  <a:rPr lang="tr-TR" dirty="0">
                    <a:solidFill>
                      <a:srgbClr val="FF6699"/>
                    </a:solidFill>
                    <a:latin typeface="Cambria Math" panose="02040503050406030204" pitchFamily="18" charset="0"/>
                  </a:rPr>
                  <a:t>   </a:t>
                </a:r>
                <a:r>
                  <a:rPr lang="tr-TR" sz="1800" dirty="0">
                    <a:solidFill>
                      <a:srgbClr val="FF6699"/>
                    </a:solidFill>
                    <a:latin typeface="Cambria Math" panose="02040503050406030204" pitchFamily="18" charset="0"/>
                  </a:rPr>
                  <a:t>(W)</a:t>
                </a:r>
              </a:p>
              <a:p>
                <a:pPr marL="0" indent="0" algn="just">
                  <a:spcBef>
                    <a:spcPts val="1200"/>
                  </a:spcBef>
                  <a:buFontTx/>
                  <a:buNone/>
                </a:pPr>
                <a:r>
                  <a:rPr lang="tr-TR" altLang="ko-KR" sz="1600" kern="0" dirty="0">
                    <a:ea typeface="굴림" charset="-127"/>
                  </a:rPr>
                  <a:t>Burada </a:t>
                </a:r>
                <a:r>
                  <a:rPr lang="tr-TR" altLang="ko-KR" sz="1600" i="1" dirty="0">
                    <a:solidFill>
                      <a:srgbClr val="FF0000"/>
                    </a:solidFill>
                    <a:ea typeface="굴림" charset="-127"/>
                  </a:rPr>
                  <a:t>k</a:t>
                </a:r>
                <a:r>
                  <a:rPr lang="tr-TR" altLang="ko-KR" sz="1600" kern="0" dirty="0">
                    <a:solidFill>
                      <a:srgbClr val="FF0000"/>
                    </a:solidFill>
                    <a:ea typeface="굴림" charset="-127"/>
                  </a:rPr>
                  <a:t>, orantı sabiti, ısıl iletkenlik </a:t>
                </a:r>
                <a:r>
                  <a:rPr lang="tr-TR" altLang="ko-KR" sz="1600" kern="0" dirty="0">
                    <a:ea typeface="굴림" charset="-127"/>
                  </a:rPr>
                  <a:t>olarak bir malzemenin ısıyı iletme kabiliyetinin bir ölçüsüdür.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A6644B9-657B-4B9D-9050-0FEB92EE8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753" y="90174"/>
                <a:ext cx="8856984" cy="1539419"/>
              </a:xfrm>
              <a:blipFill>
                <a:blip r:embed="rId3"/>
                <a:stretch>
                  <a:fillRect l="-413" t="-23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>
            <a:extLst>
              <a:ext uri="{FF2B5EF4-FFF2-40B4-BE49-F238E27FC236}">
                <a16:creationId xmlns:a16="http://schemas.microsoft.com/office/drawing/2014/main" id="{AC9AF922-AA88-41CF-96C6-A72CE28570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BAB52998-056A-4A77-91EA-8BDFBC600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0586" y="1557586"/>
                <a:ext cx="6266021" cy="4888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3" tIns="45722" rIns="91443" bIns="45722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666666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666666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666666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666666"/>
                    </a:solidFill>
                    <a:latin typeface="+mn-lt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tr-TR" sz="1600" spc="-2" dirty="0">
                    <a:cs typeface="Arial"/>
                  </a:rPr>
                  <a:t>Eğer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1800" b="0" i="1" kern="120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sz="1800" b="0" i="1" kern="120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b="0" i="1" kern="120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tr-TR" sz="1800" spc="-2" dirty="0">
                    <a:cs typeface="Arial"/>
                  </a:rPr>
                  <a:t> </a:t>
                </a:r>
                <a:r>
                  <a:rPr lang="tr-TR" sz="1600" kern="0" dirty="0">
                    <a:ea typeface="굴림" charset="-127"/>
                  </a:rPr>
                  <a:t>limit durumunda,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tr-TR" sz="1600" b="1" kern="0" dirty="0">
                    <a:solidFill>
                      <a:srgbClr val="00B050"/>
                    </a:solidFill>
                    <a:ea typeface="굴림" charset="-127"/>
                  </a:rPr>
                  <a:t>		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tr-TR" sz="1600" b="1" kern="0" dirty="0">
                  <a:solidFill>
                    <a:srgbClr val="00B050"/>
                  </a:solidFill>
                  <a:ea typeface="굴림" charset="-127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tr-TR" sz="1600" b="1" kern="0" dirty="0">
                    <a:solidFill>
                      <a:srgbClr val="00B050"/>
                    </a:solidFill>
                    <a:ea typeface="굴림" charset="-127"/>
                  </a:rPr>
                  <a:t>	</a:t>
                </a:r>
                <a:r>
                  <a:rPr lang="tr-TR" sz="2800" b="1" kern="0" dirty="0" err="1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Fourier</a:t>
                </a:r>
                <a:r>
                  <a:rPr lang="tr-TR" sz="2800" b="1" kern="0" dirty="0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 Isı İletim Kanunu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tr-TR" sz="2800" b="1" kern="0" dirty="0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(</a:t>
                </a:r>
                <a:r>
                  <a:rPr lang="tr-TR" sz="2800" b="1" kern="0" dirty="0" err="1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Fourier’s</a:t>
                </a:r>
                <a:r>
                  <a:rPr lang="tr-TR" sz="2800" b="1" kern="0" dirty="0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 </a:t>
                </a:r>
                <a:r>
                  <a:rPr lang="tr-TR" sz="2800" b="1" kern="0" dirty="0" err="1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Law</a:t>
                </a:r>
                <a:r>
                  <a:rPr lang="tr-TR" sz="2800" b="1" kern="0" dirty="0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 of </a:t>
                </a:r>
                <a:r>
                  <a:rPr lang="tr-TR" sz="2800" b="1" kern="0" dirty="0" err="1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Heat</a:t>
                </a:r>
                <a:r>
                  <a:rPr lang="tr-TR" sz="2800" b="1" kern="0" dirty="0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 </a:t>
                </a:r>
                <a:r>
                  <a:rPr lang="tr-TR" sz="2800" b="1" kern="0" dirty="0" err="1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Conduction</a:t>
                </a:r>
                <a:r>
                  <a:rPr lang="tr-TR" sz="2800" b="1" kern="0" dirty="0">
                    <a:solidFill>
                      <a:srgbClr val="00B050"/>
                    </a:solidFill>
                    <a:highlight>
                      <a:srgbClr val="FFFF00"/>
                    </a:highlight>
                    <a:ea typeface="굴림" charset="-127"/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tr-TR" sz="2800" b="1" kern="0" dirty="0">
                  <a:solidFill>
                    <a:srgbClr val="00B050"/>
                  </a:solidFill>
                  <a:highlight>
                    <a:srgbClr val="FFFF00"/>
                  </a:highlight>
                  <a:ea typeface="굴림" charset="-127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altLang="ko-KR" i="1" dirty="0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altLang="ko-KR" b="0" i="1" dirty="0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tr-TR" altLang="ko-KR" b="0" i="1" baseline="-25000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𝑖𝑙𝑒𝑡𝑖𝑚</m:t>
                    </m:r>
                    <m:r>
                      <a:rPr lang="tr-TR" altLang="ko-KR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altLang="ko-KR" b="0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altLang="ko-KR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altLang="ko-KR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altLang="ko-KR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altLang="ko-KR" b="0" i="1" dirty="0" smtClean="0">
                        <a:solidFill>
                          <a:srgbClr val="FF6699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tr-TR" altLang="ko-KR" i="1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altLang="ko-KR" b="0" i="1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tr-TR" b="0" i="1" kern="1200" smtClean="0">
                            <a:solidFill>
                              <a:srgbClr val="FF6699"/>
                            </a:solidFill>
                            <a:latin typeface="Cambria Math" panose="02040503050406030204" pitchFamily="18" charset="0"/>
                            <a:ea typeface="굴림" charset="-127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tr-TR" sz="1800" spc="-2" dirty="0">
                    <a:cs typeface="Arial"/>
                  </a:rPr>
                  <a:t>     </a:t>
                </a:r>
                <a:r>
                  <a:rPr lang="tr-TR" sz="1800" dirty="0">
                    <a:solidFill>
                      <a:srgbClr val="FF6699"/>
                    </a:solidFill>
                    <a:latin typeface="Cambria Math" panose="02040503050406030204" pitchFamily="18" charset="0"/>
                  </a:rPr>
                  <a:t>(W)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tr-TR" altLang="ko-KR" sz="1600" kern="0" dirty="0">
                    <a:ea typeface="굴림" charset="-127"/>
                  </a:rPr>
                  <a:t>Burada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altLang="ko-KR" i="1" ker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fPr>
                      <m:num>
                        <m:r>
                          <a:rPr lang="tr-TR" altLang="ko-KR" kern="0">
                            <a:latin typeface="Cambria Math" panose="02040503050406030204" pitchFamily="18" charset="0"/>
                            <a:ea typeface="굴림" charset="-127"/>
                          </a:rPr>
                          <m:t>𝑑𝑇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tr-TR" altLang="ko-KR" b="0" i="0" kern="0" smtClean="0">
                            <a:latin typeface="Cambria Math" panose="02040503050406030204" pitchFamily="18" charset="0"/>
                            <a:ea typeface="굴림" charset="-127"/>
                          </a:rPr>
                          <m:t>d</m:t>
                        </m:r>
                        <m:r>
                          <a:rPr lang="tr-TR" kern="0">
                            <a:latin typeface="Cambria Math" panose="02040503050406030204" pitchFamily="18" charset="0"/>
                            <a:ea typeface="굴림" charset="-127"/>
                          </a:rPr>
                          <m:t>𝑥</m:t>
                        </m:r>
                      </m:den>
                    </m:f>
                  </m:oMath>
                </a14:m>
                <a:r>
                  <a:rPr lang="tr-TR" kern="0" dirty="0">
                    <a:ea typeface="굴림" charset="-127"/>
                  </a:rPr>
                  <a:t> </a:t>
                </a:r>
                <a:r>
                  <a:rPr lang="tr-TR" sz="1600" kern="0" dirty="0">
                    <a:ea typeface="굴림" charset="-127"/>
                  </a:rPr>
                  <a:t>sıcaklık </a:t>
                </a:r>
                <a:r>
                  <a:rPr lang="tr-TR" sz="1600" kern="0" dirty="0" err="1">
                    <a:ea typeface="굴림" charset="-127"/>
                  </a:rPr>
                  <a:t>gradyanı</a:t>
                </a:r>
                <a:r>
                  <a:rPr lang="tr-TR" sz="1600" kern="0" dirty="0">
                    <a:ea typeface="굴림" charset="-127"/>
                  </a:rPr>
                  <a:t>, </a:t>
                </a:r>
                <a:r>
                  <a:rPr lang="tr-TR" sz="1600" i="1" kern="0" dirty="0">
                    <a:ea typeface="굴림" charset="-127"/>
                  </a:rPr>
                  <a:t>t-x</a:t>
                </a:r>
                <a:r>
                  <a:rPr lang="tr-TR" sz="1600" kern="0" dirty="0">
                    <a:ea typeface="굴림" charset="-127"/>
                  </a:rPr>
                  <a:t> diyagramında sıcaklık eğrisinin eğimidir. Buradaki negatif işaret, pozitif </a:t>
                </a:r>
                <a:r>
                  <a:rPr lang="tr-TR" sz="1600" i="1" kern="0" dirty="0">
                    <a:ea typeface="굴림" charset="-127"/>
                  </a:rPr>
                  <a:t>x</a:t>
                </a:r>
                <a:r>
                  <a:rPr lang="tr-TR" sz="1600" kern="0" dirty="0">
                    <a:ea typeface="굴림" charset="-127"/>
                  </a:rPr>
                  <a:t> yönünde ısı transferinin pozitif bir miktar olmasını sağlar. Yine unutulmamalıdır ki, duvar kalınlığının </a:t>
                </a:r>
                <a:r>
                  <a:rPr lang="tr-TR" sz="1600" i="1" kern="0" dirty="0">
                    <a:ea typeface="굴림" charset="-127"/>
                  </a:rPr>
                  <a:t>A</a:t>
                </a:r>
                <a:r>
                  <a:rPr lang="tr-TR" sz="1600" kern="0" dirty="0">
                    <a:ea typeface="굴림" charset="-127"/>
                  </a:rPr>
                  <a:t> üzerinde etkisi yoktur.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BAB52998-056A-4A77-91EA-8BDFBC600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586" y="1557586"/>
                <a:ext cx="6266021" cy="4888022"/>
              </a:xfrm>
              <a:prstGeom prst="rect">
                <a:avLst/>
              </a:prstGeom>
              <a:blipFill>
                <a:blip r:embed="rId6"/>
                <a:stretch>
                  <a:fillRect l="-486" r="-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00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57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FF0B5F-1E12-4655-B7AF-0DC74A39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0" y="142389"/>
            <a:ext cx="8712968" cy="479093"/>
          </a:xfrm>
        </p:spPr>
        <p:txBody>
          <a:bodyPr/>
          <a:lstStyle/>
          <a:p>
            <a:r>
              <a:rPr lang="tr-TR" sz="2000" b="1" dirty="0">
                <a:solidFill>
                  <a:srgbClr val="92D050"/>
                </a:solidFill>
              </a:rPr>
              <a:t>1. Isıl İletkenlik (</a:t>
            </a:r>
            <a:r>
              <a:rPr lang="tr-TR" sz="2000" b="1" i="1" dirty="0">
                <a:solidFill>
                  <a:srgbClr val="92D050"/>
                </a:solidFill>
              </a:rPr>
              <a:t>k</a:t>
            </a:r>
            <a:r>
              <a:rPr lang="tr-TR" sz="2000" b="1" dirty="0">
                <a:solidFill>
                  <a:srgbClr val="92D050"/>
                </a:solidFill>
              </a:rPr>
              <a:t>) (</a:t>
            </a:r>
            <a:r>
              <a:rPr lang="tr-TR" sz="2000" b="1" dirty="0" err="1">
                <a:solidFill>
                  <a:srgbClr val="92D050"/>
                </a:solidFill>
              </a:rPr>
              <a:t>Thermal</a:t>
            </a:r>
            <a:r>
              <a:rPr lang="tr-TR" sz="2000" b="1" dirty="0">
                <a:solidFill>
                  <a:srgbClr val="92D050"/>
                </a:solidFill>
              </a:rPr>
              <a:t> </a:t>
            </a:r>
            <a:r>
              <a:rPr lang="tr-TR" sz="2000" b="1" dirty="0" err="1">
                <a:solidFill>
                  <a:srgbClr val="92D050"/>
                </a:solidFill>
              </a:rPr>
              <a:t>Conductivity</a:t>
            </a:r>
            <a:r>
              <a:rPr lang="tr-TR" sz="2000" b="1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21C50-8DB8-4734-8120-55F1F580B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306" y="693489"/>
            <a:ext cx="5832648" cy="60237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tr-TR" sz="1600" kern="0" dirty="0">
                <a:solidFill>
                  <a:srgbClr val="FF0000"/>
                </a:solidFill>
                <a:ea typeface="굴림" charset="-127"/>
              </a:rPr>
              <a:t>Özgül ısı (</a:t>
            </a:r>
            <a:r>
              <a:rPr lang="tr-TR" sz="1600" dirty="0" err="1">
                <a:solidFill>
                  <a:srgbClr val="FF0000"/>
                </a:solidFill>
                <a:ea typeface="굴림" charset="-127"/>
              </a:rPr>
              <a:t>S</a:t>
            </a:r>
            <a:r>
              <a:rPr lang="tr-TR" sz="1600" kern="0" dirty="0" err="1">
                <a:solidFill>
                  <a:srgbClr val="FF0000"/>
                </a:solidFill>
                <a:ea typeface="굴림" charset="-127"/>
              </a:rPr>
              <a:t>pecific</a:t>
            </a:r>
            <a:r>
              <a:rPr lang="tr-TR" sz="1600" kern="0" dirty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tr-TR" sz="1600" kern="0" dirty="0" err="1">
                <a:solidFill>
                  <a:srgbClr val="FF0000"/>
                </a:solidFill>
                <a:ea typeface="굴림" charset="-127"/>
              </a:rPr>
              <a:t>heat</a:t>
            </a:r>
            <a:r>
              <a:rPr lang="tr-TR" sz="1600" kern="0" dirty="0">
                <a:solidFill>
                  <a:srgbClr val="FF0000"/>
                </a:solidFill>
                <a:ea typeface="굴림" charset="-127"/>
              </a:rPr>
              <a:t>) (</a:t>
            </a:r>
            <a:r>
              <a:rPr lang="tr-TR" sz="1600" i="1" dirty="0" err="1">
                <a:solidFill>
                  <a:srgbClr val="FF0000"/>
                </a:solidFill>
              </a:rPr>
              <a:t>c</a:t>
            </a:r>
            <a:r>
              <a:rPr lang="tr-TR" sz="1600" i="1" baseline="-25000" dirty="0" err="1">
                <a:solidFill>
                  <a:srgbClr val="FF0000"/>
                </a:solidFill>
              </a:rPr>
              <a:t>p</a:t>
            </a:r>
            <a:r>
              <a:rPr lang="tr-TR" sz="1600" kern="0" dirty="0">
                <a:solidFill>
                  <a:srgbClr val="FF0000"/>
                </a:solidFill>
                <a:ea typeface="굴림" charset="-127"/>
              </a:rPr>
              <a:t>), </a:t>
            </a:r>
            <a:r>
              <a:rPr lang="tr-TR" sz="1600" kern="0" dirty="0">
                <a:ea typeface="굴림" charset="-127"/>
              </a:rPr>
              <a:t>bir malzemenin ısıl enerji depolama kabiliyetinin bir ölçütüdür. Oda sıcaklığında su için </a:t>
            </a:r>
            <a:r>
              <a:rPr lang="tr-TR" sz="1600" i="1" dirty="0" err="1"/>
              <a:t>c</a:t>
            </a:r>
            <a:r>
              <a:rPr lang="tr-TR" sz="1600" i="1" baseline="-25000" dirty="0" err="1"/>
              <a:t>p</a:t>
            </a:r>
            <a:r>
              <a:rPr lang="tr-TR" sz="1600" i="1" baseline="-25000" dirty="0"/>
              <a:t> </a:t>
            </a:r>
            <a:r>
              <a:rPr lang="tr-TR" sz="1600" kern="0" dirty="0">
                <a:ea typeface="굴림" charset="-127"/>
              </a:rPr>
              <a:t>= 4.18 </a:t>
            </a:r>
            <a:r>
              <a:rPr lang="tr-TR" sz="1600" kern="0" dirty="0" err="1"/>
              <a:t>kJ</a:t>
            </a:r>
            <a:r>
              <a:rPr lang="tr-TR" sz="1600" kern="0" dirty="0"/>
              <a:t>/</a:t>
            </a:r>
            <a:r>
              <a:rPr lang="tr-TR" sz="1600" kern="0" dirty="0" err="1"/>
              <a:t>kg.°C</a:t>
            </a:r>
            <a:r>
              <a:rPr lang="tr-TR" sz="1600" kern="0" dirty="0"/>
              <a:t> ve demir için </a:t>
            </a:r>
            <a:r>
              <a:rPr lang="tr-TR" sz="1600" i="1" dirty="0" err="1"/>
              <a:t>c</a:t>
            </a:r>
            <a:r>
              <a:rPr lang="tr-TR" sz="1600" i="1" baseline="-25000" dirty="0" err="1"/>
              <a:t>p</a:t>
            </a:r>
            <a:r>
              <a:rPr lang="tr-TR" sz="1600" i="1" baseline="-25000" dirty="0"/>
              <a:t> </a:t>
            </a:r>
            <a:r>
              <a:rPr lang="tr-TR" sz="1600" kern="0" dirty="0">
                <a:ea typeface="굴림" charset="-127"/>
              </a:rPr>
              <a:t>= 0.45 </a:t>
            </a:r>
            <a:r>
              <a:rPr lang="tr-TR" sz="1600" kern="0" dirty="0" err="1"/>
              <a:t>kJ</a:t>
            </a:r>
            <a:r>
              <a:rPr lang="tr-TR" sz="1600" kern="0" dirty="0"/>
              <a:t>/</a:t>
            </a:r>
            <a:r>
              <a:rPr lang="tr-TR" sz="1600" kern="0" dirty="0" err="1"/>
              <a:t>kg.°C</a:t>
            </a:r>
            <a:r>
              <a:rPr lang="tr-TR" sz="1600" kern="0" dirty="0"/>
              <a:t> ‘</a:t>
            </a:r>
            <a:r>
              <a:rPr lang="tr-TR" sz="1600" kern="0" dirty="0" err="1"/>
              <a:t>dir</a:t>
            </a:r>
            <a:r>
              <a:rPr lang="tr-TR" sz="1600" kern="0" dirty="0"/>
              <a:t>.</a:t>
            </a:r>
            <a:r>
              <a:rPr lang="tr-TR" sz="1600" kern="0" dirty="0">
                <a:ea typeface="굴림" charset="-127"/>
              </a:rPr>
              <a:t> Bir başka deyişle; birim kütle başına su, demirden hemen hemen on kat daha fazla enerji depolayabilir.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400" spc="-2" dirty="0">
              <a:latin typeface="Arial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tr-TR" sz="1600" kern="0" dirty="0">
                <a:solidFill>
                  <a:srgbClr val="FF0000"/>
                </a:solidFill>
                <a:ea typeface="굴림" charset="-127"/>
              </a:rPr>
              <a:t>Isıl iletkenlik (</a:t>
            </a:r>
            <a:r>
              <a:rPr lang="tr-TR" sz="1600" i="1" kern="0" dirty="0">
                <a:solidFill>
                  <a:srgbClr val="FF0000"/>
                </a:solidFill>
                <a:ea typeface="굴림" charset="-127"/>
              </a:rPr>
              <a:t>k</a:t>
            </a:r>
            <a:r>
              <a:rPr lang="tr-TR" sz="1600" kern="0" dirty="0">
                <a:solidFill>
                  <a:srgbClr val="FF0000"/>
                </a:solidFill>
                <a:ea typeface="굴림" charset="-127"/>
              </a:rPr>
              <a:t>)</a:t>
            </a:r>
            <a:r>
              <a:rPr lang="tr-TR" sz="1600" kern="0" dirty="0">
                <a:ea typeface="굴림" charset="-127"/>
              </a:rPr>
              <a:t>, </a:t>
            </a:r>
            <a:r>
              <a:rPr lang="tr-TR" altLang="ko-KR" sz="1600" kern="0" dirty="0">
                <a:ea typeface="굴림" charset="-127"/>
              </a:rPr>
              <a:t>bir malzemenin ısıyı iletme kabiliyetinin bir ölçüsüdür. Oda sıcaklığında su için </a:t>
            </a:r>
            <a:r>
              <a:rPr lang="tr-TR" sz="1600" i="1" kern="0" dirty="0">
                <a:ea typeface="굴림" charset="-127"/>
              </a:rPr>
              <a:t>k</a:t>
            </a:r>
            <a:r>
              <a:rPr lang="tr-TR" sz="1600" kern="0" dirty="0">
                <a:ea typeface="굴림" charset="-127"/>
              </a:rPr>
              <a:t> = 0.607  W/</a:t>
            </a:r>
            <a:r>
              <a:rPr lang="tr-TR" sz="1600" kern="0" dirty="0" err="1">
                <a:ea typeface="굴림" charset="-127"/>
              </a:rPr>
              <a:t>m.K</a:t>
            </a:r>
            <a:r>
              <a:rPr lang="tr-TR" sz="1600" kern="0" dirty="0">
                <a:ea typeface="굴림" charset="-127"/>
              </a:rPr>
              <a:t> ve demir için </a:t>
            </a:r>
            <a:r>
              <a:rPr lang="tr-TR" sz="1600" i="1" kern="0" dirty="0">
                <a:ea typeface="굴림" charset="-127"/>
              </a:rPr>
              <a:t>k </a:t>
            </a:r>
            <a:r>
              <a:rPr lang="tr-TR" sz="1600" kern="0" dirty="0">
                <a:ea typeface="굴림" charset="-127"/>
              </a:rPr>
              <a:t>= 80.2 W/</a:t>
            </a:r>
            <a:r>
              <a:rPr lang="tr-TR" sz="1600" kern="0" dirty="0" err="1">
                <a:ea typeface="굴림" charset="-127"/>
              </a:rPr>
              <a:t>m.K</a:t>
            </a:r>
            <a:r>
              <a:rPr lang="tr-TR" sz="1600" kern="0" dirty="0">
                <a:ea typeface="굴림" charset="-127"/>
              </a:rPr>
              <a:t> ’</a:t>
            </a:r>
            <a:r>
              <a:rPr lang="tr-TR" sz="1600" kern="0" dirty="0" err="1">
                <a:ea typeface="굴림" charset="-127"/>
              </a:rPr>
              <a:t>dir</a:t>
            </a:r>
            <a:r>
              <a:rPr lang="tr-TR" sz="1600" kern="0" dirty="0">
                <a:ea typeface="굴림" charset="-127"/>
              </a:rPr>
              <a:t>. Bir başka deyişle; demir ısıyı, suyun iletebildiğinin yüz katından daha hızlı iletir.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1400" spc="-2" dirty="0">
                <a:latin typeface="Arial"/>
                <a:cs typeface="Arial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sz="1600" dirty="0">
                <a:ea typeface="굴림" charset="-127"/>
              </a:rPr>
              <a:t>Su, ısıl enerji depolamak için mükemmel bir ortamdır ancak demire göre kötü bir ısıl iletkendir.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400" dirty="0">
              <a:solidFill>
                <a:srgbClr val="FF0000"/>
              </a:solidFill>
              <a:ea typeface="굴림" charset="-127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tr-TR" sz="1600" dirty="0">
                <a:solidFill>
                  <a:srgbClr val="FF0000"/>
                </a:solidFill>
                <a:ea typeface="굴림" charset="-127"/>
              </a:rPr>
              <a:t>Isıl iletkenlik</a:t>
            </a:r>
            <a:r>
              <a:rPr lang="tr-TR" sz="1600" dirty="0">
                <a:ea typeface="굴림" charset="-127"/>
              </a:rPr>
              <a:t>, bir malzemenin birim  kalınlığından, birim alan ve birim sıcaklık farkı başına olan ısı transfer hızıdır.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400" kern="0" dirty="0">
              <a:ea typeface="굴림" charset="-127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tr-TR" sz="1600" kern="0" dirty="0">
                <a:ea typeface="굴림" charset="-127"/>
              </a:rPr>
              <a:t>Yüksek ısıl iletkenlik değeri malzemenin iyi bir ısıl iletken olduğunu, düşük ısıl iletkenlik değeri ise malzemenin kötü bir ısıl iletken (</a:t>
            </a:r>
            <a:r>
              <a:rPr lang="tr-TR" sz="1600" kern="0" dirty="0" err="1">
                <a:ea typeface="굴림" charset="-127"/>
              </a:rPr>
              <a:t>conductor</a:t>
            </a:r>
            <a:r>
              <a:rPr lang="tr-TR" sz="1600" kern="0" dirty="0">
                <a:ea typeface="굴림" charset="-127"/>
              </a:rPr>
              <a:t>) veya ısıl yalıtkan (</a:t>
            </a:r>
            <a:r>
              <a:rPr lang="tr-TR" sz="1600" kern="0" dirty="0" err="1">
                <a:ea typeface="굴림" charset="-127"/>
              </a:rPr>
              <a:t>insulator</a:t>
            </a:r>
            <a:r>
              <a:rPr lang="tr-TR" sz="1600" kern="0" dirty="0">
                <a:ea typeface="굴림" charset="-127"/>
              </a:rPr>
              <a:t>) olduğunu gösterir.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600" dirty="0">
              <a:ea typeface="굴림" charset="-127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tr-TR" sz="1600" kern="0" dirty="0">
              <a:ea typeface="굴림" charset="-127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394274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plate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6872B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6872B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6872B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F6872B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649</Words>
  <Application>Microsoft Office PowerPoint</Application>
  <PresentationFormat>Özel</PresentationFormat>
  <Paragraphs>45</Paragraphs>
  <Slides>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Cambria Math</vt:lpstr>
      <vt:lpstr>Futura LT Book</vt:lpstr>
      <vt:lpstr>template</vt:lpstr>
      <vt:lpstr>Custom Design</vt:lpstr>
      <vt:lpstr>PROF. DR. BİRCE TABAN</vt:lpstr>
      <vt:lpstr>PowerPoint Sunusu</vt:lpstr>
      <vt:lpstr>PowerPoint Sunusu</vt:lpstr>
      <vt:lpstr>1. Isıl İletkenlik (k) (Thermal Conductivity)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ADMIN</dc:creator>
  <cp:lastModifiedBy>Birce Mercanoglu Taban</cp:lastModifiedBy>
  <cp:revision>169</cp:revision>
  <dcterms:created xsi:type="dcterms:W3CDTF">2015-05-26T05:21:02Z</dcterms:created>
  <dcterms:modified xsi:type="dcterms:W3CDTF">2021-11-16T06:47:49Z</dcterms:modified>
</cp:coreProperties>
</file>