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0"/>
  </p:notesMasterIdLst>
  <p:sldIdLst>
    <p:sldId id="256" r:id="rId2"/>
    <p:sldId id="276" r:id="rId3"/>
    <p:sldId id="277" r:id="rId4"/>
    <p:sldId id="278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4660"/>
  </p:normalViewPr>
  <p:slideViewPr>
    <p:cSldViewPr>
      <p:cViewPr varScale="1">
        <p:scale>
          <a:sx n="102" d="100"/>
          <a:sy n="102" d="100"/>
        </p:scale>
        <p:origin x="43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82B3A-AFC4-44F7-97D6-CE649007B488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EFD5C-4454-4C9F-A0DF-42E64E5596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8735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333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03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3035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6475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2962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0916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3191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927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647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689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87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835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686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49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428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309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59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35696" y="3861048"/>
            <a:ext cx="7022072" cy="916334"/>
          </a:xfrm>
        </p:spPr>
        <p:txBody>
          <a:bodyPr>
            <a:normAutofit/>
          </a:bodyPr>
          <a:lstStyle/>
          <a:p>
            <a:r>
              <a:rPr lang="tr-TR" dirty="0" err="1" smtClean="0"/>
              <a:t>Endodontic</a:t>
            </a:r>
            <a:r>
              <a:rPr lang="tr-TR" dirty="0"/>
              <a:t> </a:t>
            </a:r>
            <a:r>
              <a:rPr lang="tr-TR" dirty="0" err="1" smtClean="0"/>
              <a:t>Therapy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35696" y="5013176"/>
            <a:ext cx="4141752" cy="1126283"/>
          </a:xfrm>
        </p:spPr>
        <p:txBody>
          <a:bodyPr/>
          <a:lstStyle/>
          <a:p>
            <a:r>
              <a:rPr lang="tr-TR" dirty="0" smtClean="0"/>
              <a:t>Dr. Murat Çalışkan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028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75656" y="548680"/>
            <a:ext cx="72728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flush the canal after each filing episode with copious volumes of </a:t>
            </a:r>
            <a:r>
              <a:rPr lang="en-US" sz="2800" dirty="0" smtClean="0"/>
              <a:t>sodium</a:t>
            </a:r>
            <a:r>
              <a:rPr lang="tr-TR" sz="2800" dirty="0" smtClean="0"/>
              <a:t> </a:t>
            </a:r>
            <a:r>
              <a:rPr lang="en-US" sz="2800" dirty="0" smtClean="0"/>
              <a:t>hypochlorite </a:t>
            </a:r>
            <a:r>
              <a:rPr lang="en-US" sz="2800" dirty="0"/>
              <a:t>solution (5% solution at about 60 °C)</a:t>
            </a:r>
          </a:p>
          <a:p>
            <a:r>
              <a:rPr lang="en-US" sz="2800" dirty="0"/>
              <a:t>• when the next file size up does not go all the way to the apex when </a:t>
            </a:r>
            <a:r>
              <a:rPr lang="en-US" sz="2800" dirty="0" smtClean="0"/>
              <a:t>inserted</a:t>
            </a:r>
            <a:r>
              <a:rPr lang="tr-TR" sz="2800" dirty="0" smtClean="0"/>
              <a:t> </a:t>
            </a:r>
            <a:r>
              <a:rPr lang="en-US" sz="2800" dirty="0" smtClean="0"/>
              <a:t>into </a:t>
            </a:r>
            <a:r>
              <a:rPr lang="en-US" sz="2800" dirty="0"/>
              <a:t>the canal it should be gently worked to the apex and becomes </a:t>
            </a:r>
            <a:r>
              <a:rPr lang="en-US" sz="2800" dirty="0" smtClean="0"/>
              <a:t>known</a:t>
            </a:r>
            <a:r>
              <a:rPr lang="tr-TR" sz="2800" dirty="0" smtClean="0"/>
              <a:t> </a:t>
            </a:r>
            <a:r>
              <a:rPr lang="en-US" sz="2800" dirty="0" smtClean="0"/>
              <a:t>as </a:t>
            </a:r>
            <a:r>
              <a:rPr lang="en-US" sz="2800" dirty="0"/>
              <a:t>the master file</a:t>
            </a:r>
          </a:p>
          <a:p>
            <a:r>
              <a:rPr lang="en-US" sz="2800" dirty="0"/>
              <a:t>• flush repeatedly using sodium hypochlorite. Finally, rinse using sterile water</a:t>
            </a:r>
          </a:p>
          <a:p>
            <a:r>
              <a:rPr lang="en-US" sz="2800" dirty="0"/>
              <a:t>• dry the canal using paper points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3460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835696" y="692696"/>
            <a:ext cx="6624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insert the master cone (</a:t>
            </a:r>
            <a:r>
              <a:rPr lang="en-US" sz="2800" dirty="0" err="1"/>
              <a:t>gutta</a:t>
            </a:r>
            <a:r>
              <a:rPr lang="en-US" sz="2800" dirty="0"/>
              <a:t> </a:t>
            </a:r>
            <a:r>
              <a:rPr lang="en-US" sz="2800" dirty="0" err="1"/>
              <a:t>percha</a:t>
            </a:r>
            <a:r>
              <a:rPr lang="en-US" sz="2800" dirty="0"/>
              <a:t> (GP) point of equivalent size to </a:t>
            </a:r>
            <a:r>
              <a:rPr lang="en-US" sz="2800" dirty="0" smtClean="0"/>
              <a:t>master</a:t>
            </a:r>
            <a:r>
              <a:rPr lang="tr-TR" sz="2800" dirty="0" smtClean="0"/>
              <a:t> </a:t>
            </a:r>
            <a:r>
              <a:rPr lang="en-US" sz="2800" dirty="0" smtClean="0"/>
              <a:t>file</a:t>
            </a:r>
            <a:r>
              <a:rPr lang="en-US" sz="2800" dirty="0"/>
              <a:t>) and radiograph to confirm seating at apical extent of root canal</a:t>
            </a:r>
          </a:p>
          <a:p>
            <a:r>
              <a:rPr lang="en-US" sz="2800" dirty="0"/>
              <a:t>• remove cone and apply root canal sealant to walls of canal</a:t>
            </a:r>
          </a:p>
          <a:p>
            <a:r>
              <a:rPr lang="en-US" sz="2800" dirty="0"/>
              <a:t>• reseat master cone, driving it to the apex using a condenser if needed</a:t>
            </a:r>
          </a:p>
          <a:p>
            <a:r>
              <a:rPr lang="en-US" sz="2800" dirty="0"/>
              <a:t>(vertical condensation)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16331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03648" y="548680"/>
            <a:ext cx="7272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when the root canal procedure is completed, </a:t>
            </a:r>
            <a:r>
              <a:rPr lang="en-US" sz="2800" dirty="0" err="1"/>
              <a:t>obturation</a:t>
            </a:r>
            <a:r>
              <a:rPr lang="en-US" sz="2800" dirty="0"/>
              <a:t> is confirmed</a:t>
            </a:r>
          </a:p>
          <a:p>
            <a:r>
              <a:rPr lang="en-US" sz="2800" dirty="0"/>
              <a:t>radiographically, excess </a:t>
            </a:r>
            <a:r>
              <a:rPr lang="en-US" sz="2800" dirty="0" err="1"/>
              <a:t>gutta</a:t>
            </a:r>
            <a:r>
              <a:rPr lang="en-US" sz="2800" dirty="0"/>
              <a:t> </a:t>
            </a:r>
            <a:r>
              <a:rPr lang="en-US" sz="2800" dirty="0" err="1"/>
              <a:t>percha</a:t>
            </a:r>
            <a:r>
              <a:rPr lang="en-US" sz="2800" dirty="0"/>
              <a:t> is trimmed and a base liner applied</a:t>
            </a:r>
          </a:p>
          <a:p>
            <a:r>
              <a:rPr lang="en-US" sz="2800" dirty="0"/>
              <a:t>• final restoration placed using the clinician’s restorative materials of choice</a:t>
            </a:r>
          </a:p>
          <a:p>
            <a:r>
              <a:rPr lang="en-US" sz="2800" dirty="0"/>
              <a:t>as indicated for this procedure</a:t>
            </a:r>
          </a:p>
          <a:p>
            <a:r>
              <a:rPr lang="en-US" sz="2800" dirty="0"/>
              <a:t>• final radiograph taken to confirm complete apical and coronal seals</a:t>
            </a:r>
          </a:p>
          <a:p>
            <a:r>
              <a:rPr lang="en-US" sz="2800" dirty="0"/>
              <a:t>• follow-up radiographs are scheduled six monthly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70607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548680"/>
            <a:ext cx="4320480" cy="4304117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331640" y="5157192"/>
            <a:ext cx="6804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Survey radiograph of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tooth </a:t>
            </a:r>
            <a:r>
              <a:rPr lang="en-US" dirty="0"/>
              <a:t>on which root canal therapy is </a:t>
            </a:r>
            <a:r>
              <a:rPr lang="en-US" dirty="0" smtClean="0"/>
              <a:t>to</a:t>
            </a:r>
            <a:r>
              <a:rPr lang="tr-TR" dirty="0" smtClean="0"/>
              <a:t> </a:t>
            </a:r>
            <a:r>
              <a:rPr lang="en-US" dirty="0" smtClean="0"/>
              <a:t>be </a:t>
            </a:r>
            <a:r>
              <a:rPr lang="en-US" dirty="0"/>
              <a:t>performed is essential, as </a:t>
            </a:r>
            <a:r>
              <a:rPr lang="en-US" dirty="0" err="1" smtClean="0"/>
              <a:t>subgingival</a:t>
            </a:r>
            <a:r>
              <a:rPr lang="tr-TR" dirty="0" smtClean="0"/>
              <a:t> </a:t>
            </a:r>
            <a:r>
              <a:rPr lang="en-US" dirty="0" smtClean="0"/>
              <a:t>fractures </a:t>
            </a:r>
            <a:r>
              <a:rPr lang="en-US" dirty="0"/>
              <a:t>may be present. Note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external </a:t>
            </a:r>
            <a:r>
              <a:rPr lang="en-US" dirty="0"/>
              <a:t>root resorption at the apex</a:t>
            </a:r>
          </a:p>
          <a:p>
            <a:r>
              <a:rPr lang="en-US" dirty="0"/>
              <a:t>of this tooth. This is often caused </a:t>
            </a:r>
            <a:r>
              <a:rPr lang="en-US" dirty="0" smtClean="0"/>
              <a:t>by</a:t>
            </a:r>
            <a:r>
              <a:rPr lang="tr-TR" dirty="0" smtClean="0"/>
              <a:t> </a:t>
            </a:r>
            <a:r>
              <a:rPr lang="en-US" dirty="0" smtClean="0"/>
              <a:t>periapical </a:t>
            </a:r>
            <a:r>
              <a:rPr lang="en-US" dirty="0"/>
              <a:t>inflammation as a </a:t>
            </a:r>
            <a:r>
              <a:rPr lang="en-US" dirty="0" smtClean="0"/>
              <a:t>result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pulp necrosis.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6744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836712"/>
            <a:ext cx="3924807" cy="3909942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529847" y="522920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Working length </a:t>
            </a:r>
            <a:r>
              <a:rPr lang="en-US" dirty="0" smtClean="0"/>
              <a:t>is</a:t>
            </a:r>
            <a:r>
              <a:rPr lang="tr-TR" dirty="0" smtClean="0"/>
              <a:t> </a:t>
            </a:r>
            <a:r>
              <a:rPr lang="en-US" dirty="0" smtClean="0"/>
              <a:t>determined </a:t>
            </a:r>
            <a:r>
              <a:rPr lang="en-US" dirty="0"/>
              <a:t>by inserting a </a:t>
            </a:r>
            <a:r>
              <a:rPr lang="en-US" dirty="0" smtClean="0"/>
              <a:t>fine</a:t>
            </a:r>
            <a:r>
              <a:rPr lang="tr-TR" dirty="0" smtClean="0"/>
              <a:t> </a:t>
            </a:r>
            <a:r>
              <a:rPr lang="en-US" dirty="0" smtClean="0"/>
              <a:t>endodontic </a:t>
            </a:r>
            <a:r>
              <a:rPr lang="en-US" dirty="0"/>
              <a:t>file until a stop is </a:t>
            </a:r>
            <a:r>
              <a:rPr lang="en-US" dirty="0" smtClean="0"/>
              <a:t>reached.</a:t>
            </a:r>
            <a:r>
              <a:rPr lang="tr-TR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this tooth with a wide pulp canal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larger-sized </a:t>
            </a:r>
            <a:r>
              <a:rPr lang="en-US" dirty="0"/>
              <a:t>file was used to </a:t>
            </a:r>
            <a:r>
              <a:rPr lang="en-US" dirty="0" smtClean="0"/>
              <a:t>determine</a:t>
            </a:r>
            <a:r>
              <a:rPr lang="tr-TR" dirty="0" smtClean="0"/>
              <a:t> </a:t>
            </a:r>
            <a:r>
              <a:rPr lang="en-US" dirty="0" smtClean="0"/>
              <a:t>working </a:t>
            </a:r>
            <a:r>
              <a:rPr lang="en-US" dirty="0"/>
              <a:t>length.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1309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0784"/>
            <a:ext cx="4320480" cy="429273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260784"/>
            <a:ext cx="4355976" cy="433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1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32" y="260648"/>
            <a:ext cx="3450038" cy="353109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916832"/>
            <a:ext cx="3412125" cy="393925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779912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 necrotic pulp should </a:t>
            </a:r>
            <a:r>
              <a:rPr lang="en-US" dirty="0" smtClean="0"/>
              <a:t>be</a:t>
            </a:r>
            <a:r>
              <a:rPr lang="tr-TR" dirty="0" smtClean="0"/>
              <a:t> </a:t>
            </a:r>
            <a:r>
              <a:rPr lang="en-US" dirty="0" smtClean="0"/>
              <a:t>suspected </a:t>
            </a:r>
            <a:r>
              <a:rPr lang="en-US" dirty="0"/>
              <a:t>in </a:t>
            </a:r>
            <a:r>
              <a:rPr lang="en-US" dirty="0" err="1"/>
              <a:t>discoloured</a:t>
            </a:r>
            <a:r>
              <a:rPr lang="en-US" dirty="0"/>
              <a:t> teeth. </a:t>
            </a:r>
            <a:r>
              <a:rPr lang="en-US" dirty="0" smtClean="0"/>
              <a:t>These</a:t>
            </a:r>
            <a:r>
              <a:rPr lang="tr-TR" dirty="0" smtClean="0"/>
              <a:t> </a:t>
            </a:r>
            <a:r>
              <a:rPr lang="en-US" dirty="0" smtClean="0"/>
              <a:t>teeth </a:t>
            </a:r>
            <a:r>
              <a:rPr lang="en-US" dirty="0"/>
              <a:t>must be radiographed to </a:t>
            </a:r>
            <a:r>
              <a:rPr lang="en-US" dirty="0" smtClean="0"/>
              <a:t>evaluate</a:t>
            </a:r>
            <a:r>
              <a:rPr lang="tr-TR" dirty="0" smtClean="0"/>
              <a:t> </a:t>
            </a:r>
            <a:r>
              <a:rPr lang="en-US" dirty="0" smtClean="0"/>
              <a:t>periapical </a:t>
            </a:r>
            <a:r>
              <a:rPr lang="en-US" dirty="0"/>
              <a:t>tissues.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1115616" y="5846837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Periapical </a:t>
            </a:r>
            <a:r>
              <a:rPr lang="en-US" dirty="0" smtClean="0"/>
              <a:t>pathology</a:t>
            </a:r>
            <a:r>
              <a:rPr lang="tr-TR" dirty="0" smtClean="0"/>
              <a:t> </a:t>
            </a:r>
            <a:r>
              <a:rPr lang="en-US" dirty="0" smtClean="0"/>
              <a:t>was </a:t>
            </a:r>
            <a:r>
              <a:rPr lang="en-US" dirty="0"/>
              <a:t>radiographically confirmed and the</a:t>
            </a:r>
          </a:p>
          <a:p>
            <a:r>
              <a:rPr lang="en-US" dirty="0"/>
              <a:t>access to the pulp chamber </a:t>
            </a:r>
            <a:r>
              <a:rPr lang="en-US" dirty="0" smtClean="0"/>
              <a:t>confirmed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presence of a necrotic pulp.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4624342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</TotalTime>
  <Words>327</Words>
  <Application>Microsoft Office PowerPoint</Application>
  <PresentationFormat>Ekran Gösterisi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Duman</vt:lpstr>
      <vt:lpstr>Endodontic Therapy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Kanal tedavisi</dc:title>
  <dc:creator>çalışkan</dc:creator>
  <cp:lastModifiedBy>Murat</cp:lastModifiedBy>
  <cp:revision>18</cp:revision>
  <dcterms:created xsi:type="dcterms:W3CDTF">2019-11-27T18:44:36Z</dcterms:created>
  <dcterms:modified xsi:type="dcterms:W3CDTF">2020-01-31T11:52:16Z</dcterms:modified>
</cp:coreProperties>
</file>