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372" r:id="rId2"/>
    <p:sldId id="374" r:id="rId3"/>
    <p:sldId id="375" r:id="rId4"/>
    <p:sldId id="376" r:id="rId5"/>
    <p:sldId id="377" r:id="rId6"/>
    <p:sldId id="257" r:id="rId7"/>
    <p:sldId id="258" r:id="rId8"/>
    <p:sldId id="266" r:id="rId9"/>
    <p:sldId id="274" r:id="rId10"/>
    <p:sldId id="287" r:id="rId11"/>
    <p:sldId id="295" r:id="rId12"/>
    <p:sldId id="304" r:id="rId13"/>
    <p:sldId id="305" r:id="rId14"/>
    <p:sldId id="313" r:id="rId15"/>
    <p:sldId id="321" r:id="rId16"/>
    <p:sldId id="330" r:id="rId17"/>
    <p:sldId id="342" r:id="rId18"/>
    <p:sldId id="346" r:id="rId19"/>
    <p:sldId id="355" r:id="rId20"/>
    <p:sldId id="356" r:id="rId21"/>
    <p:sldId id="364" r:id="rId22"/>
    <p:sldId id="371" r:id="rId23"/>
    <p:sldId id="378" r:id="rId24"/>
    <p:sldId id="379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040A9-45E6-4EAA-A9C1-EAB41C49D6DF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279013-CD32-4CCD-B73F-55BA81044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4621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03213"/>
            <a:ext cx="1588" cy="1587"/>
          </a:xfrm>
          <a:ln/>
        </p:spPr>
      </p:sp>
      <p:sp>
        <p:nvSpPr>
          <p:cNvPr id="512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</p:spPr>
        <p:txBody>
          <a:bodyPr wrap="none" anchor="ctr"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273891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03213"/>
            <a:ext cx="1588" cy="1587"/>
          </a:xfrm>
          <a:ln/>
        </p:spPr>
      </p:sp>
      <p:sp>
        <p:nvSpPr>
          <p:cNvPr id="5529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</p:spPr>
        <p:txBody>
          <a:bodyPr wrap="none" anchor="ctr"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994432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03213"/>
            <a:ext cx="1588" cy="1587"/>
          </a:xfrm>
          <a:ln/>
        </p:spPr>
      </p:sp>
      <p:sp>
        <p:nvSpPr>
          <p:cNvPr id="7168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</p:spPr>
        <p:txBody>
          <a:bodyPr wrap="none" anchor="ctr"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182767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03213"/>
            <a:ext cx="1588" cy="1587"/>
          </a:xfrm>
          <a:ln/>
        </p:spPr>
      </p:sp>
      <p:sp>
        <p:nvSpPr>
          <p:cNvPr id="8806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</p:spPr>
        <p:txBody>
          <a:bodyPr wrap="none" anchor="ctr"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6908318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03213"/>
            <a:ext cx="1588" cy="1587"/>
          </a:xfrm>
          <a:ln/>
        </p:spPr>
      </p:sp>
      <p:sp>
        <p:nvSpPr>
          <p:cNvPr id="10547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</p:spPr>
        <p:txBody>
          <a:bodyPr wrap="none" anchor="ctr"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453926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03213"/>
            <a:ext cx="1588" cy="1587"/>
          </a:xfrm>
          <a:ln/>
        </p:spPr>
      </p:sp>
      <p:sp>
        <p:nvSpPr>
          <p:cNvPr id="13005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</p:spPr>
        <p:txBody>
          <a:bodyPr wrap="none" anchor="ctr"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5141780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03213"/>
            <a:ext cx="1588" cy="1587"/>
          </a:xfrm>
          <a:ln/>
        </p:spPr>
      </p:sp>
      <p:sp>
        <p:nvSpPr>
          <p:cNvPr id="13619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503238" y="4316413"/>
            <a:ext cx="5856287" cy="4060825"/>
          </a:xfrm>
          <a:noFill/>
        </p:spPr>
        <p:txBody>
          <a:bodyPr wrap="none" anchor="ctr"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936290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8F6-C3F0-47F0-B7E2-7323B64C62E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9D0-0629-461E-A5AC-B5E3A47FDF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4334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8F6-C3F0-47F0-B7E2-7323B64C62E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9D0-0629-461E-A5AC-B5E3A47FDF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1972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8F6-C3F0-47F0-B7E2-7323B64C62E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9D0-0629-461E-A5AC-B5E3A47FDF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4253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8F6-C3F0-47F0-B7E2-7323B64C62E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9D0-0629-461E-A5AC-B5E3A47FDF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9677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8F6-C3F0-47F0-B7E2-7323B64C62E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9D0-0629-461E-A5AC-B5E3A47FDF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5968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8F6-C3F0-47F0-B7E2-7323B64C62E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9D0-0629-461E-A5AC-B5E3A47FDF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2694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8F6-C3F0-47F0-B7E2-7323B64C62E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9D0-0629-461E-A5AC-B5E3A47FDF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0066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8F6-C3F0-47F0-B7E2-7323B64C62E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9D0-0629-461E-A5AC-B5E3A47FDF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7179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8F6-C3F0-47F0-B7E2-7323B64C62E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9D0-0629-461E-A5AC-B5E3A47FDF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9795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8F6-C3F0-47F0-B7E2-7323B64C62E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9D0-0629-461E-A5AC-B5E3A47FDF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591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8F6-C3F0-47F0-B7E2-7323B64C62E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9D0-0629-461E-A5AC-B5E3A47FDF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5538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D48F6-C3F0-47F0-B7E2-7323B64C62E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3D9D0-0629-461E-A5AC-B5E3A47FDF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685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Türk Dilinde Varlık ve Hareket Adlandırması Yapma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dilde olduğu gibi Türk dilinde de varlık ve hareketler öncelikle kök sözlerle adlandırılır. Bir şekilde öğrenilen varlık ve hareketleri adlandırmak için birleştirme, yardımcı sözler, kısaltma, ekleme yöntemlerine başvurulur.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987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z="4000" dirty="0" smtClean="0"/>
          </a:p>
        </p:txBody>
      </p:sp>
      <p:sp>
        <p:nvSpPr>
          <p:cNvPr id="19763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2300" b="1" i="1" dirty="0"/>
              <a:t>-</a:t>
            </a:r>
            <a:r>
              <a:rPr lang="tr-TR" sz="2300" b="1" i="1" dirty="0" err="1"/>
              <a:t>cıl</a:t>
            </a:r>
            <a:r>
              <a:rPr lang="tr-TR" sz="2300" b="1" i="1" dirty="0"/>
              <a:t>, -</a:t>
            </a:r>
            <a:r>
              <a:rPr lang="tr-TR" sz="2300" b="1" i="1" dirty="0" err="1"/>
              <a:t>cil</a:t>
            </a:r>
            <a:r>
              <a:rPr lang="tr-TR" sz="2300" b="1" i="1" dirty="0"/>
              <a:t>, -</a:t>
            </a:r>
            <a:r>
              <a:rPr lang="tr-TR" sz="2300" b="1" i="1" dirty="0" err="1"/>
              <a:t>cul</a:t>
            </a:r>
            <a:r>
              <a:rPr lang="tr-TR" sz="2300" b="1" i="1" dirty="0"/>
              <a:t>, -</a:t>
            </a:r>
            <a:r>
              <a:rPr lang="tr-TR" sz="2300" b="1" i="1" dirty="0" err="1"/>
              <a:t>cül</a:t>
            </a:r>
            <a:r>
              <a:rPr lang="tr-TR" sz="2300" b="1" i="1" dirty="0"/>
              <a:t>, -çil, -çil, -çul, -</a:t>
            </a:r>
            <a:r>
              <a:rPr lang="tr-TR" sz="2300" b="1" i="1" dirty="0" err="1" smtClean="0"/>
              <a:t>çül</a:t>
            </a:r>
            <a:r>
              <a:rPr lang="tr-TR" sz="2300" b="1" i="1" dirty="0"/>
              <a:t>:</a:t>
            </a:r>
            <a:r>
              <a:rPr lang="tr-TR" sz="2300" b="1" i="1" dirty="0" smtClean="0"/>
              <a:t> </a:t>
            </a:r>
            <a:r>
              <a:rPr lang="tr-TR" sz="2300" dirty="0" smtClean="0"/>
              <a:t>İ, </a:t>
            </a:r>
            <a:r>
              <a:rPr lang="tr-TR" sz="2300" i="1" dirty="0" smtClean="0"/>
              <a:t>ev-</a:t>
            </a:r>
            <a:r>
              <a:rPr lang="tr-TR" sz="2300" i="1" dirty="0" err="1" smtClean="0"/>
              <a:t>cil</a:t>
            </a:r>
            <a:r>
              <a:rPr lang="tr-TR" sz="2300" i="1" dirty="0" smtClean="0"/>
              <a:t>. ben­cil, balık-</a:t>
            </a:r>
            <a:r>
              <a:rPr lang="tr-TR" sz="2300" i="1" dirty="0" err="1" smtClean="0"/>
              <a:t>çıl</a:t>
            </a:r>
            <a:r>
              <a:rPr lang="tr-TR" sz="2300" i="1" dirty="0" smtClean="0"/>
              <a:t>, tavşan-</a:t>
            </a:r>
            <a:r>
              <a:rPr lang="tr-TR" sz="2300" i="1" dirty="0" err="1" smtClean="0"/>
              <a:t>cıl</a:t>
            </a:r>
            <a:r>
              <a:rPr lang="tr-TR" sz="2300" i="1" dirty="0" smtClean="0"/>
              <a:t>, ölüm-</a:t>
            </a:r>
            <a:r>
              <a:rPr lang="tr-TR" sz="2300" i="1" dirty="0" err="1" smtClean="0"/>
              <a:t>cül</a:t>
            </a:r>
            <a:r>
              <a:rPr lang="tr-TR" sz="2300" i="1" dirty="0" smtClean="0"/>
              <a:t> </a:t>
            </a:r>
            <a:r>
              <a:rPr lang="tr-TR" sz="2300" dirty="0" smtClean="0"/>
              <a:t>«ölüm hâ­linde», </a:t>
            </a:r>
            <a:r>
              <a:rPr lang="tr-TR" sz="2300" i="1" dirty="0" smtClean="0"/>
              <a:t>kır-</a:t>
            </a:r>
            <a:r>
              <a:rPr lang="tr-TR" sz="2300" i="1" dirty="0" err="1" smtClean="0"/>
              <a:t>çıl</a:t>
            </a:r>
            <a:r>
              <a:rPr lang="tr-TR" sz="2300" i="1" dirty="0" smtClean="0"/>
              <a:t>, ak-</a:t>
            </a:r>
            <a:r>
              <a:rPr lang="tr-TR" sz="2300" i="1" dirty="0" err="1" smtClean="0"/>
              <a:t>çıl</a:t>
            </a:r>
            <a:r>
              <a:rPr lang="tr-TR" sz="2300" i="1" dirty="0" smtClean="0"/>
              <a:t> </a:t>
            </a:r>
            <a:r>
              <a:rPr lang="tr-TR" sz="2300" dirty="0" smtClean="0"/>
              <a:t>«aka çalan»</a:t>
            </a:r>
          </a:p>
          <a:p>
            <a:pPr>
              <a:defRPr/>
            </a:pPr>
            <a:r>
              <a:rPr lang="tr-TR" sz="2300" b="1" i="1" dirty="0"/>
              <a:t>-</a:t>
            </a:r>
            <a:r>
              <a:rPr lang="tr-TR" sz="2300" b="1" i="1" dirty="0" err="1"/>
              <a:t>dırık</a:t>
            </a:r>
            <a:r>
              <a:rPr lang="tr-TR" sz="2300" b="1" i="1" dirty="0"/>
              <a:t>, -dirik, -duruk, -</a:t>
            </a:r>
            <a:r>
              <a:rPr lang="tr-TR" sz="2300" b="1" i="1" dirty="0" err="1"/>
              <a:t>dürük</a:t>
            </a:r>
            <a:r>
              <a:rPr lang="tr-TR" sz="2300" b="1" i="1" dirty="0"/>
              <a:t>: </a:t>
            </a:r>
            <a:r>
              <a:rPr lang="tr-TR" sz="2300" i="1" dirty="0" smtClean="0"/>
              <a:t>boyun-duruk</a:t>
            </a:r>
            <a:r>
              <a:rPr lang="tr-TR" sz="2300" i="1" dirty="0"/>
              <a:t>, çiğin-dirik </a:t>
            </a:r>
            <a:r>
              <a:rPr lang="tr-TR" sz="2300" dirty="0"/>
              <a:t>«omuzluk», </a:t>
            </a:r>
            <a:r>
              <a:rPr lang="tr-TR" sz="2300" i="1" dirty="0"/>
              <a:t>burun-duruk </a:t>
            </a:r>
            <a:r>
              <a:rPr lang="tr-TR" sz="2300" dirty="0"/>
              <a:t>«bu­runluk», </a:t>
            </a:r>
            <a:r>
              <a:rPr lang="tr-TR" sz="2300" i="1" dirty="0" smtClean="0"/>
              <a:t>eğin-dirik </a:t>
            </a:r>
            <a:r>
              <a:rPr lang="tr-TR" sz="2300" dirty="0"/>
              <a:t>«sırt örtüsü, çul</a:t>
            </a:r>
            <a:r>
              <a:rPr lang="tr-TR" sz="2300" dirty="0" smtClean="0"/>
              <a:t>». </a:t>
            </a:r>
          </a:p>
          <a:p>
            <a:pPr>
              <a:defRPr/>
            </a:pPr>
            <a:r>
              <a:rPr lang="tr-TR" sz="2300" b="1" i="1" dirty="0"/>
              <a:t>-</a:t>
            </a:r>
            <a:r>
              <a:rPr lang="tr-TR" sz="2300" b="1" i="1" dirty="0" err="1"/>
              <a:t>man</a:t>
            </a:r>
            <a:r>
              <a:rPr lang="tr-TR" sz="2300" b="1" i="1" dirty="0"/>
              <a:t>, -men: </a:t>
            </a:r>
            <a:r>
              <a:rPr lang="tr-TR" sz="2300" i="1" dirty="0"/>
              <a:t>koca-</a:t>
            </a:r>
            <a:r>
              <a:rPr lang="tr-TR" sz="2300" i="1" dirty="0" err="1"/>
              <a:t>man</a:t>
            </a:r>
            <a:r>
              <a:rPr lang="tr-TR" sz="2300" i="1" dirty="0"/>
              <a:t>, kara-</a:t>
            </a:r>
            <a:r>
              <a:rPr lang="tr-TR" sz="2300" i="1" dirty="0" err="1"/>
              <a:t>man</a:t>
            </a:r>
            <a:r>
              <a:rPr lang="tr-TR" sz="2300" i="1" dirty="0"/>
              <a:t>, ak-</a:t>
            </a:r>
            <a:r>
              <a:rPr lang="tr-TR" sz="2300" i="1" dirty="0" err="1"/>
              <a:t>man</a:t>
            </a:r>
            <a:r>
              <a:rPr lang="tr-TR" sz="2300" i="1" dirty="0"/>
              <a:t>, köle-men, </a:t>
            </a:r>
            <a:r>
              <a:rPr lang="tr-TR" sz="2300" i="1" dirty="0" err="1"/>
              <a:t>küçü</a:t>
            </a:r>
            <a:r>
              <a:rPr lang="tr-TR" sz="2300" i="1" dirty="0"/>
              <a:t>-men </a:t>
            </a:r>
            <a:r>
              <a:rPr lang="tr-TR" sz="2300" dirty="0"/>
              <a:t>( &lt; </a:t>
            </a:r>
            <a:r>
              <a:rPr lang="tr-TR" sz="2300" i="1" dirty="0" err="1"/>
              <a:t>kü</a:t>
            </a:r>
            <a:r>
              <a:rPr lang="tr-TR" sz="2300" i="1" dirty="0"/>
              <a:t>-çük-men)</a:t>
            </a:r>
            <a:endParaRPr lang="tr-TR" sz="2300" dirty="0"/>
          </a:p>
          <a:p>
            <a:pPr>
              <a:defRPr/>
            </a:pPr>
            <a:r>
              <a:rPr lang="tr-TR" sz="2300" b="1" i="1" dirty="0"/>
              <a:t>-aç, -</a:t>
            </a:r>
            <a:r>
              <a:rPr lang="tr-TR" sz="2300" b="1" i="1" dirty="0" err="1"/>
              <a:t>eç</a:t>
            </a:r>
            <a:r>
              <a:rPr lang="tr-TR" sz="2300" b="1" i="1" dirty="0"/>
              <a:t>: </a:t>
            </a:r>
            <a:r>
              <a:rPr lang="tr-TR" sz="2300" i="1" dirty="0"/>
              <a:t>top­aç, bakır-aç ( </a:t>
            </a:r>
            <a:r>
              <a:rPr lang="tr-TR" sz="2300" dirty="0"/>
              <a:t>&gt; </a:t>
            </a:r>
            <a:r>
              <a:rPr lang="tr-TR" sz="2300" i="1" dirty="0"/>
              <a:t>bakraç,), kır-aç, boz-aç </a:t>
            </a:r>
            <a:r>
              <a:rPr lang="tr-TR" sz="2300" dirty="0"/>
              <a:t>«boza çalan» </a:t>
            </a:r>
            <a:endParaRPr lang="tr-TR" sz="2300" dirty="0" smtClean="0"/>
          </a:p>
          <a:p>
            <a:pPr>
              <a:defRPr/>
            </a:pPr>
            <a:r>
              <a:rPr lang="tr-TR" sz="2300" b="1" i="1" dirty="0"/>
              <a:t>-</a:t>
            </a:r>
            <a:r>
              <a:rPr lang="tr-TR" sz="2300" b="1" i="1" dirty="0" err="1"/>
              <a:t>şın</a:t>
            </a:r>
            <a:r>
              <a:rPr lang="tr-TR" sz="2300" b="1" i="1" dirty="0"/>
              <a:t>, -</a:t>
            </a:r>
            <a:r>
              <a:rPr lang="tr-TR" sz="2300" b="1" i="1" dirty="0" err="1"/>
              <a:t>şin</a:t>
            </a:r>
            <a:r>
              <a:rPr lang="tr-TR" sz="2300" b="1" i="1" dirty="0"/>
              <a:t>: </a:t>
            </a:r>
            <a:r>
              <a:rPr lang="tr-TR" sz="2300" i="1" dirty="0" err="1"/>
              <a:t>şarı-şın</a:t>
            </a:r>
            <a:r>
              <a:rPr lang="tr-TR" sz="2300" i="1" dirty="0"/>
              <a:t>, kara-</a:t>
            </a:r>
            <a:r>
              <a:rPr lang="tr-TR" sz="2300" i="1" dirty="0" err="1"/>
              <a:t>şın</a:t>
            </a:r>
            <a:r>
              <a:rPr lang="tr-TR" sz="2300" i="1" dirty="0"/>
              <a:t>, </a:t>
            </a:r>
            <a:r>
              <a:rPr lang="tr-TR" sz="2300" i="1" dirty="0" err="1"/>
              <a:t>mâvi-şin</a:t>
            </a:r>
            <a:r>
              <a:rPr lang="tr-TR" sz="2300" i="1" dirty="0"/>
              <a:t>, ak-</a:t>
            </a:r>
            <a:r>
              <a:rPr lang="tr-TR" sz="2300" i="1" dirty="0" err="1"/>
              <a:t>şın</a:t>
            </a:r>
            <a:r>
              <a:rPr lang="tr-TR" sz="2300" i="1" dirty="0"/>
              <a:t>, gök-</a:t>
            </a:r>
            <a:r>
              <a:rPr lang="tr-TR" sz="2300" i="1" dirty="0" err="1"/>
              <a:t>şin</a:t>
            </a:r>
            <a:endParaRPr lang="tr-TR" sz="2300" dirty="0"/>
          </a:p>
          <a:p>
            <a:pPr>
              <a:defRPr/>
            </a:pPr>
            <a:r>
              <a:rPr lang="tr-TR" sz="2300" b="1" i="1" dirty="0"/>
              <a:t>-ak, -ek:</a:t>
            </a:r>
            <a:r>
              <a:rPr lang="tr-TR" sz="2300" dirty="0"/>
              <a:t> </a:t>
            </a:r>
            <a:r>
              <a:rPr lang="tr-TR" sz="2300" i="1" dirty="0"/>
              <a:t>top-ak, sol-ak, baş­ak, </a:t>
            </a:r>
            <a:r>
              <a:rPr lang="tr-TR" sz="2300" i="1" dirty="0" smtClean="0"/>
              <a:t>ben-ek</a:t>
            </a:r>
            <a:endParaRPr lang="tr-TR" sz="2300" dirty="0"/>
          </a:p>
        </p:txBody>
      </p:sp>
    </p:spTree>
    <p:extLst>
      <p:ext uri="{BB962C8B-B14F-4D97-AF65-F5344CB8AC3E}">
        <p14:creationId xmlns:p14="http://schemas.microsoft.com/office/powerpoint/2010/main" val="1474044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19456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tr-TR" b="1" i="1" dirty="0"/>
              <a:t>-k: </a:t>
            </a:r>
            <a:r>
              <a:rPr lang="tr-TR" i="1" dirty="0"/>
              <a:t>top-u-k, kovu-k </a:t>
            </a:r>
            <a:r>
              <a:rPr lang="tr-TR" dirty="0"/>
              <a:t>( &lt; </a:t>
            </a:r>
            <a:r>
              <a:rPr lang="tr-TR" i="1" dirty="0" err="1"/>
              <a:t>kovı</a:t>
            </a:r>
            <a:r>
              <a:rPr lang="tr-TR" i="1" dirty="0"/>
              <a:t>-k), </a:t>
            </a:r>
            <a:r>
              <a:rPr lang="tr-TR" i="1" dirty="0" err="1"/>
              <a:t>kab</a:t>
            </a:r>
            <a:r>
              <a:rPr lang="tr-TR" i="1" dirty="0"/>
              <a:t>-u-k</a:t>
            </a:r>
            <a:endParaRPr lang="tr-TR" dirty="0"/>
          </a:p>
          <a:p>
            <a:pPr>
              <a:defRPr/>
            </a:pPr>
            <a:r>
              <a:rPr lang="tr-TR" b="1" i="1" dirty="0"/>
              <a:t>-z: </a:t>
            </a:r>
            <a:r>
              <a:rPr lang="tr-TR" i="1" dirty="0"/>
              <a:t>top-u-z</a:t>
            </a:r>
            <a:endParaRPr lang="tr-TR" dirty="0"/>
          </a:p>
          <a:p>
            <a:pPr eaLnBrk="1" hangingPunct="1">
              <a:defRPr/>
            </a:pPr>
            <a:r>
              <a:rPr lang="tr-TR" b="1" i="1" dirty="0" smtClean="0"/>
              <a:t>-t: </a:t>
            </a:r>
            <a:r>
              <a:rPr lang="tr-TR" i="1" dirty="0" smtClean="0"/>
              <a:t>yaş-ı-t, eş-i-t</a:t>
            </a:r>
            <a:endParaRPr lang="tr-TR" dirty="0" smtClean="0"/>
          </a:p>
          <a:p>
            <a:pPr>
              <a:defRPr/>
            </a:pPr>
            <a:r>
              <a:rPr lang="tr-TR" b="1" i="1" dirty="0"/>
              <a:t>-ti, -ti, -tu, -</a:t>
            </a:r>
            <a:r>
              <a:rPr lang="tr-TR" b="1" i="1" dirty="0" err="1"/>
              <a:t>tü</a:t>
            </a:r>
            <a:r>
              <a:rPr lang="tr-TR" b="1" i="1" dirty="0"/>
              <a:t>: </a:t>
            </a:r>
            <a:r>
              <a:rPr lang="tr-TR" i="1" dirty="0" smtClean="0"/>
              <a:t>parıl-</a:t>
            </a:r>
            <a:r>
              <a:rPr lang="tr-TR" i="1" dirty="0" err="1" smtClean="0"/>
              <a:t>tı</a:t>
            </a:r>
            <a:r>
              <a:rPr lang="tr-TR" i="1" dirty="0"/>
              <a:t>, şırıl-</a:t>
            </a:r>
            <a:r>
              <a:rPr lang="tr-TR" i="1" dirty="0" err="1"/>
              <a:t>tı</a:t>
            </a:r>
            <a:r>
              <a:rPr lang="tr-TR" i="1" dirty="0"/>
              <a:t>, </a:t>
            </a:r>
            <a:r>
              <a:rPr lang="tr-TR" i="1" dirty="0" err="1"/>
              <a:t>cıvılıtı</a:t>
            </a:r>
            <a:r>
              <a:rPr lang="tr-TR" i="1" dirty="0"/>
              <a:t>, gümbür-</a:t>
            </a:r>
            <a:r>
              <a:rPr lang="tr-TR" i="1" dirty="0" err="1"/>
              <a:t>tü</a:t>
            </a:r>
            <a:r>
              <a:rPr lang="tr-TR" i="1" dirty="0"/>
              <a:t>, </a:t>
            </a:r>
            <a:r>
              <a:rPr lang="tr-TR" i="1" dirty="0" smtClean="0"/>
              <a:t>şangır-</a:t>
            </a:r>
            <a:r>
              <a:rPr lang="tr-TR" i="1" dirty="0" err="1" smtClean="0"/>
              <a:t>tı</a:t>
            </a:r>
            <a:endParaRPr lang="tr-TR" dirty="0" smtClean="0"/>
          </a:p>
          <a:p>
            <a:pPr>
              <a:defRPr/>
            </a:pPr>
            <a:r>
              <a:rPr lang="tr-TR" b="1" i="1" dirty="0"/>
              <a:t>-az, -ez: </a:t>
            </a:r>
            <a:r>
              <a:rPr lang="tr-TR" i="1" dirty="0" smtClean="0"/>
              <a:t>ay-az</a:t>
            </a:r>
            <a:r>
              <a:rPr lang="tr-TR" i="1" dirty="0"/>
              <a:t>, gen-ez </a:t>
            </a:r>
            <a:r>
              <a:rPr lang="tr-TR" dirty="0"/>
              <a:t>«kolay</a:t>
            </a:r>
            <a:r>
              <a:rPr lang="tr-TR" dirty="0" smtClean="0"/>
              <a:t>»</a:t>
            </a:r>
          </a:p>
          <a:p>
            <a:pPr>
              <a:defRPr/>
            </a:pPr>
            <a:r>
              <a:rPr lang="tr-TR" b="1" i="1" dirty="0"/>
              <a:t>-ay, -ey</a:t>
            </a:r>
            <a:r>
              <a:rPr lang="tr-TR" b="1" i="1" dirty="0" smtClean="0"/>
              <a:t>:</a:t>
            </a:r>
            <a:r>
              <a:rPr lang="tr-TR" dirty="0" smtClean="0"/>
              <a:t> </a:t>
            </a:r>
            <a:r>
              <a:rPr lang="tr-TR" i="1" dirty="0"/>
              <a:t>gün-ey, </a:t>
            </a:r>
            <a:r>
              <a:rPr lang="tr-TR" i="1" dirty="0" smtClean="0"/>
              <a:t>kuz-ay &gt; kuzey</a:t>
            </a:r>
          </a:p>
          <a:p>
            <a:pPr>
              <a:defRPr/>
            </a:pPr>
            <a:r>
              <a:rPr lang="tr-TR" b="1" i="1" dirty="0"/>
              <a:t>-I: </a:t>
            </a:r>
            <a:r>
              <a:rPr lang="tr-TR" i="1" dirty="0" err="1"/>
              <a:t>yeş</a:t>
            </a:r>
            <a:r>
              <a:rPr lang="tr-TR" i="1" dirty="0"/>
              <a:t>-ı-l </a:t>
            </a:r>
            <a:r>
              <a:rPr lang="tr-TR" dirty="0"/>
              <a:t>( &lt; </a:t>
            </a:r>
            <a:r>
              <a:rPr lang="tr-TR" i="1" dirty="0"/>
              <a:t>yaş-ı-l), kız-ı-l</a:t>
            </a:r>
            <a:endParaRPr lang="tr-TR" dirty="0"/>
          </a:p>
          <a:p>
            <a:pPr>
              <a:defRPr/>
            </a:pPr>
            <a:r>
              <a:rPr lang="tr-TR" b="1" i="1" dirty="0"/>
              <a:t>-</a:t>
            </a:r>
            <a:r>
              <a:rPr lang="tr-TR" b="1" i="1" dirty="0" err="1"/>
              <a:t>sul</a:t>
            </a:r>
            <a:r>
              <a:rPr lang="tr-TR" b="1" i="1" dirty="0"/>
              <a:t>, -</a:t>
            </a:r>
            <a:r>
              <a:rPr lang="tr-TR" b="1" i="1" dirty="0" err="1"/>
              <a:t>sül</a:t>
            </a:r>
            <a:r>
              <a:rPr lang="tr-TR" b="1" i="1" dirty="0"/>
              <a:t>, -sil, -sil: </a:t>
            </a:r>
            <a:r>
              <a:rPr lang="tr-TR" i="1" dirty="0"/>
              <a:t>yok-</a:t>
            </a:r>
            <a:r>
              <a:rPr lang="tr-TR" i="1" dirty="0" err="1"/>
              <a:t>sul</a:t>
            </a:r>
            <a:endParaRPr lang="tr-TR" dirty="0"/>
          </a:p>
          <a:p>
            <a:pPr>
              <a:defRPr/>
            </a:pPr>
            <a:r>
              <a:rPr lang="tr-TR" b="1" i="1" dirty="0"/>
              <a:t>-sal: </a:t>
            </a:r>
            <a:r>
              <a:rPr lang="tr-TR" i="1" dirty="0" smtClean="0"/>
              <a:t>kumsal</a:t>
            </a:r>
          </a:p>
          <a:p>
            <a:pPr>
              <a:defRPr/>
            </a:pPr>
            <a:r>
              <a:rPr lang="tr-TR" b="1" i="1" dirty="0"/>
              <a:t>-</a:t>
            </a:r>
            <a:r>
              <a:rPr lang="tr-TR" b="1" i="1" dirty="0" err="1"/>
              <a:t>gıl</a:t>
            </a:r>
            <a:r>
              <a:rPr lang="tr-TR" b="1" i="1" dirty="0"/>
              <a:t>, -</a:t>
            </a:r>
            <a:r>
              <a:rPr lang="tr-TR" b="1" i="1" dirty="0" err="1"/>
              <a:t>gil</a:t>
            </a:r>
            <a:r>
              <a:rPr lang="tr-TR" b="1" i="1" dirty="0"/>
              <a:t>, -</a:t>
            </a:r>
            <a:r>
              <a:rPr lang="tr-TR" b="1" i="1" dirty="0" err="1"/>
              <a:t>gul</a:t>
            </a:r>
            <a:r>
              <a:rPr lang="tr-TR" b="1" i="1" dirty="0"/>
              <a:t>, -gül, -kıl, -kil, -kul, -kül:</a:t>
            </a:r>
            <a:r>
              <a:rPr lang="tr-TR" dirty="0"/>
              <a:t> </a:t>
            </a:r>
            <a:r>
              <a:rPr lang="tr-TR" i="1" dirty="0"/>
              <a:t>kır-kıl, iç-kül, dört-gül </a:t>
            </a:r>
            <a:r>
              <a:rPr lang="tr-TR" dirty="0"/>
              <a:t>«dört kö­şeli»,  </a:t>
            </a:r>
            <a:r>
              <a:rPr lang="tr-TR" i="1" dirty="0"/>
              <a:t>Ali-</a:t>
            </a:r>
            <a:r>
              <a:rPr lang="tr-TR" i="1" dirty="0" err="1"/>
              <a:t>gil</a:t>
            </a:r>
            <a:r>
              <a:rPr lang="tr-TR" i="1" dirty="0"/>
              <a:t>, Yaşar-</a:t>
            </a:r>
            <a:r>
              <a:rPr lang="tr-TR" i="1" dirty="0" err="1"/>
              <a:t>gil</a:t>
            </a:r>
            <a:r>
              <a:rPr lang="tr-TR" i="1" dirty="0"/>
              <a:t>, Hasan-</a:t>
            </a:r>
            <a:r>
              <a:rPr lang="tr-TR" i="1" dirty="0" err="1"/>
              <a:t>gil</a:t>
            </a:r>
            <a:r>
              <a:rPr lang="tr-TR" i="1" dirty="0"/>
              <a:t>, Oğuz-</a:t>
            </a:r>
            <a:r>
              <a:rPr lang="tr-TR" i="1" dirty="0" err="1"/>
              <a:t>gil</a:t>
            </a:r>
            <a:r>
              <a:rPr lang="tr-TR" i="1" dirty="0"/>
              <a:t>, Orhan-</a:t>
            </a:r>
            <a:r>
              <a:rPr lang="tr-TR" i="1" dirty="0" err="1"/>
              <a:t>gil</a:t>
            </a:r>
            <a:r>
              <a:rPr lang="tr-TR" i="1" dirty="0"/>
              <a:t>,; dayı-m-</a:t>
            </a:r>
            <a:r>
              <a:rPr lang="tr-TR" i="1" dirty="0" err="1"/>
              <a:t>gil</a:t>
            </a:r>
            <a:r>
              <a:rPr lang="tr-TR" i="1" dirty="0"/>
              <a:t>, anne-n-</a:t>
            </a:r>
            <a:r>
              <a:rPr lang="tr-TR" i="1" dirty="0" err="1"/>
              <a:t>gil</a:t>
            </a:r>
            <a:r>
              <a:rPr lang="tr-TR" i="1" dirty="0"/>
              <a:t>, hala-</a:t>
            </a:r>
            <a:r>
              <a:rPr lang="tr-TR" i="1" dirty="0" err="1"/>
              <a:t>sı</a:t>
            </a:r>
            <a:r>
              <a:rPr lang="tr-TR" i="1" dirty="0"/>
              <a:t>-</a:t>
            </a:r>
            <a:r>
              <a:rPr lang="tr-TR" i="1" dirty="0" err="1"/>
              <a:t>gil</a:t>
            </a:r>
            <a:endParaRPr lang="tr-TR" dirty="0"/>
          </a:p>
          <a:p>
            <a:pPr>
              <a:defRPr/>
            </a:pPr>
            <a:r>
              <a:rPr lang="tr-TR" b="1" i="1" dirty="0"/>
              <a:t>-la, -le: </a:t>
            </a:r>
            <a:r>
              <a:rPr lang="tr-TR" i="1" dirty="0"/>
              <a:t>kış-la, </a:t>
            </a:r>
            <a:r>
              <a:rPr lang="tr-TR" i="1" dirty="0" smtClean="0"/>
              <a:t>yay-la</a:t>
            </a:r>
            <a:endParaRPr lang="tr-TR" dirty="0"/>
          </a:p>
          <a:p>
            <a:pPr>
              <a:defRPr/>
            </a:pPr>
            <a:endParaRPr lang="tr-TR" dirty="0"/>
          </a:p>
          <a:p>
            <a:pPr eaLnBrk="1" hangingPunct="1"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09332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FİİLDEN İSİM YAPMA EKLERİ</a:t>
            </a:r>
            <a:endParaRPr lang="tr-TR" smtClean="0"/>
          </a:p>
        </p:txBody>
      </p:sp>
      <p:sp>
        <p:nvSpPr>
          <p:cNvPr id="14848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defRPr/>
            </a:pPr>
            <a:r>
              <a:rPr lang="tr-TR" sz="2600" dirty="0" smtClean="0"/>
              <a:t>Fiilden </a:t>
            </a:r>
            <a:r>
              <a:rPr lang="tr-TR" sz="2600" dirty="0"/>
              <a:t>isim yapma ekleri soyut veya somut </a:t>
            </a:r>
            <a:r>
              <a:rPr lang="tr-TR" sz="2600" dirty="0" smtClean="0"/>
              <a:t>hareket </a:t>
            </a:r>
            <a:r>
              <a:rPr lang="tr-TR" sz="2600" dirty="0"/>
              <a:t>adlandırması olan söz tabanlarından </a:t>
            </a:r>
            <a:r>
              <a:rPr lang="tr-TR" sz="2600" dirty="0" smtClean="0"/>
              <a:t>soyut </a:t>
            </a:r>
            <a:r>
              <a:rPr lang="tr-TR" sz="2600" dirty="0"/>
              <a:t>veya somut varlık ve durum adlandırması yapan eklerdir. </a:t>
            </a:r>
            <a:r>
              <a:rPr lang="en-GB" sz="2600" dirty="0"/>
              <a:t>Bu </a:t>
            </a:r>
            <a:r>
              <a:rPr lang="en-GB" sz="2600" dirty="0" err="1"/>
              <a:t>ekler</a:t>
            </a:r>
            <a:r>
              <a:rPr lang="en-GB" sz="2600" dirty="0"/>
              <a:t> </a:t>
            </a:r>
            <a:r>
              <a:rPr lang="en-GB" sz="2600" dirty="0" err="1"/>
              <a:t>fiil</a:t>
            </a:r>
            <a:r>
              <a:rPr lang="en-GB" sz="2600" dirty="0"/>
              <a:t> </a:t>
            </a:r>
            <a:r>
              <a:rPr lang="en-GB" sz="2600" dirty="0" err="1"/>
              <a:t>köklerine,isimden</a:t>
            </a:r>
            <a:r>
              <a:rPr lang="en-GB" sz="2600" dirty="0"/>
              <a:t> </a:t>
            </a:r>
            <a:r>
              <a:rPr lang="en-GB" sz="2600" dirty="0" err="1"/>
              <a:t>yapılmış</a:t>
            </a:r>
            <a:r>
              <a:rPr lang="en-GB" sz="2600" dirty="0"/>
              <a:t> </a:t>
            </a:r>
            <a:r>
              <a:rPr lang="en-GB" sz="2600" dirty="0" err="1"/>
              <a:t>fiil</a:t>
            </a:r>
            <a:r>
              <a:rPr lang="en-GB" sz="2600" dirty="0"/>
              <a:t> </a:t>
            </a:r>
            <a:r>
              <a:rPr lang="en-GB" sz="2600" dirty="0" err="1"/>
              <a:t>gövdelerine</a:t>
            </a:r>
            <a:r>
              <a:rPr lang="en-GB" sz="2600" dirty="0"/>
              <a:t> </a:t>
            </a:r>
            <a:r>
              <a:rPr lang="en-GB" sz="2600" dirty="0" err="1"/>
              <a:t>ve</a:t>
            </a:r>
            <a:r>
              <a:rPr lang="en-GB" sz="2600" dirty="0"/>
              <a:t> </a:t>
            </a:r>
            <a:r>
              <a:rPr lang="en-GB" sz="2600" dirty="0" err="1"/>
              <a:t>fiilden</a:t>
            </a:r>
            <a:r>
              <a:rPr lang="en-GB" sz="2600" dirty="0"/>
              <a:t> </a:t>
            </a:r>
            <a:r>
              <a:rPr lang="en-GB" sz="2600" dirty="0" err="1"/>
              <a:t>yapılmış</a:t>
            </a:r>
            <a:r>
              <a:rPr lang="en-GB" sz="2600" dirty="0"/>
              <a:t> </a:t>
            </a:r>
            <a:r>
              <a:rPr lang="en-GB" sz="2600" dirty="0" err="1"/>
              <a:t>fiil</a:t>
            </a:r>
            <a:r>
              <a:rPr lang="en-GB" sz="2600" dirty="0"/>
              <a:t> </a:t>
            </a:r>
            <a:r>
              <a:rPr lang="en-GB" sz="2600" dirty="0" err="1"/>
              <a:t>gövdelerine</a:t>
            </a:r>
            <a:r>
              <a:rPr lang="en-GB" sz="2600" dirty="0"/>
              <a:t> </a:t>
            </a:r>
            <a:r>
              <a:rPr lang="en-GB" sz="2600" dirty="0" err="1"/>
              <a:t>eklenirler</a:t>
            </a:r>
            <a:r>
              <a:rPr lang="en-GB" sz="2600" dirty="0"/>
              <a:t>. </a:t>
            </a:r>
            <a:r>
              <a:rPr lang="en-GB" sz="2600" dirty="0" err="1"/>
              <a:t>Yani</a:t>
            </a:r>
            <a:r>
              <a:rPr lang="en-GB" sz="2600" dirty="0"/>
              <a:t>, </a:t>
            </a:r>
            <a:r>
              <a:rPr lang="en-GB" sz="2600" dirty="0" err="1"/>
              <a:t>fiilden</a:t>
            </a:r>
            <a:r>
              <a:rPr lang="en-GB" sz="2600" dirty="0"/>
              <a:t> </a:t>
            </a:r>
            <a:r>
              <a:rPr lang="en-GB" sz="2600" dirty="0" err="1"/>
              <a:t>isim</a:t>
            </a:r>
            <a:r>
              <a:rPr lang="en-GB" sz="2600" dirty="0"/>
              <a:t> </a:t>
            </a:r>
            <a:r>
              <a:rPr lang="en-GB" sz="2600" dirty="0" err="1"/>
              <a:t>yapma</a:t>
            </a:r>
            <a:r>
              <a:rPr lang="en-GB" sz="2600" dirty="0"/>
              <a:t> </a:t>
            </a:r>
            <a:r>
              <a:rPr lang="en-GB" sz="2600" dirty="0" err="1"/>
              <a:t>ekleri</a:t>
            </a:r>
            <a:r>
              <a:rPr lang="en-GB" sz="2600" dirty="0"/>
              <a:t> </a:t>
            </a:r>
            <a:r>
              <a:rPr lang="en-GB" sz="2600" dirty="0" err="1"/>
              <a:t>isimden</a:t>
            </a:r>
            <a:r>
              <a:rPr lang="en-GB" sz="2600" dirty="0"/>
              <a:t> </a:t>
            </a:r>
            <a:r>
              <a:rPr lang="en-GB" sz="2600" dirty="0" err="1"/>
              <a:t>fiil</a:t>
            </a:r>
            <a:r>
              <a:rPr lang="en-GB" sz="2600" dirty="0"/>
              <a:t> </a:t>
            </a:r>
            <a:r>
              <a:rPr lang="en-GB" sz="2600" dirty="0" err="1"/>
              <a:t>yapma</a:t>
            </a:r>
            <a:r>
              <a:rPr lang="en-GB" sz="2600" dirty="0"/>
              <a:t> </a:t>
            </a:r>
            <a:r>
              <a:rPr lang="en-GB" sz="2600" dirty="0" err="1"/>
              <a:t>eklerinden</a:t>
            </a:r>
            <a:r>
              <a:rPr lang="en-GB" sz="2600" dirty="0"/>
              <a:t> </a:t>
            </a:r>
            <a:r>
              <a:rPr lang="en-GB" sz="2600" dirty="0" err="1"/>
              <a:t>ve</a:t>
            </a:r>
            <a:r>
              <a:rPr lang="en-GB" sz="2600" dirty="0"/>
              <a:t> </a:t>
            </a:r>
            <a:r>
              <a:rPr lang="en-GB" sz="2600" dirty="0" err="1"/>
              <a:t>fiilden</a:t>
            </a:r>
            <a:r>
              <a:rPr lang="en-GB" sz="2600" dirty="0"/>
              <a:t> </a:t>
            </a:r>
            <a:r>
              <a:rPr lang="en-GB" sz="2600" dirty="0" err="1"/>
              <a:t>fiil</a:t>
            </a:r>
            <a:r>
              <a:rPr lang="en-GB" sz="2600" dirty="0"/>
              <a:t> </a:t>
            </a:r>
            <a:r>
              <a:rPr lang="en-GB" sz="2600" dirty="0" err="1"/>
              <a:t>yapma</a:t>
            </a:r>
            <a:r>
              <a:rPr lang="en-GB" sz="2600" dirty="0"/>
              <a:t> </a:t>
            </a:r>
            <a:r>
              <a:rPr lang="en-GB" sz="2600" dirty="0" err="1"/>
              <a:t>eklerinden</a:t>
            </a:r>
            <a:r>
              <a:rPr lang="en-GB" sz="2600" dirty="0"/>
              <a:t> </a:t>
            </a:r>
            <a:r>
              <a:rPr lang="en-GB" sz="2600" dirty="0" err="1"/>
              <a:t>sonra</a:t>
            </a:r>
            <a:r>
              <a:rPr lang="en-GB" sz="2600" dirty="0"/>
              <a:t> </a:t>
            </a:r>
            <a:r>
              <a:rPr lang="en-GB" sz="2600" dirty="0" err="1" smtClean="0"/>
              <a:t>gelebilirler</a:t>
            </a:r>
            <a:r>
              <a:rPr lang="en-GB" sz="2600" dirty="0" smtClean="0"/>
              <a:t>.</a:t>
            </a:r>
            <a:r>
              <a:rPr lang="tr-TR" sz="2600" dirty="0" smtClean="0"/>
              <a:t> </a:t>
            </a:r>
            <a:r>
              <a:rPr lang="en-GB" sz="2600" dirty="0" err="1" smtClean="0"/>
              <a:t>Yapım</a:t>
            </a:r>
            <a:r>
              <a:rPr lang="en-GB" sz="2600" dirty="0" smtClean="0"/>
              <a:t> </a:t>
            </a:r>
            <a:r>
              <a:rPr lang="en-GB" sz="2600" dirty="0" err="1" smtClean="0"/>
              <a:t>ekleri</a:t>
            </a:r>
            <a:r>
              <a:rPr lang="en-GB" sz="2600" dirty="0" smtClean="0"/>
              <a:t> </a:t>
            </a:r>
            <a:r>
              <a:rPr lang="en-GB" sz="2600" dirty="0" err="1" smtClean="0"/>
              <a:t>içinde</a:t>
            </a:r>
            <a:r>
              <a:rPr lang="en-GB" sz="2600" dirty="0" smtClean="0"/>
              <a:t> </a:t>
            </a:r>
            <a:r>
              <a:rPr lang="en-GB" sz="2600" dirty="0" err="1" smtClean="0"/>
              <a:t>sayısı</a:t>
            </a:r>
            <a:r>
              <a:rPr lang="en-GB" sz="2600" dirty="0" smtClean="0"/>
              <a:t> en </a:t>
            </a:r>
            <a:r>
              <a:rPr lang="en-GB" sz="2600" dirty="0" err="1" smtClean="0"/>
              <a:t>çok</a:t>
            </a:r>
            <a:r>
              <a:rPr lang="en-GB" sz="2600" dirty="0" smtClean="0"/>
              <a:t> </a:t>
            </a:r>
            <a:r>
              <a:rPr lang="en-GB" sz="2600" dirty="0" err="1" smtClean="0"/>
              <a:t>olan</a:t>
            </a:r>
            <a:r>
              <a:rPr lang="en-GB" sz="2600" dirty="0" smtClean="0"/>
              <a:t> </a:t>
            </a:r>
            <a:r>
              <a:rPr lang="en-GB" sz="2600" dirty="0" err="1" smtClean="0"/>
              <a:t>ekler</a:t>
            </a:r>
            <a:r>
              <a:rPr lang="en-GB" sz="2600" dirty="0" smtClean="0"/>
              <a:t> </a:t>
            </a:r>
            <a:r>
              <a:rPr lang="en-GB" sz="2600" dirty="0" err="1" smtClean="0"/>
              <a:t>fiilden</a:t>
            </a:r>
            <a:r>
              <a:rPr lang="en-GB" sz="2600" dirty="0" smtClean="0"/>
              <a:t> </a:t>
            </a:r>
            <a:r>
              <a:rPr lang="en-GB" sz="2600" dirty="0" err="1" smtClean="0"/>
              <a:t>isim</a:t>
            </a:r>
            <a:r>
              <a:rPr lang="en-GB" sz="2600" dirty="0" smtClean="0"/>
              <a:t> </a:t>
            </a:r>
            <a:r>
              <a:rPr lang="en-GB" sz="2600" dirty="0" err="1" smtClean="0"/>
              <a:t>yapma</a:t>
            </a:r>
            <a:r>
              <a:rPr lang="en-GB" sz="2600" dirty="0" smtClean="0"/>
              <a:t> </a:t>
            </a:r>
            <a:r>
              <a:rPr lang="en-GB" sz="2600" dirty="0" err="1" smtClean="0"/>
              <a:t>ekleridir</a:t>
            </a:r>
            <a:r>
              <a:rPr lang="en-GB" sz="2600" dirty="0" smtClean="0"/>
              <a:t>.</a:t>
            </a:r>
            <a:r>
              <a:rPr lang="tr-TR" sz="2600" dirty="0" smtClean="0"/>
              <a:t> Bazılarının</a:t>
            </a:r>
            <a:r>
              <a:rPr lang="en-GB" sz="2600" dirty="0" smtClean="0"/>
              <a:t> </a:t>
            </a:r>
            <a:r>
              <a:rPr lang="en-GB" sz="2600" dirty="0" err="1" smtClean="0"/>
              <a:t>işleklik</a:t>
            </a:r>
            <a:r>
              <a:rPr lang="en-GB" sz="2600" dirty="0" smtClean="0"/>
              <a:t> </a:t>
            </a:r>
            <a:r>
              <a:rPr lang="en-GB" sz="2600" dirty="0" err="1" smtClean="0"/>
              <a:t>derecesi</a:t>
            </a:r>
            <a:r>
              <a:rPr lang="en-GB" sz="2600" dirty="0" smtClean="0"/>
              <a:t> </a:t>
            </a:r>
            <a:r>
              <a:rPr lang="en-GB" sz="2600" dirty="0" err="1" smtClean="0"/>
              <a:t>çekim</a:t>
            </a:r>
            <a:r>
              <a:rPr lang="en-GB" sz="2600" dirty="0" smtClean="0"/>
              <a:t> </a:t>
            </a:r>
            <a:r>
              <a:rPr lang="en-GB" sz="2600" dirty="0" err="1" smtClean="0"/>
              <a:t>ekleri</a:t>
            </a:r>
            <a:r>
              <a:rPr lang="en-GB" sz="2600" dirty="0" smtClean="0"/>
              <a:t> </a:t>
            </a:r>
            <a:r>
              <a:rPr lang="en-GB" sz="2600" dirty="0" err="1" smtClean="0"/>
              <a:t>kadar</a:t>
            </a:r>
            <a:r>
              <a:rPr lang="en-GB" sz="2600" dirty="0" smtClean="0"/>
              <a:t> </a:t>
            </a:r>
            <a:r>
              <a:rPr lang="en-GB" sz="2600" dirty="0" err="1" smtClean="0"/>
              <a:t>yüksektir</a:t>
            </a:r>
            <a:r>
              <a:rPr lang="en-GB" sz="26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27128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Rot="1" noChangeArrowheads="1"/>
          </p:cNvSpPr>
          <p:nvPr>
            <p:ph type="title"/>
          </p:nvPr>
        </p:nvSpPr>
        <p:spPr>
          <a:xfrm>
            <a:off x="301625" y="466725"/>
            <a:ext cx="8515350" cy="108743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b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dirty="0" smtClean="0"/>
          </a:p>
        </p:txBody>
      </p:sp>
      <p:sp>
        <p:nvSpPr>
          <p:cNvPr id="6146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76400"/>
            <a:ext cx="8545513" cy="39846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mak</a:t>
            </a:r>
            <a:r>
              <a:rPr lang="en-GB" sz="2800" b="1" i="1" dirty="0"/>
              <a:t> , -</a:t>
            </a:r>
            <a:r>
              <a:rPr lang="en-GB" sz="2800" b="1" i="1" dirty="0" err="1" smtClean="0"/>
              <a:t>mek</a:t>
            </a:r>
            <a:r>
              <a:rPr lang="tr-TR" sz="2800" b="1" i="1" dirty="0" smtClean="0"/>
              <a:t>:</a:t>
            </a:r>
            <a:r>
              <a:rPr lang="tr-TR" sz="2800" dirty="0" smtClean="0"/>
              <a:t> </a:t>
            </a:r>
            <a:r>
              <a:rPr lang="en-GB" sz="2800" dirty="0" err="1" smtClean="0"/>
              <a:t>aç-mak</a:t>
            </a:r>
            <a:r>
              <a:rPr lang="en-GB" sz="2800" dirty="0" smtClean="0"/>
              <a:t>, </a:t>
            </a:r>
            <a:r>
              <a:rPr lang="en-GB" sz="2800" dirty="0" err="1" smtClean="0"/>
              <a:t>ara-mak</a:t>
            </a:r>
            <a:r>
              <a:rPr lang="en-GB" sz="2800" dirty="0" smtClean="0"/>
              <a:t>, </a:t>
            </a:r>
            <a:r>
              <a:rPr lang="en-GB" sz="2800" dirty="0" err="1" smtClean="0"/>
              <a:t>başla-mak</a:t>
            </a:r>
            <a:r>
              <a:rPr lang="en-GB" sz="2800" dirty="0" smtClean="0"/>
              <a:t>, gel-</a:t>
            </a:r>
            <a:r>
              <a:rPr lang="en-GB" sz="2800" dirty="0" err="1" smtClean="0"/>
              <a:t>mek</a:t>
            </a:r>
            <a:r>
              <a:rPr lang="en-GB" sz="2800" dirty="0" smtClean="0"/>
              <a:t>, </a:t>
            </a:r>
            <a:r>
              <a:rPr lang="en-GB" sz="2800" dirty="0" err="1" smtClean="0"/>
              <a:t>düşün-mek</a:t>
            </a:r>
            <a:r>
              <a:rPr lang="tr-TR" sz="2800" dirty="0"/>
              <a:t>;</a:t>
            </a:r>
            <a:r>
              <a:rPr lang="tr-TR" sz="2800" dirty="0" smtClean="0"/>
              <a:t> çak-</a:t>
            </a:r>
            <a:r>
              <a:rPr lang="tr-TR" sz="2800" dirty="0" err="1" smtClean="0"/>
              <a:t>mak</a:t>
            </a:r>
            <a:r>
              <a:rPr lang="tr-TR" sz="2800" dirty="0" smtClean="0"/>
              <a:t>, tok-</a:t>
            </a:r>
            <a:r>
              <a:rPr lang="tr-TR" sz="2800" dirty="0" err="1" smtClean="0"/>
              <a:t>mak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-ma, -me</a:t>
            </a:r>
            <a:r>
              <a:rPr lang="tr-TR" sz="2800" b="1" i="1" dirty="0"/>
              <a:t>: </a:t>
            </a:r>
            <a:r>
              <a:rPr lang="en-GB" sz="2800" dirty="0"/>
              <a:t>al-ma, yap-ma, gel-me, git-me</a:t>
            </a:r>
            <a:r>
              <a:rPr lang="tr-TR" sz="2800" dirty="0"/>
              <a:t>, oy-</a:t>
            </a:r>
            <a:r>
              <a:rPr lang="tr-TR" sz="2800" dirty="0" err="1"/>
              <a:t>ma</a:t>
            </a:r>
            <a:r>
              <a:rPr lang="tr-TR" sz="2800" dirty="0"/>
              <a:t>, </a:t>
            </a:r>
            <a:r>
              <a:rPr lang="tr-TR" sz="2800" dirty="0" smtClean="0"/>
              <a:t>süsle-me</a:t>
            </a:r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ış</a:t>
            </a:r>
            <a:r>
              <a:rPr lang="en-GB" sz="2800" b="1" i="1" dirty="0"/>
              <a:t>, -</a:t>
            </a:r>
            <a:r>
              <a:rPr lang="en-GB" sz="2800" b="1" i="1" dirty="0" err="1"/>
              <a:t>iş</a:t>
            </a:r>
            <a:r>
              <a:rPr lang="en-GB" sz="2800" b="1" i="1" dirty="0"/>
              <a:t>, -</a:t>
            </a:r>
            <a:r>
              <a:rPr lang="en-GB" sz="2800" b="1" i="1" dirty="0" err="1"/>
              <a:t>uş</a:t>
            </a:r>
            <a:r>
              <a:rPr lang="en-GB" sz="2800" b="1" i="1" dirty="0"/>
              <a:t>, </a:t>
            </a:r>
            <a:r>
              <a:rPr lang="en-GB" sz="2800" b="1" i="1" dirty="0" err="1"/>
              <a:t>üş</a:t>
            </a:r>
            <a:r>
              <a:rPr lang="tr-TR" sz="2800" b="1" i="1" dirty="0"/>
              <a:t>: </a:t>
            </a:r>
            <a:r>
              <a:rPr lang="tr-TR" sz="2800" dirty="0"/>
              <a:t>bit-iş, karşıla-y-</a:t>
            </a:r>
            <a:r>
              <a:rPr lang="tr-TR" sz="2800" dirty="0" err="1"/>
              <a:t>ış</a:t>
            </a:r>
            <a:r>
              <a:rPr lang="tr-TR" sz="2800" dirty="0"/>
              <a:t>, </a:t>
            </a:r>
            <a:r>
              <a:rPr lang="tr-TR" sz="2800" dirty="0" smtClean="0"/>
              <a:t>ilerle-y-iş, gör-üş</a:t>
            </a:r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/>
              <a:t>-m</a:t>
            </a:r>
            <a:r>
              <a:rPr lang="tr-TR" sz="2800" b="1" dirty="0"/>
              <a:t>: </a:t>
            </a:r>
            <a:r>
              <a:rPr lang="en-GB" sz="2800" dirty="0"/>
              <a:t>al-ı-m, sat-ı-m, </a:t>
            </a:r>
            <a:r>
              <a:rPr lang="en-GB" sz="2800" dirty="0" err="1"/>
              <a:t>geç</a:t>
            </a:r>
            <a:r>
              <a:rPr lang="en-GB" sz="2800" dirty="0"/>
              <a:t>-i-m, </a:t>
            </a:r>
            <a:r>
              <a:rPr lang="en-GB" sz="2800" dirty="0" err="1"/>
              <a:t>giy</a:t>
            </a:r>
            <a:r>
              <a:rPr lang="en-GB" sz="2800" dirty="0"/>
              <a:t>-i-m, </a:t>
            </a:r>
            <a:r>
              <a:rPr lang="en-GB" sz="2800" dirty="0" err="1"/>
              <a:t>kuş</a:t>
            </a:r>
            <a:r>
              <a:rPr lang="en-GB" sz="2800" dirty="0"/>
              <a:t>-a-m</a:t>
            </a:r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/>
              <a:t>-k</a:t>
            </a:r>
            <a:r>
              <a:rPr lang="tr-TR" sz="2800" b="1" dirty="0"/>
              <a:t>: </a:t>
            </a:r>
            <a:r>
              <a:rPr lang="en-GB" sz="2800" dirty="0" err="1"/>
              <a:t>aç</a:t>
            </a:r>
            <a:r>
              <a:rPr lang="en-GB" sz="2800" dirty="0"/>
              <a:t>-ı-k, del-i-k, </a:t>
            </a:r>
            <a:r>
              <a:rPr lang="en-GB" sz="2800" dirty="0" err="1"/>
              <a:t>buruş</a:t>
            </a:r>
            <a:r>
              <a:rPr lang="en-GB" sz="2800" dirty="0"/>
              <a:t>-u-k, </a:t>
            </a:r>
            <a:r>
              <a:rPr lang="en-GB" sz="2800" dirty="0" err="1"/>
              <a:t>değiş</a:t>
            </a:r>
            <a:r>
              <a:rPr lang="en-GB" sz="2800" dirty="0"/>
              <a:t>-i-k</a:t>
            </a:r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ak</a:t>
            </a:r>
            <a:r>
              <a:rPr lang="en-GB" sz="2800" b="1" i="1" dirty="0"/>
              <a:t>, -</a:t>
            </a:r>
            <a:r>
              <a:rPr lang="en-GB" sz="2800" b="1" i="1" dirty="0" err="1"/>
              <a:t>ek</a:t>
            </a:r>
            <a:r>
              <a:rPr lang="tr-TR" sz="2800" b="1" i="1" dirty="0"/>
              <a:t>: </a:t>
            </a:r>
            <a:r>
              <a:rPr lang="en-GB" sz="2800" dirty="0" err="1"/>
              <a:t>dön-ek</a:t>
            </a:r>
            <a:r>
              <a:rPr lang="en-GB" sz="2800" dirty="0"/>
              <a:t>, </a:t>
            </a:r>
            <a:r>
              <a:rPr lang="en-GB" sz="2800" dirty="0" err="1"/>
              <a:t>ürk-ek</a:t>
            </a:r>
            <a:r>
              <a:rPr lang="en-GB" sz="2800" dirty="0"/>
              <a:t>, </a:t>
            </a:r>
            <a:r>
              <a:rPr lang="en-GB" sz="2800" dirty="0" err="1"/>
              <a:t>kork-ak</a:t>
            </a:r>
            <a:r>
              <a:rPr lang="en-GB" sz="2800" dirty="0"/>
              <a:t>, </a:t>
            </a:r>
            <a:r>
              <a:rPr lang="en-GB" sz="2800" dirty="0" err="1"/>
              <a:t>kaç-ak</a:t>
            </a:r>
            <a:r>
              <a:rPr lang="en-GB" sz="2800" dirty="0"/>
              <a:t>, </a:t>
            </a:r>
            <a:r>
              <a:rPr lang="en-GB" sz="2800" dirty="0" err="1" smtClean="0"/>
              <a:t>dur-ak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/>
              <a:t>-n</a:t>
            </a:r>
            <a:r>
              <a:rPr lang="tr-TR" sz="2800" b="1" dirty="0"/>
              <a:t>: </a:t>
            </a:r>
            <a:r>
              <a:rPr lang="en-GB" sz="2800" dirty="0" err="1"/>
              <a:t>tüt</a:t>
            </a:r>
            <a:r>
              <a:rPr lang="en-GB" sz="2800" dirty="0"/>
              <a:t>-ü-n, </a:t>
            </a:r>
            <a:r>
              <a:rPr lang="en-GB" sz="2800" dirty="0" err="1"/>
              <a:t>ek</a:t>
            </a:r>
            <a:r>
              <a:rPr lang="en-GB" sz="2800" dirty="0"/>
              <a:t>-i-n, </a:t>
            </a:r>
            <a:r>
              <a:rPr lang="en-GB" sz="2800" dirty="0" err="1"/>
              <a:t>biç</a:t>
            </a:r>
            <a:r>
              <a:rPr lang="en-GB" sz="2800" dirty="0"/>
              <a:t>-i-n, </a:t>
            </a:r>
            <a:r>
              <a:rPr lang="en-GB" sz="2800" dirty="0" err="1" smtClean="0"/>
              <a:t>yığ</a:t>
            </a:r>
            <a:r>
              <a:rPr lang="en-GB" sz="2800" dirty="0" smtClean="0"/>
              <a:t>-ı-n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gı</a:t>
            </a:r>
            <a:r>
              <a:rPr lang="en-GB" sz="2800" b="1" i="1" dirty="0"/>
              <a:t>, -</a:t>
            </a:r>
            <a:r>
              <a:rPr lang="en-GB" sz="2800" b="1" i="1" dirty="0" err="1"/>
              <a:t>gi</a:t>
            </a:r>
            <a:r>
              <a:rPr lang="en-GB" sz="2800" b="1" i="1" dirty="0"/>
              <a:t>, -</a:t>
            </a:r>
            <a:r>
              <a:rPr lang="en-GB" sz="2800" b="1" i="1" dirty="0" err="1"/>
              <a:t>gu</a:t>
            </a:r>
            <a:r>
              <a:rPr lang="en-GB" sz="2800" b="1" i="1" dirty="0"/>
              <a:t>, -</a:t>
            </a:r>
            <a:r>
              <a:rPr lang="en-GB" sz="2800" b="1" i="1" dirty="0" err="1"/>
              <a:t>gü</a:t>
            </a:r>
            <a:r>
              <a:rPr lang="en-GB" sz="2800" b="1" i="1" dirty="0"/>
              <a:t>, -</a:t>
            </a:r>
            <a:r>
              <a:rPr lang="en-GB" sz="2800" b="1" i="1" dirty="0" err="1"/>
              <a:t>kı</a:t>
            </a:r>
            <a:r>
              <a:rPr lang="en-GB" sz="2800" b="1" i="1" dirty="0"/>
              <a:t>, -</a:t>
            </a:r>
            <a:r>
              <a:rPr lang="en-GB" sz="2800" b="1" i="1" dirty="0" err="1"/>
              <a:t>ki</a:t>
            </a:r>
            <a:r>
              <a:rPr lang="en-GB" sz="2800" b="1" i="1" dirty="0"/>
              <a:t>, -</a:t>
            </a:r>
            <a:r>
              <a:rPr lang="en-GB" sz="2800" b="1" i="1" dirty="0" err="1"/>
              <a:t>ku</a:t>
            </a:r>
            <a:r>
              <a:rPr lang="en-GB" sz="2800" b="1" i="1" dirty="0"/>
              <a:t>, -</a:t>
            </a:r>
            <a:r>
              <a:rPr lang="en-GB" sz="2800" b="1" i="1" dirty="0" err="1"/>
              <a:t>kü</a:t>
            </a:r>
            <a:r>
              <a:rPr lang="tr-TR" sz="2800" b="1" i="1" dirty="0"/>
              <a:t>: </a:t>
            </a:r>
            <a:r>
              <a:rPr lang="en-GB" sz="2800" dirty="0"/>
              <a:t>say-</a:t>
            </a:r>
            <a:r>
              <a:rPr lang="en-GB" sz="2800" dirty="0" err="1"/>
              <a:t>gı</a:t>
            </a:r>
            <a:r>
              <a:rPr lang="en-GB" sz="2800" dirty="0"/>
              <a:t>, </a:t>
            </a:r>
            <a:r>
              <a:rPr lang="en-GB" sz="2800" dirty="0" err="1"/>
              <a:t>bil-gi</a:t>
            </a:r>
            <a:r>
              <a:rPr lang="en-GB" sz="2800" dirty="0"/>
              <a:t>, at-</a:t>
            </a:r>
            <a:r>
              <a:rPr lang="en-GB" sz="2800" dirty="0" err="1"/>
              <a:t>kı</a:t>
            </a:r>
            <a:r>
              <a:rPr lang="en-GB" sz="2800" dirty="0"/>
              <a:t>, </a:t>
            </a:r>
            <a:r>
              <a:rPr lang="en-GB" sz="2800" dirty="0" err="1"/>
              <a:t>iç-ki</a:t>
            </a:r>
            <a:r>
              <a:rPr lang="en-GB" sz="2800" dirty="0"/>
              <a:t>, </a:t>
            </a:r>
            <a:r>
              <a:rPr lang="en-GB" sz="2800" dirty="0" err="1"/>
              <a:t>uy-ku</a:t>
            </a:r>
            <a:r>
              <a:rPr lang="tr-TR" sz="2800" dirty="0"/>
              <a:t>, gör-</a:t>
            </a:r>
            <a:r>
              <a:rPr lang="tr-TR" sz="2800" dirty="0" err="1"/>
              <a:t>gü</a:t>
            </a:r>
            <a:r>
              <a:rPr lang="en-GB" sz="2800" dirty="0" smtClean="0"/>
              <a:t>.</a:t>
            </a:r>
            <a:endParaRPr lang="en-GB" sz="2800" dirty="0"/>
          </a:p>
          <a:p>
            <a:pPr marL="0" indent="0">
              <a:spcBef>
                <a:spcPts val="600"/>
              </a:spcBef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 smtClean="0"/>
          </a:p>
          <a:p>
            <a:pPr marL="0" indent="0">
              <a:spcBef>
                <a:spcPts val="600"/>
              </a:spcBef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 smtClean="0"/>
          </a:p>
          <a:p>
            <a:pPr>
              <a:spcBef>
                <a:spcPts val="600"/>
              </a:spcBef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 eaLnBrk="1" hangingPunct="1">
              <a:lnSpc>
                <a:spcPct val="90000"/>
              </a:lnSpc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729475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Rot="1" noChangeArrowheads="1"/>
          </p:cNvSpPr>
          <p:nvPr>
            <p:ph type="title"/>
          </p:nvPr>
        </p:nvSpPr>
        <p:spPr>
          <a:xfrm>
            <a:off x="301625" y="466725"/>
            <a:ext cx="8515350" cy="108743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b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dirty="0" smtClean="0"/>
          </a:p>
        </p:txBody>
      </p:sp>
      <p:sp>
        <p:nvSpPr>
          <p:cNvPr id="15362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76400"/>
            <a:ext cx="8545513" cy="39846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normAutofit fontScale="85000" lnSpcReduction="10000"/>
          </a:bodyPr>
          <a:lstStyle/>
          <a:p>
            <a:pPr eaLnBrk="1" hangingPunct="1"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ga</a:t>
            </a:r>
            <a:r>
              <a:rPr lang="en-GB" sz="2800" b="1" i="1" dirty="0"/>
              <a:t>, -</a:t>
            </a:r>
            <a:r>
              <a:rPr lang="en-GB" sz="2800" b="1" i="1" dirty="0" err="1" smtClean="0"/>
              <a:t>ge</a:t>
            </a:r>
            <a:r>
              <a:rPr lang="tr-TR" sz="2800" b="1" i="1" dirty="0" smtClean="0"/>
              <a:t>: </a:t>
            </a:r>
            <a:r>
              <a:rPr lang="en-GB" sz="2800" dirty="0" err="1" smtClean="0"/>
              <a:t>bil-ge</a:t>
            </a:r>
            <a:r>
              <a:rPr lang="en-GB" sz="2800" dirty="0" smtClean="0"/>
              <a:t>, dal-</a:t>
            </a:r>
            <a:r>
              <a:rPr lang="en-GB" sz="2800" dirty="0" err="1" smtClean="0"/>
              <a:t>ga</a:t>
            </a:r>
            <a:r>
              <a:rPr lang="en-GB" sz="2800" dirty="0" smtClean="0"/>
              <a:t>, yon-</a:t>
            </a:r>
            <a:r>
              <a:rPr lang="en-GB" sz="2800" dirty="0" err="1" smtClean="0"/>
              <a:t>ga</a:t>
            </a:r>
            <a:r>
              <a:rPr lang="en-GB" sz="2800" dirty="0" smtClean="0"/>
              <a:t>, </a:t>
            </a:r>
            <a:r>
              <a:rPr lang="en-GB" sz="2800" dirty="0" err="1" smtClean="0"/>
              <a:t>böl-ge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-gın, -gin, -gun, -</a:t>
            </a:r>
            <a:r>
              <a:rPr lang="en-GB" sz="2800" b="1" i="1" dirty="0" err="1"/>
              <a:t>gün</a:t>
            </a:r>
            <a:r>
              <a:rPr lang="en-GB" sz="2800" b="1" i="1" dirty="0"/>
              <a:t>, -kın, -kin, -kun,</a:t>
            </a:r>
            <a:r>
              <a:rPr lang="tr-TR" sz="2800" b="1" i="1" dirty="0"/>
              <a:t> </a:t>
            </a:r>
            <a:r>
              <a:rPr lang="en-GB" sz="2800" b="1" i="1" dirty="0"/>
              <a:t>-</a:t>
            </a:r>
            <a:r>
              <a:rPr lang="en-GB" sz="2800" b="1" i="1" dirty="0" err="1"/>
              <a:t>kün</a:t>
            </a:r>
            <a:r>
              <a:rPr lang="tr-TR" sz="2800" b="1" i="1" dirty="0"/>
              <a:t>: </a:t>
            </a:r>
            <a:r>
              <a:rPr lang="tr-TR" sz="2800" dirty="0"/>
              <a:t>d</a:t>
            </a:r>
            <a:r>
              <a:rPr lang="en-GB" sz="2800" dirty="0"/>
              <a:t>al-gın, </a:t>
            </a:r>
            <a:r>
              <a:rPr lang="en-GB" sz="2800" dirty="0" err="1"/>
              <a:t>az</a:t>
            </a:r>
            <a:r>
              <a:rPr lang="en-GB" sz="2800" dirty="0"/>
              <a:t>-gın, </a:t>
            </a:r>
            <a:r>
              <a:rPr lang="en-GB" sz="2800" dirty="0" err="1"/>
              <a:t>dar</a:t>
            </a:r>
            <a:r>
              <a:rPr lang="en-GB" sz="2800" dirty="0"/>
              <a:t>-gın, </a:t>
            </a:r>
            <a:r>
              <a:rPr lang="en-GB" sz="2800" dirty="0" err="1"/>
              <a:t>kır</a:t>
            </a:r>
            <a:r>
              <a:rPr lang="en-GB" sz="2800" dirty="0"/>
              <a:t>-gın, </a:t>
            </a:r>
            <a:r>
              <a:rPr lang="en-GB" sz="2800" dirty="0" err="1"/>
              <a:t>gir</a:t>
            </a:r>
            <a:r>
              <a:rPr lang="en-GB" sz="2800" dirty="0"/>
              <a:t>-gin, tut-kun, </a:t>
            </a:r>
            <a:r>
              <a:rPr lang="en-GB" sz="2800" dirty="0" err="1"/>
              <a:t>çap</a:t>
            </a:r>
            <a:r>
              <a:rPr lang="en-GB" sz="2800" dirty="0"/>
              <a:t>-kın, </a:t>
            </a:r>
            <a:r>
              <a:rPr lang="en-GB" sz="2800" dirty="0" err="1"/>
              <a:t>aş</a:t>
            </a:r>
            <a:r>
              <a:rPr lang="en-GB" sz="2800" dirty="0"/>
              <a:t>-kın.</a:t>
            </a:r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gan</a:t>
            </a:r>
            <a:r>
              <a:rPr lang="en-GB" sz="2800" b="1" i="1" dirty="0"/>
              <a:t>, -gen, -</a:t>
            </a:r>
            <a:r>
              <a:rPr lang="en-GB" sz="2800" b="1" i="1" dirty="0" err="1"/>
              <a:t>kan</a:t>
            </a:r>
            <a:r>
              <a:rPr lang="en-GB" sz="2800" b="1" i="1" dirty="0"/>
              <a:t>, -ken</a:t>
            </a:r>
            <a:r>
              <a:rPr lang="tr-TR" sz="2800" b="1" i="1" dirty="0"/>
              <a:t>: </a:t>
            </a:r>
            <a:r>
              <a:rPr lang="en-GB" sz="2800" dirty="0" err="1"/>
              <a:t>alın-gan</a:t>
            </a:r>
            <a:r>
              <a:rPr lang="en-GB" sz="2800" dirty="0"/>
              <a:t>, </a:t>
            </a:r>
            <a:r>
              <a:rPr lang="en-GB" sz="2800" dirty="0" err="1"/>
              <a:t>sıkıl-gan</a:t>
            </a:r>
            <a:r>
              <a:rPr lang="en-GB" sz="2800" dirty="0"/>
              <a:t>, </a:t>
            </a:r>
            <a:r>
              <a:rPr lang="en-GB" sz="2800" dirty="0" err="1"/>
              <a:t>yapış-kan</a:t>
            </a:r>
            <a:r>
              <a:rPr lang="en-GB" sz="2800" dirty="0"/>
              <a:t>, </a:t>
            </a:r>
            <a:r>
              <a:rPr lang="en-GB" sz="2800" dirty="0" err="1" smtClean="0"/>
              <a:t>giriş</a:t>
            </a:r>
            <a:r>
              <a:rPr lang="en-GB" sz="2800" dirty="0" smtClean="0"/>
              <a:t>-ken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gıç</a:t>
            </a:r>
            <a:r>
              <a:rPr lang="en-GB" sz="2800" b="1" i="1" dirty="0"/>
              <a:t>, -</a:t>
            </a:r>
            <a:r>
              <a:rPr lang="en-GB" sz="2800" b="1" i="1" dirty="0" err="1"/>
              <a:t>giç</a:t>
            </a:r>
            <a:r>
              <a:rPr lang="en-GB" sz="2800" b="1" i="1" dirty="0"/>
              <a:t>, -</a:t>
            </a:r>
            <a:r>
              <a:rPr lang="en-GB" sz="2800" b="1" i="1" dirty="0" err="1"/>
              <a:t>guç</a:t>
            </a:r>
            <a:r>
              <a:rPr lang="en-GB" sz="2800" b="1" i="1" dirty="0"/>
              <a:t>, -</a:t>
            </a:r>
            <a:r>
              <a:rPr lang="en-GB" sz="2800" b="1" i="1" dirty="0" err="1"/>
              <a:t>güç</a:t>
            </a:r>
            <a:r>
              <a:rPr lang="tr-TR" sz="2800" b="1" i="1" dirty="0"/>
              <a:t>: </a:t>
            </a:r>
            <a:r>
              <a:rPr lang="en-GB" sz="2800" dirty="0"/>
              <a:t>dal-</a:t>
            </a:r>
            <a:r>
              <a:rPr lang="en-GB" sz="2800" dirty="0" err="1"/>
              <a:t>gıç</a:t>
            </a:r>
            <a:r>
              <a:rPr lang="en-GB" sz="2800" dirty="0"/>
              <a:t>, </a:t>
            </a:r>
            <a:r>
              <a:rPr lang="en-GB" sz="2800" dirty="0" err="1"/>
              <a:t>bil-giç</a:t>
            </a:r>
            <a:r>
              <a:rPr lang="en-GB" sz="2800" dirty="0"/>
              <a:t>, </a:t>
            </a:r>
            <a:r>
              <a:rPr lang="en-GB" sz="2800" dirty="0" err="1" smtClean="0"/>
              <a:t>süz-güç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gaç</a:t>
            </a:r>
            <a:r>
              <a:rPr lang="en-GB" sz="2800" b="1" i="1" dirty="0"/>
              <a:t>, -</a:t>
            </a:r>
            <a:r>
              <a:rPr lang="en-GB" sz="2800" b="1" i="1" dirty="0" err="1"/>
              <a:t>geç</a:t>
            </a:r>
            <a:r>
              <a:rPr lang="en-GB" sz="2800" b="1" i="1" dirty="0"/>
              <a:t>, -</a:t>
            </a:r>
            <a:r>
              <a:rPr lang="en-GB" sz="2800" b="1" i="1" dirty="0" err="1"/>
              <a:t>kaç</a:t>
            </a:r>
            <a:r>
              <a:rPr lang="en-GB" sz="2800" b="1" i="1" dirty="0"/>
              <a:t>, -</a:t>
            </a:r>
            <a:r>
              <a:rPr lang="en-GB" sz="2800" b="1" i="1" dirty="0" err="1"/>
              <a:t>keç</a:t>
            </a:r>
            <a:r>
              <a:rPr lang="tr-TR" sz="2800" b="1" i="1" dirty="0"/>
              <a:t>: </a:t>
            </a:r>
            <a:r>
              <a:rPr lang="en-GB" sz="2800" dirty="0" err="1"/>
              <a:t>süz-geç</a:t>
            </a:r>
            <a:r>
              <a:rPr lang="en-GB" sz="2800" dirty="0"/>
              <a:t>, </a:t>
            </a:r>
            <a:r>
              <a:rPr lang="en-GB" sz="2800" dirty="0" err="1"/>
              <a:t>yüz-geç</a:t>
            </a:r>
            <a:r>
              <a:rPr lang="en-GB" sz="2800" dirty="0"/>
              <a:t>, </a:t>
            </a:r>
            <a:r>
              <a:rPr lang="en-GB" sz="2800" dirty="0" err="1"/>
              <a:t>kıs-kaç</a:t>
            </a:r>
            <a:r>
              <a:rPr lang="en-GB" sz="2800" dirty="0"/>
              <a:t> </a:t>
            </a:r>
            <a:r>
              <a:rPr lang="en-GB" sz="2800" dirty="0" err="1"/>
              <a:t>gibi</a:t>
            </a:r>
            <a:r>
              <a:rPr lang="en-GB" sz="2800" dirty="0"/>
              <a:t>.</a:t>
            </a:r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ağan</a:t>
            </a:r>
            <a:r>
              <a:rPr lang="en-GB" sz="2800" b="1" i="1" dirty="0"/>
              <a:t>, -</a:t>
            </a:r>
            <a:r>
              <a:rPr lang="en-GB" sz="2800" b="1" i="1" dirty="0" err="1"/>
              <a:t>eğen</a:t>
            </a:r>
            <a:r>
              <a:rPr lang="tr-TR" sz="2800" b="1" i="1" dirty="0"/>
              <a:t>: </a:t>
            </a:r>
            <a:r>
              <a:rPr lang="en-GB" sz="2800" dirty="0" err="1"/>
              <a:t>vur-ağan</a:t>
            </a:r>
            <a:r>
              <a:rPr lang="en-GB" sz="2800" dirty="0"/>
              <a:t>, </a:t>
            </a:r>
            <a:r>
              <a:rPr lang="en-GB" sz="2800" dirty="0" err="1"/>
              <a:t>kes-eğen</a:t>
            </a:r>
            <a:r>
              <a:rPr lang="en-GB" sz="2800" dirty="0"/>
              <a:t>, </a:t>
            </a:r>
            <a:r>
              <a:rPr lang="en-GB" sz="2800" dirty="0" err="1"/>
              <a:t>gez-eğen</a:t>
            </a:r>
            <a:r>
              <a:rPr lang="en-GB" sz="2800" dirty="0"/>
              <a:t>, </a:t>
            </a:r>
            <a:r>
              <a:rPr lang="en-GB" sz="2800" dirty="0" err="1"/>
              <a:t>çal-ağan</a:t>
            </a:r>
            <a:r>
              <a:rPr lang="en-GB" sz="2800" dirty="0"/>
              <a:t> </a:t>
            </a:r>
            <a:r>
              <a:rPr lang="en-GB" sz="2800" dirty="0" err="1"/>
              <a:t>gibi</a:t>
            </a:r>
            <a:r>
              <a:rPr lang="en-GB" sz="2800" dirty="0" smtClean="0"/>
              <a:t>.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ıcı</a:t>
            </a:r>
            <a:r>
              <a:rPr lang="en-GB" sz="2800" b="1" i="1" dirty="0"/>
              <a:t>, -</a:t>
            </a:r>
            <a:r>
              <a:rPr lang="en-GB" sz="2800" b="1" i="1" dirty="0" err="1"/>
              <a:t>ici</a:t>
            </a:r>
            <a:r>
              <a:rPr lang="en-GB" sz="2800" b="1" i="1" dirty="0"/>
              <a:t>, -</a:t>
            </a:r>
            <a:r>
              <a:rPr lang="en-GB" sz="2800" b="1" i="1" dirty="0" err="1"/>
              <a:t>ucu</a:t>
            </a:r>
            <a:r>
              <a:rPr lang="en-GB" sz="2800" b="1" i="1" dirty="0"/>
              <a:t>, -</a:t>
            </a:r>
            <a:r>
              <a:rPr lang="en-GB" sz="2800" b="1" i="1" dirty="0" err="1"/>
              <a:t>ücü</a:t>
            </a:r>
            <a:r>
              <a:rPr lang="tr-TR" sz="2800" b="1" i="1" dirty="0"/>
              <a:t>:</a:t>
            </a:r>
            <a:r>
              <a:rPr lang="en-GB" sz="2800" dirty="0"/>
              <a:t>   al-</a:t>
            </a:r>
            <a:r>
              <a:rPr lang="en-GB" sz="2800" dirty="0" err="1"/>
              <a:t>ıcı</a:t>
            </a:r>
            <a:r>
              <a:rPr lang="en-GB" sz="2800" dirty="0"/>
              <a:t>, sat-</a:t>
            </a:r>
            <a:r>
              <a:rPr lang="en-GB" sz="2800" dirty="0" err="1"/>
              <a:t>ıcı</a:t>
            </a:r>
            <a:r>
              <a:rPr lang="en-GB" sz="2800" dirty="0"/>
              <a:t>, </a:t>
            </a:r>
            <a:r>
              <a:rPr lang="en-GB" sz="2800" dirty="0" err="1"/>
              <a:t>kal-ıcı,geç-ici</a:t>
            </a:r>
            <a:r>
              <a:rPr lang="en-GB" sz="2800" dirty="0"/>
              <a:t>, </a:t>
            </a:r>
            <a:r>
              <a:rPr lang="en-GB" sz="2800" dirty="0" err="1"/>
              <a:t>ver-ici</a:t>
            </a:r>
            <a:r>
              <a:rPr lang="en-GB" sz="2800" dirty="0"/>
              <a:t>, </a:t>
            </a:r>
            <a:r>
              <a:rPr lang="en-GB" sz="2800" dirty="0" err="1" smtClean="0"/>
              <a:t>yüz-ücü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-ç</a:t>
            </a:r>
            <a:r>
              <a:rPr lang="tr-TR" sz="2800" b="1" i="1" dirty="0"/>
              <a:t>:</a:t>
            </a:r>
            <a:r>
              <a:rPr lang="en-GB" sz="2800" dirty="0"/>
              <a:t> </a:t>
            </a:r>
            <a:r>
              <a:rPr lang="en-GB" sz="2800" dirty="0" err="1"/>
              <a:t>kıskan</a:t>
            </a:r>
            <a:r>
              <a:rPr lang="en-GB" sz="2800" dirty="0"/>
              <a:t>-ç, </a:t>
            </a:r>
            <a:r>
              <a:rPr lang="en-GB" sz="2800" dirty="0" err="1"/>
              <a:t>iğren</a:t>
            </a:r>
            <a:r>
              <a:rPr lang="en-GB" sz="2800" dirty="0"/>
              <a:t>-ç, </a:t>
            </a:r>
            <a:r>
              <a:rPr lang="en-GB" sz="2800" dirty="0" err="1"/>
              <a:t>korkun</a:t>
            </a:r>
            <a:r>
              <a:rPr lang="en-GB" sz="2800" dirty="0"/>
              <a:t>-ç, </a:t>
            </a:r>
            <a:r>
              <a:rPr lang="en-GB" sz="2800" dirty="0" err="1"/>
              <a:t>usan</a:t>
            </a:r>
            <a:r>
              <a:rPr lang="en-GB" sz="2800" dirty="0"/>
              <a:t>-ç, </a:t>
            </a:r>
            <a:r>
              <a:rPr lang="en-GB" sz="2800" dirty="0" err="1"/>
              <a:t>sevin</a:t>
            </a:r>
            <a:r>
              <a:rPr lang="en-GB" sz="2800" dirty="0"/>
              <a:t>-ç </a:t>
            </a:r>
            <a:r>
              <a:rPr lang="en-GB" sz="2800" dirty="0" err="1"/>
              <a:t>gibi</a:t>
            </a:r>
            <a:r>
              <a:rPr lang="en-GB" sz="2800" dirty="0" smtClean="0"/>
              <a:t>.</a:t>
            </a:r>
            <a:endParaRPr lang="en-GB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 eaLnBrk="1" hangingPunct="1"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2637037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Rot="1" noChangeArrowheads="1"/>
          </p:cNvSpPr>
          <p:nvPr>
            <p:ph type="title"/>
          </p:nvPr>
        </p:nvSpPr>
        <p:spPr>
          <a:xfrm>
            <a:off x="301625" y="466725"/>
            <a:ext cx="8515350" cy="108743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b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dirty="0" smtClean="0"/>
          </a:p>
        </p:txBody>
      </p:sp>
      <p:sp>
        <p:nvSpPr>
          <p:cNvPr id="23554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76400"/>
            <a:ext cx="8545513" cy="39846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normAutofit fontScale="85000" lnSpcReduction="20000"/>
          </a:bodyPr>
          <a:lstStyle/>
          <a:p>
            <a:pPr eaLnBrk="1" hangingPunct="1"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ı</a:t>
            </a:r>
            <a:r>
              <a:rPr lang="en-GB" sz="2800" b="1" i="1" dirty="0"/>
              <a:t>, -</a:t>
            </a:r>
            <a:r>
              <a:rPr lang="en-GB" sz="2800" b="1" i="1" dirty="0" err="1"/>
              <a:t>i</a:t>
            </a:r>
            <a:r>
              <a:rPr lang="en-GB" sz="2800" b="1" i="1" dirty="0"/>
              <a:t>, -u, -</a:t>
            </a:r>
            <a:r>
              <a:rPr lang="en-GB" sz="2800" b="1" i="1" dirty="0" smtClean="0"/>
              <a:t>ü</a:t>
            </a:r>
            <a:r>
              <a:rPr lang="tr-TR" sz="2800" b="1" i="1" dirty="0" smtClean="0"/>
              <a:t>: </a:t>
            </a:r>
            <a:r>
              <a:rPr lang="en-GB" sz="2800" dirty="0" err="1" smtClean="0"/>
              <a:t>yaz</a:t>
            </a:r>
            <a:r>
              <a:rPr lang="en-GB" sz="2800" dirty="0" smtClean="0"/>
              <a:t>-ı, </a:t>
            </a:r>
            <a:r>
              <a:rPr lang="en-GB" sz="2800" dirty="0" err="1" smtClean="0"/>
              <a:t>sık</a:t>
            </a:r>
            <a:r>
              <a:rPr lang="en-GB" sz="2800" dirty="0" smtClean="0"/>
              <a:t>-ı, yap-ı, </a:t>
            </a:r>
            <a:r>
              <a:rPr lang="en-GB" sz="2800" dirty="0" err="1" smtClean="0"/>
              <a:t>dol</a:t>
            </a:r>
            <a:r>
              <a:rPr lang="en-GB" sz="2800" dirty="0" smtClean="0"/>
              <a:t>-u, </a:t>
            </a:r>
            <a:r>
              <a:rPr lang="en-GB" sz="2800" dirty="0" err="1" smtClean="0"/>
              <a:t>öl</a:t>
            </a:r>
            <a:r>
              <a:rPr lang="en-GB" sz="2800" dirty="0" smtClean="0"/>
              <a:t>-ü, </a:t>
            </a:r>
            <a:r>
              <a:rPr lang="en-GB" sz="2800" dirty="0" err="1" smtClean="0"/>
              <a:t>sür</a:t>
            </a:r>
            <a:r>
              <a:rPr lang="en-GB" sz="2800" dirty="0" smtClean="0"/>
              <a:t>-ü, </a:t>
            </a:r>
            <a:r>
              <a:rPr lang="en-GB" sz="2800" dirty="0" err="1" smtClean="0"/>
              <a:t>ört</a:t>
            </a:r>
            <a:r>
              <a:rPr lang="en-GB" sz="2800" dirty="0" smtClean="0"/>
              <a:t>-ü, </a:t>
            </a:r>
            <a:r>
              <a:rPr lang="en-GB" sz="2800" dirty="0" err="1" smtClean="0"/>
              <a:t>diz</a:t>
            </a:r>
            <a:r>
              <a:rPr lang="en-GB" sz="2800" dirty="0" smtClean="0"/>
              <a:t>-I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-a, -e</a:t>
            </a:r>
            <a:r>
              <a:rPr lang="tr-TR" sz="2800" b="1" i="1" dirty="0"/>
              <a:t>: </a:t>
            </a:r>
            <a:r>
              <a:rPr lang="en-GB" sz="2800" dirty="0" err="1"/>
              <a:t>yar</a:t>
            </a:r>
            <a:r>
              <a:rPr lang="en-GB" sz="2800" dirty="0"/>
              <a:t>-a, sap-a, </a:t>
            </a:r>
            <a:r>
              <a:rPr lang="en-GB" sz="2800" dirty="0" err="1"/>
              <a:t>oy</a:t>
            </a:r>
            <a:r>
              <a:rPr lang="en-GB" sz="2800" dirty="0"/>
              <a:t>-a, </a:t>
            </a:r>
            <a:r>
              <a:rPr lang="en-GB" sz="2800" dirty="0" err="1"/>
              <a:t>öt</a:t>
            </a:r>
            <a:r>
              <a:rPr lang="en-GB" sz="2800" dirty="0"/>
              <a:t>-e</a:t>
            </a:r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tı</a:t>
            </a:r>
            <a:r>
              <a:rPr lang="en-GB" sz="2800" b="1" i="1" dirty="0"/>
              <a:t>, -</a:t>
            </a:r>
            <a:r>
              <a:rPr lang="en-GB" sz="2800" b="1" i="1" dirty="0" err="1"/>
              <a:t>ti</a:t>
            </a:r>
            <a:r>
              <a:rPr lang="en-GB" sz="2800" b="1" i="1" dirty="0"/>
              <a:t>, -</a:t>
            </a:r>
            <a:r>
              <a:rPr lang="en-GB" sz="2800" b="1" i="1" dirty="0" err="1"/>
              <a:t>tu</a:t>
            </a:r>
            <a:r>
              <a:rPr lang="en-GB" sz="2800" b="1" i="1" dirty="0"/>
              <a:t>, -</a:t>
            </a:r>
            <a:r>
              <a:rPr lang="en-GB" sz="2800" b="1" i="1" dirty="0" err="1"/>
              <a:t>tü</a:t>
            </a:r>
            <a:r>
              <a:rPr lang="tr-TR" sz="2800" b="1" i="1" dirty="0"/>
              <a:t>:</a:t>
            </a:r>
            <a:r>
              <a:rPr lang="en-GB" sz="2800" dirty="0"/>
              <a:t> </a:t>
            </a:r>
            <a:r>
              <a:rPr lang="en-GB" sz="2800" dirty="0" err="1"/>
              <a:t>ak</a:t>
            </a:r>
            <a:r>
              <a:rPr lang="en-GB" sz="2800" dirty="0"/>
              <a:t>-ı-n-</a:t>
            </a:r>
            <a:r>
              <a:rPr lang="en-GB" sz="2800" dirty="0" err="1"/>
              <a:t>tı</a:t>
            </a:r>
            <a:r>
              <a:rPr lang="en-GB" sz="2800" dirty="0"/>
              <a:t>, </a:t>
            </a:r>
            <a:r>
              <a:rPr lang="en-GB" sz="2800" dirty="0" err="1"/>
              <a:t>salla</a:t>
            </a:r>
            <a:r>
              <a:rPr lang="en-GB" sz="2800" dirty="0"/>
              <a:t>-n-</a:t>
            </a:r>
            <a:r>
              <a:rPr lang="en-GB" sz="2800" dirty="0" err="1"/>
              <a:t>tı</a:t>
            </a:r>
            <a:r>
              <a:rPr lang="en-GB" sz="2800" dirty="0"/>
              <a:t>, </a:t>
            </a:r>
            <a:r>
              <a:rPr lang="en-GB" sz="2800" dirty="0" err="1"/>
              <a:t>bula</a:t>
            </a:r>
            <a:r>
              <a:rPr lang="en-GB" sz="2800" dirty="0"/>
              <a:t>-n-</a:t>
            </a:r>
            <a:r>
              <a:rPr lang="en-GB" sz="2800" dirty="0" err="1"/>
              <a:t>tı</a:t>
            </a:r>
            <a:r>
              <a:rPr lang="en-GB" sz="2800" dirty="0"/>
              <a:t>, </a:t>
            </a:r>
            <a:r>
              <a:rPr lang="en-GB" sz="2800" dirty="0" err="1"/>
              <a:t>boz</a:t>
            </a:r>
            <a:r>
              <a:rPr lang="en-GB" sz="2800" dirty="0"/>
              <a:t>-u-n-</a:t>
            </a:r>
            <a:r>
              <a:rPr lang="en-GB" sz="2800" dirty="0" err="1"/>
              <a:t>tu</a:t>
            </a:r>
            <a:r>
              <a:rPr lang="en-GB" sz="2800" dirty="0"/>
              <a:t>,    </a:t>
            </a:r>
            <a:r>
              <a:rPr lang="en-GB" sz="2800" dirty="0" err="1"/>
              <a:t>dök</a:t>
            </a:r>
            <a:r>
              <a:rPr lang="en-GB" sz="2800" dirty="0"/>
              <a:t>-ü-n-</a:t>
            </a:r>
            <a:r>
              <a:rPr lang="en-GB" sz="2800" dirty="0" err="1"/>
              <a:t>tü</a:t>
            </a:r>
            <a:r>
              <a:rPr lang="en-GB" sz="2800" dirty="0"/>
              <a:t> </a:t>
            </a:r>
            <a:r>
              <a:rPr lang="en-GB" sz="2800" dirty="0" err="1"/>
              <a:t>gibi</a:t>
            </a:r>
            <a:r>
              <a:rPr lang="en-GB" sz="2800" dirty="0" smtClean="0"/>
              <a:t>.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-t</a:t>
            </a:r>
            <a:r>
              <a:rPr lang="tr-TR" sz="2800" b="1" i="1" dirty="0"/>
              <a:t>: </a:t>
            </a:r>
            <a:r>
              <a:rPr lang="en-GB" sz="2800" dirty="0" err="1"/>
              <a:t>geç</a:t>
            </a:r>
            <a:r>
              <a:rPr lang="en-GB" sz="2800" dirty="0"/>
              <a:t>-i-t, </a:t>
            </a:r>
            <a:r>
              <a:rPr lang="en-GB" sz="2800" dirty="0" err="1"/>
              <a:t>öğ</a:t>
            </a:r>
            <a:r>
              <a:rPr lang="en-GB" sz="2800" dirty="0"/>
              <a:t>-ü-t, </a:t>
            </a:r>
            <a:r>
              <a:rPr lang="en-GB" sz="2800" dirty="0" err="1"/>
              <a:t>ayır</a:t>
            </a:r>
            <a:r>
              <a:rPr lang="en-GB" sz="2800" dirty="0"/>
              <a:t>-t, um-u-t, </a:t>
            </a:r>
            <a:r>
              <a:rPr lang="en-GB" sz="2800" dirty="0" err="1" smtClean="0"/>
              <a:t>yoğur</a:t>
            </a:r>
            <a:r>
              <a:rPr lang="en-GB" sz="2800" dirty="0" smtClean="0"/>
              <a:t>-t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-l</a:t>
            </a:r>
            <a:r>
              <a:rPr lang="tr-TR" sz="2800" b="1" i="1" dirty="0"/>
              <a:t>: </a:t>
            </a:r>
            <a:r>
              <a:rPr lang="en-GB" sz="2800" dirty="0" err="1"/>
              <a:t>ışı</a:t>
            </a:r>
            <a:r>
              <a:rPr lang="en-GB" sz="2800" dirty="0"/>
              <a:t>-l</a:t>
            </a:r>
            <a:r>
              <a:rPr lang="tr-TR" sz="2800" dirty="0"/>
              <a:t>, yo-l, </a:t>
            </a:r>
            <a:r>
              <a:rPr lang="tr-TR" sz="2800" dirty="0" err="1" smtClean="0"/>
              <a:t>gö</a:t>
            </a:r>
            <a:r>
              <a:rPr lang="tr-TR" sz="2800" dirty="0" smtClean="0"/>
              <a:t>-l</a:t>
            </a:r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sı</a:t>
            </a:r>
            <a:r>
              <a:rPr lang="en-GB" sz="2800" b="1" i="1" dirty="0"/>
              <a:t>, -</a:t>
            </a:r>
            <a:r>
              <a:rPr lang="en-GB" sz="2800" b="1" i="1" dirty="0" err="1"/>
              <a:t>si</a:t>
            </a:r>
            <a:r>
              <a:rPr lang="en-GB" sz="2800" b="1" i="1" dirty="0"/>
              <a:t>, -</a:t>
            </a:r>
            <a:r>
              <a:rPr lang="en-GB" sz="2800" b="1" i="1" dirty="0" err="1"/>
              <a:t>su</a:t>
            </a:r>
            <a:r>
              <a:rPr lang="en-GB" sz="2800" b="1" i="1" dirty="0"/>
              <a:t>, -</a:t>
            </a:r>
            <a:r>
              <a:rPr lang="en-GB" sz="2800" b="1" i="1" dirty="0" err="1"/>
              <a:t>sü</a:t>
            </a:r>
            <a:r>
              <a:rPr lang="tr-TR" sz="2800" b="1" i="1" dirty="0"/>
              <a:t>: </a:t>
            </a:r>
            <a:r>
              <a:rPr lang="en-GB" sz="2800" dirty="0" err="1"/>
              <a:t>yas-sı</a:t>
            </a:r>
            <a:r>
              <a:rPr lang="en-GB" sz="2800" dirty="0"/>
              <a:t>, sin-</a:t>
            </a:r>
            <a:r>
              <a:rPr lang="en-GB" sz="2800" dirty="0" err="1"/>
              <a:t>si</a:t>
            </a:r>
            <a:r>
              <a:rPr lang="en-GB" sz="2800" dirty="0"/>
              <a:t>, </a:t>
            </a:r>
            <a:r>
              <a:rPr lang="en-GB" sz="2800" dirty="0" err="1"/>
              <a:t>yat-sı</a:t>
            </a:r>
            <a:r>
              <a:rPr lang="en-GB" sz="2800" dirty="0"/>
              <a:t>, </a:t>
            </a:r>
            <a:r>
              <a:rPr lang="en-GB" sz="2800" dirty="0" err="1" smtClean="0"/>
              <a:t>tüt-sü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anak</a:t>
            </a:r>
            <a:r>
              <a:rPr lang="en-GB" sz="2800" b="1" i="1" dirty="0"/>
              <a:t>, -</a:t>
            </a:r>
            <a:r>
              <a:rPr lang="en-GB" sz="2800" b="1" i="1" dirty="0" err="1"/>
              <a:t>enek</a:t>
            </a:r>
            <a:r>
              <a:rPr lang="tr-TR" sz="2800" b="1" i="1" dirty="0"/>
              <a:t>: </a:t>
            </a:r>
            <a:r>
              <a:rPr lang="en-GB" sz="2800" dirty="0" err="1"/>
              <a:t>sağ-anak</a:t>
            </a:r>
            <a:r>
              <a:rPr lang="en-GB" sz="2800" dirty="0"/>
              <a:t>, </a:t>
            </a:r>
            <a:r>
              <a:rPr lang="en-GB" sz="2800" dirty="0" err="1"/>
              <a:t>boğ-anak</a:t>
            </a:r>
            <a:r>
              <a:rPr lang="en-GB" sz="2800" dirty="0"/>
              <a:t>, </a:t>
            </a:r>
            <a:r>
              <a:rPr lang="en-GB" sz="2800" dirty="0" err="1"/>
              <a:t>gör-enek</a:t>
            </a:r>
            <a:r>
              <a:rPr lang="en-GB" sz="2800" dirty="0"/>
              <a:t>, gel-</a:t>
            </a:r>
            <a:r>
              <a:rPr lang="en-GB" sz="2800" dirty="0" err="1"/>
              <a:t>enek</a:t>
            </a:r>
            <a:r>
              <a:rPr lang="en-GB" sz="2800" dirty="0"/>
              <a:t>,   </a:t>
            </a:r>
            <a:r>
              <a:rPr lang="en-GB" sz="2800" dirty="0" err="1" smtClean="0"/>
              <a:t>yığ-anak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tr-TR" sz="2800" b="1" i="1" dirty="0"/>
              <a:t>-</a:t>
            </a:r>
            <a:r>
              <a:rPr lang="tr-TR" sz="2800" b="1" i="1" dirty="0" err="1"/>
              <a:t>amak</a:t>
            </a:r>
            <a:r>
              <a:rPr lang="tr-TR" sz="2800" b="1" i="1" dirty="0"/>
              <a:t>, emek: </a:t>
            </a:r>
            <a:r>
              <a:rPr lang="tr-TR" sz="2800" dirty="0"/>
              <a:t>kaç-</a:t>
            </a:r>
            <a:r>
              <a:rPr lang="tr-TR" sz="2800" dirty="0" err="1"/>
              <a:t>amak</a:t>
            </a:r>
            <a:r>
              <a:rPr lang="tr-TR" sz="2800" dirty="0"/>
              <a:t>, tut-</a:t>
            </a:r>
            <a:r>
              <a:rPr lang="tr-TR" sz="2800" dirty="0" err="1"/>
              <a:t>amak</a:t>
            </a:r>
            <a:r>
              <a:rPr lang="tr-TR" sz="2800" dirty="0"/>
              <a:t>, </a:t>
            </a:r>
            <a:r>
              <a:rPr lang="tr-TR" sz="2800" dirty="0" smtClean="0"/>
              <a:t>bas-</a:t>
            </a:r>
            <a:r>
              <a:rPr lang="tr-TR" sz="2800" dirty="0" err="1" smtClean="0"/>
              <a:t>amak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mık</a:t>
            </a:r>
            <a:r>
              <a:rPr lang="en-GB" sz="2800" b="1" i="1" dirty="0"/>
              <a:t>, -</a:t>
            </a:r>
            <a:r>
              <a:rPr lang="en-GB" sz="2800" b="1" i="1" dirty="0" err="1"/>
              <a:t>mik</a:t>
            </a:r>
            <a:r>
              <a:rPr lang="en-GB" sz="2800" b="1" i="1" dirty="0"/>
              <a:t>, -</a:t>
            </a:r>
            <a:r>
              <a:rPr lang="en-GB" sz="2800" b="1" i="1" dirty="0" err="1"/>
              <a:t>muk</a:t>
            </a:r>
            <a:r>
              <a:rPr lang="en-GB" sz="2800" b="1" i="1" dirty="0"/>
              <a:t>, -</a:t>
            </a:r>
            <a:r>
              <a:rPr lang="en-GB" sz="2800" b="1" i="1" dirty="0" err="1"/>
              <a:t>mük</a:t>
            </a:r>
            <a:r>
              <a:rPr lang="tr-TR" sz="2800" b="1" i="1" dirty="0"/>
              <a:t>: </a:t>
            </a:r>
            <a:r>
              <a:rPr lang="en-GB" sz="2800" dirty="0" err="1"/>
              <a:t>kıy-mık</a:t>
            </a:r>
            <a:r>
              <a:rPr lang="en-GB" sz="2800" dirty="0"/>
              <a:t>, </a:t>
            </a:r>
            <a:r>
              <a:rPr lang="en-GB" sz="2800" dirty="0" err="1"/>
              <a:t>il-mik</a:t>
            </a:r>
            <a:r>
              <a:rPr lang="en-GB" sz="2800" dirty="0"/>
              <a:t>, </a:t>
            </a:r>
            <a:r>
              <a:rPr lang="en-GB" sz="2800" dirty="0" err="1" smtClean="0"/>
              <a:t>kus-muk</a:t>
            </a:r>
            <a:endParaRPr lang="tr-TR" sz="2800" dirty="0"/>
          </a:p>
          <a:p>
            <a:pPr marL="0" indent="0">
              <a:spcBef>
                <a:spcPts val="600"/>
              </a:spcBef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 eaLnBrk="1" hangingPunct="1"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311272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Rot="1" noChangeArrowheads="1"/>
          </p:cNvSpPr>
          <p:nvPr>
            <p:ph type="title"/>
          </p:nvPr>
        </p:nvSpPr>
        <p:spPr>
          <a:xfrm>
            <a:off x="301625" y="466725"/>
            <a:ext cx="8515350" cy="108743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b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dirty="0" smtClean="0"/>
          </a:p>
        </p:txBody>
      </p:sp>
      <p:sp>
        <p:nvSpPr>
          <p:cNvPr id="31746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76400"/>
            <a:ext cx="8545513" cy="39846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normAutofit fontScale="92500" lnSpcReduction="20000"/>
          </a:bodyPr>
          <a:lstStyle/>
          <a:p>
            <a:pPr eaLnBrk="1" hangingPunct="1"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aç</a:t>
            </a:r>
            <a:r>
              <a:rPr lang="en-GB" sz="2800" b="1" i="1" dirty="0"/>
              <a:t>, -</a:t>
            </a:r>
            <a:r>
              <a:rPr lang="en-GB" sz="2800" b="1" i="1" dirty="0" err="1" smtClean="0"/>
              <a:t>eç</a:t>
            </a:r>
            <a:r>
              <a:rPr lang="tr-TR" sz="2800" b="1" i="1" dirty="0" smtClean="0"/>
              <a:t>: </a:t>
            </a:r>
            <a:r>
              <a:rPr lang="en-GB" sz="2800" dirty="0" err="1" smtClean="0"/>
              <a:t>gül-eç</a:t>
            </a:r>
            <a:r>
              <a:rPr lang="en-GB" sz="2800" dirty="0" smtClean="0"/>
              <a:t>, </a:t>
            </a:r>
            <a:r>
              <a:rPr lang="en-GB" sz="2800" dirty="0" err="1" smtClean="0"/>
              <a:t>tık-aç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-am</a:t>
            </a:r>
            <a:r>
              <a:rPr lang="tr-TR" sz="2800" b="1" i="1" dirty="0"/>
              <a:t>:</a:t>
            </a:r>
            <a:r>
              <a:rPr lang="en-GB" sz="2800" dirty="0"/>
              <a:t> </a:t>
            </a:r>
            <a:r>
              <a:rPr lang="en-GB" sz="2800" dirty="0" smtClean="0"/>
              <a:t>tut-am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alak</a:t>
            </a:r>
            <a:r>
              <a:rPr lang="en-GB" sz="2800" b="1" i="1" dirty="0"/>
              <a:t>, -</a:t>
            </a:r>
            <a:r>
              <a:rPr lang="en-GB" sz="2800" b="1" i="1" dirty="0" err="1"/>
              <a:t>elek</a:t>
            </a:r>
            <a:r>
              <a:rPr lang="tr-TR" sz="2800" b="1" i="1" dirty="0"/>
              <a:t>: </a:t>
            </a:r>
            <a:r>
              <a:rPr lang="en-GB" sz="2800" dirty="0" err="1"/>
              <a:t>yat-alak</a:t>
            </a:r>
            <a:r>
              <a:rPr lang="en-GB" sz="2800" dirty="0"/>
              <a:t>,</a:t>
            </a:r>
            <a:r>
              <a:rPr lang="tr-TR" sz="2800" dirty="0"/>
              <a:t> </a:t>
            </a:r>
            <a:r>
              <a:rPr lang="en-GB" sz="2800" dirty="0" err="1"/>
              <a:t>çök-elek</a:t>
            </a:r>
            <a:r>
              <a:rPr lang="en-GB" sz="2800" dirty="0"/>
              <a:t>, </a:t>
            </a:r>
            <a:r>
              <a:rPr lang="en-GB" sz="2800" dirty="0" smtClean="0"/>
              <a:t>as-</a:t>
            </a:r>
            <a:r>
              <a:rPr lang="en-GB" sz="2800" dirty="0" err="1" smtClean="0"/>
              <a:t>alak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arı</a:t>
            </a:r>
            <a:r>
              <a:rPr lang="tr-TR" sz="2800" b="1" i="1" dirty="0"/>
              <a:t>: </a:t>
            </a:r>
            <a:r>
              <a:rPr lang="en-GB" sz="2800" dirty="0" err="1" smtClean="0"/>
              <a:t>uç-arı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amaç</a:t>
            </a:r>
            <a:r>
              <a:rPr lang="en-GB" sz="2800" b="1" i="1" dirty="0"/>
              <a:t>, -</a:t>
            </a:r>
            <a:r>
              <a:rPr lang="en-GB" sz="2800" b="1" i="1" dirty="0" err="1"/>
              <a:t>emeç</a:t>
            </a:r>
            <a:r>
              <a:rPr lang="tr-TR" sz="2800" b="1" i="1" dirty="0"/>
              <a:t>: </a:t>
            </a:r>
            <a:r>
              <a:rPr lang="en-GB" sz="2800" dirty="0" err="1" smtClean="0"/>
              <a:t>dön-emeç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maç</a:t>
            </a:r>
            <a:r>
              <a:rPr lang="en-GB" sz="2800" b="1" i="1" dirty="0"/>
              <a:t>, -</a:t>
            </a:r>
            <a:r>
              <a:rPr lang="en-GB" sz="2800" b="1" i="1" dirty="0" err="1"/>
              <a:t>meç</a:t>
            </a:r>
            <a:r>
              <a:rPr lang="tr-TR" sz="2800" b="1" i="1" dirty="0"/>
              <a:t>: </a:t>
            </a:r>
            <a:r>
              <a:rPr lang="en-GB" sz="2800" dirty="0" err="1"/>
              <a:t>bula-maç</a:t>
            </a:r>
            <a:r>
              <a:rPr lang="en-GB" sz="2800" dirty="0"/>
              <a:t>, </a:t>
            </a:r>
            <a:r>
              <a:rPr lang="en-GB" sz="2800" dirty="0" err="1"/>
              <a:t>bazla-maç</a:t>
            </a:r>
            <a:r>
              <a:rPr lang="en-GB" sz="2800" dirty="0"/>
              <a:t>, </a:t>
            </a:r>
            <a:r>
              <a:rPr lang="en-GB" sz="2800" dirty="0" err="1"/>
              <a:t>kıy-maç</a:t>
            </a:r>
            <a:r>
              <a:rPr lang="en-GB" sz="2800" dirty="0"/>
              <a:t>, </a:t>
            </a:r>
            <a:r>
              <a:rPr lang="en-GB" sz="2800" dirty="0" err="1"/>
              <a:t>yırt-maç</a:t>
            </a:r>
            <a:r>
              <a:rPr lang="en-GB" sz="2800" dirty="0"/>
              <a:t>, </a:t>
            </a:r>
            <a:r>
              <a:rPr lang="en-GB" sz="2800" dirty="0" err="1" smtClean="0"/>
              <a:t>çığırt-maç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baç</a:t>
            </a:r>
            <a:r>
              <a:rPr lang="en-GB" sz="2800" b="1" i="1" dirty="0"/>
              <a:t>, -</a:t>
            </a:r>
            <a:r>
              <a:rPr lang="en-GB" sz="2800" b="1" i="1" dirty="0" err="1"/>
              <a:t>beç</a:t>
            </a:r>
            <a:r>
              <a:rPr lang="tr-TR" sz="2800" b="1" i="1" dirty="0"/>
              <a:t>: </a:t>
            </a:r>
            <a:r>
              <a:rPr lang="en-GB" sz="2800" dirty="0" err="1"/>
              <a:t>dolan-baç</a:t>
            </a:r>
            <a:r>
              <a:rPr lang="en-GB" sz="2800" dirty="0"/>
              <a:t>, </a:t>
            </a:r>
            <a:r>
              <a:rPr lang="en-GB" sz="2800" dirty="0" err="1" smtClean="0"/>
              <a:t>saklan-baç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sal</a:t>
            </a:r>
            <a:r>
              <a:rPr lang="en-GB" sz="2800" b="1" i="1" dirty="0"/>
              <a:t>, -</a:t>
            </a:r>
            <a:r>
              <a:rPr lang="en-GB" sz="2800" b="1" i="1" dirty="0" err="1"/>
              <a:t>sel</a:t>
            </a:r>
            <a:r>
              <a:rPr lang="tr-TR" sz="2800" b="1" i="1" dirty="0"/>
              <a:t>: </a:t>
            </a:r>
            <a:r>
              <a:rPr lang="en-GB" sz="2800" dirty="0" err="1" smtClean="0"/>
              <a:t>uy-sal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-man, -men</a:t>
            </a:r>
            <a:r>
              <a:rPr lang="tr-TR" sz="2800" b="1" i="1" dirty="0"/>
              <a:t>: </a:t>
            </a:r>
            <a:r>
              <a:rPr lang="en-GB" sz="2800" dirty="0" err="1" smtClean="0"/>
              <a:t>az</a:t>
            </a:r>
            <a:r>
              <a:rPr lang="en-GB" sz="2800" dirty="0" smtClean="0"/>
              <a:t>-man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 eaLnBrk="1" hangingPunct="1"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4049382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Rot="1" noChangeArrowheads="1"/>
          </p:cNvSpPr>
          <p:nvPr>
            <p:ph type="title"/>
          </p:nvPr>
        </p:nvSpPr>
        <p:spPr>
          <a:xfrm>
            <a:off x="301625" y="466725"/>
            <a:ext cx="8515350" cy="108743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b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dirty="0" smtClean="0"/>
          </a:p>
        </p:txBody>
      </p:sp>
      <p:sp>
        <p:nvSpPr>
          <p:cNvPr id="44034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76400"/>
            <a:ext cx="8545513" cy="39846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sak</a:t>
            </a:r>
            <a:r>
              <a:rPr lang="tr-TR" sz="2800" b="1" i="1" dirty="0"/>
              <a:t>: </a:t>
            </a:r>
            <a:r>
              <a:rPr lang="en-GB" sz="2800" dirty="0"/>
              <a:t>tut-</a:t>
            </a:r>
            <a:r>
              <a:rPr lang="en-GB" sz="2800" dirty="0" err="1"/>
              <a:t>sak</a:t>
            </a:r>
            <a:endParaRPr lang="tr-TR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pak</a:t>
            </a:r>
            <a:r>
              <a:rPr lang="en-GB" sz="2800" b="1" i="1" dirty="0"/>
              <a:t>, -</a:t>
            </a:r>
            <a:r>
              <a:rPr lang="en-GB" sz="2800" b="1" i="1" dirty="0" err="1"/>
              <a:t>pek</a:t>
            </a:r>
            <a:r>
              <a:rPr lang="tr-TR" sz="2800" b="1" i="1" dirty="0"/>
              <a:t>: </a:t>
            </a:r>
            <a:r>
              <a:rPr lang="en-GB" sz="2800" dirty="0" err="1"/>
              <a:t>kay-pak</a:t>
            </a:r>
            <a:endParaRPr lang="tr-TR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-van</a:t>
            </a:r>
            <a:r>
              <a:rPr lang="tr-TR" sz="2800" b="1" i="1" dirty="0"/>
              <a:t>: </a:t>
            </a:r>
            <a:r>
              <a:rPr lang="en-GB" sz="2800" dirty="0"/>
              <a:t>yay-van</a:t>
            </a:r>
          </a:p>
          <a:p>
            <a:pPr eaLnBrk="1" hangingPunct="1"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smtClean="0"/>
              <a:t>-</a:t>
            </a:r>
            <a:r>
              <a:rPr lang="en-GB" sz="2800" b="1" dirty="0" err="1" smtClean="0"/>
              <a:t>mur</a:t>
            </a:r>
            <a:r>
              <a:rPr lang="tr-TR" sz="2800" b="1" dirty="0" smtClean="0"/>
              <a:t>: </a:t>
            </a:r>
            <a:r>
              <a:rPr lang="en-GB" sz="2800" dirty="0" err="1" smtClean="0"/>
              <a:t>yağ-mur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ca</a:t>
            </a:r>
            <a:r>
              <a:rPr lang="en-GB" sz="2800" b="1" i="1" dirty="0"/>
              <a:t>, -</a:t>
            </a:r>
            <a:r>
              <a:rPr lang="en-GB" sz="2800" b="1" i="1" dirty="0" err="1"/>
              <a:t>ce</a:t>
            </a:r>
            <a:r>
              <a:rPr lang="tr-TR" sz="2800" b="1" i="1" dirty="0"/>
              <a:t>: </a:t>
            </a:r>
            <a:r>
              <a:rPr lang="en-GB" sz="2800" dirty="0" err="1"/>
              <a:t>eğlen-ce</a:t>
            </a:r>
            <a:r>
              <a:rPr lang="en-GB" sz="2800" dirty="0"/>
              <a:t>, </a:t>
            </a:r>
            <a:r>
              <a:rPr lang="en-GB" sz="2800" dirty="0" err="1" smtClean="0"/>
              <a:t>düşün-ce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tr-TR" sz="2800" b="1" i="1" dirty="0"/>
              <a:t>-ceme: </a:t>
            </a:r>
            <a:r>
              <a:rPr lang="tr-TR" sz="2800" dirty="0" smtClean="0"/>
              <a:t>sürün-ceme</a:t>
            </a:r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tr-TR" sz="2800" b="1" i="1" dirty="0"/>
              <a:t>-</a:t>
            </a:r>
            <a:r>
              <a:rPr lang="tr-TR" sz="2800" b="1" i="1" dirty="0" err="1"/>
              <a:t>maca</a:t>
            </a:r>
            <a:r>
              <a:rPr lang="tr-TR" sz="2800" b="1" i="1" dirty="0"/>
              <a:t>, -</a:t>
            </a:r>
            <a:r>
              <a:rPr lang="tr-TR" sz="2800" b="1" i="1" dirty="0" err="1"/>
              <a:t>mece:</a:t>
            </a:r>
            <a:r>
              <a:rPr lang="tr-TR" sz="2800" dirty="0" err="1"/>
              <a:t>bul-maca</a:t>
            </a:r>
            <a:r>
              <a:rPr lang="tr-TR" sz="2800" dirty="0"/>
              <a:t>, buldur-</a:t>
            </a:r>
            <a:r>
              <a:rPr lang="tr-TR" sz="2800" dirty="0" err="1"/>
              <a:t>maca</a:t>
            </a:r>
            <a:r>
              <a:rPr lang="tr-TR" sz="2800" dirty="0"/>
              <a:t>, bil-</a:t>
            </a:r>
            <a:r>
              <a:rPr lang="tr-TR" sz="2800" dirty="0" err="1"/>
              <a:t>mece</a:t>
            </a:r>
            <a:r>
              <a:rPr lang="tr-TR" sz="2800" dirty="0"/>
              <a:t>, koş-</a:t>
            </a:r>
            <a:r>
              <a:rPr lang="tr-TR" sz="2800" dirty="0" err="1"/>
              <a:t>maca</a:t>
            </a:r>
            <a:r>
              <a:rPr lang="tr-TR" sz="2800" dirty="0"/>
              <a:t>, at-</a:t>
            </a:r>
            <a:r>
              <a:rPr lang="tr-TR" sz="2800" dirty="0" err="1"/>
              <a:t>maca</a:t>
            </a:r>
            <a:r>
              <a:rPr lang="tr-TR" sz="2800" dirty="0"/>
              <a:t> </a:t>
            </a:r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tr-TR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 eaLnBrk="1" hangingPunct="1"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109021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Grp="1" noRot="1" noChangeArrowheads="1"/>
          </p:cNvSpPr>
          <p:nvPr>
            <p:ph type="title"/>
          </p:nvPr>
        </p:nvSpPr>
        <p:spPr>
          <a:xfrm>
            <a:off x="301625" y="466725"/>
            <a:ext cx="8515350" cy="108743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b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dirty="0" smtClean="0"/>
          </a:p>
        </p:txBody>
      </p:sp>
      <p:sp>
        <p:nvSpPr>
          <p:cNvPr id="47106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76400"/>
            <a:ext cx="8545513" cy="39846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normAutofit fontScale="92500" lnSpcReduction="20000"/>
          </a:bodyPr>
          <a:lstStyle/>
          <a:p>
            <a:pPr eaLnBrk="1" hangingPunct="1"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-an, -</a:t>
            </a:r>
            <a:r>
              <a:rPr lang="en-GB" sz="2800" b="1" i="1" dirty="0" err="1" smtClean="0"/>
              <a:t>en</a:t>
            </a:r>
            <a:r>
              <a:rPr lang="tr-TR" sz="2800" b="1" i="1" dirty="0" smtClean="0"/>
              <a:t>: </a:t>
            </a:r>
            <a:r>
              <a:rPr lang="en-GB" sz="2800" dirty="0" err="1" smtClean="0"/>
              <a:t>düz</a:t>
            </a:r>
            <a:r>
              <a:rPr lang="en-GB" sz="2800" dirty="0" smtClean="0"/>
              <a:t>-en, </a:t>
            </a:r>
            <a:r>
              <a:rPr lang="en-GB" sz="2800" dirty="0" err="1" smtClean="0"/>
              <a:t>kır</a:t>
            </a:r>
            <a:r>
              <a:rPr lang="en-GB" sz="2800" dirty="0" smtClean="0"/>
              <a:t>-an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ar</a:t>
            </a:r>
            <a:r>
              <a:rPr lang="en-GB" sz="2800" b="1" i="1" dirty="0"/>
              <a:t>, -</a:t>
            </a:r>
            <a:r>
              <a:rPr lang="en-GB" sz="2800" b="1" i="1" dirty="0" err="1"/>
              <a:t>er</a:t>
            </a:r>
            <a:r>
              <a:rPr lang="tr-TR" sz="2800" b="1" i="1" dirty="0"/>
              <a:t>: </a:t>
            </a:r>
            <a:r>
              <a:rPr lang="en-GB" sz="2800" dirty="0" err="1"/>
              <a:t>yaz-ar</a:t>
            </a:r>
            <a:r>
              <a:rPr lang="en-GB" sz="2800" dirty="0"/>
              <a:t>, </a:t>
            </a:r>
            <a:r>
              <a:rPr lang="en-GB" sz="2800" dirty="0" err="1"/>
              <a:t>gid-er</a:t>
            </a:r>
            <a:r>
              <a:rPr lang="en-GB" sz="2800" dirty="0"/>
              <a:t>, </a:t>
            </a:r>
            <a:r>
              <a:rPr lang="en-GB" sz="2800" dirty="0" err="1" smtClean="0"/>
              <a:t>kes-er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-r</a:t>
            </a:r>
            <a:r>
              <a:rPr lang="tr-TR" sz="2800" b="1" i="1" dirty="0"/>
              <a:t>:</a:t>
            </a:r>
            <a:r>
              <a:rPr lang="tr-TR" sz="2800" dirty="0"/>
              <a:t> </a:t>
            </a:r>
            <a:r>
              <a:rPr lang="en-GB" sz="2800" dirty="0" smtClean="0"/>
              <a:t>gel-i-r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mış</a:t>
            </a:r>
            <a:r>
              <a:rPr lang="en-GB" sz="2800" b="1" i="1" dirty="0"/>
              <a:t>, -</a:t>
            </a:r>
            <a:r>
              <a:rPr lang="en-GB" sz="2800" b="1" i="1" dirty="0" err="1"/>
              <a:t>miş</a:t>
            </a:r>
            <a:r>
              <a:rPr lang="en-GB" sz="2800" b="1" i="1" dirty="0"/>
              <a:t>, -</a:t>
            </a:r>
            <a:r>
              <a:rPr lang="en-GB" sz="2800" b="1" i="1" dirty="0" err="1"/>
              <a:t>muş</a:t>
            </a:r>
            <a:r>
              <a:rPr lang="en-GB" sz="2800" b="1" i="1" dirty="0"/>
              <a:t>, -</a:t>
            </a:r>
            <a:r>
              <a:rPr lang="en-GB" sz="2800" b="1" i="1" dirty="0" err="1"/>
              <a:t>müş</a:t>
            </a:r>
            <a:r>
              <a:rPr lang="tr-TR" sz="2800" b="1" i="1" dirty="0"/>
              <a:t>: </a:t>
            </a:r>
            <a:r>
              <a:rPr lang="en-GB" sz="2800" dirty="0" err="1"/>
              <a:t>geç-miş</a:t>
            </a:r>
            <a:r>
              <a:rPr lang="en-GB" sz="2800" dirty="0"/>
              <a:t>, </a:t>
            </a:r>
            <a:r>
              <a:rPr lang="en-GB" sz="2800" dirty="0" err="1"/>
              <a:t>dol-muş</a:t>
            </a:r>
            <a:r>
              <a:rPr lang="en-GB" sz="2800" dirty="0"/>
              <a:t>, </a:t>
            </a:r>
            <a:r>
              <a:rPr lang="en-GB" sz="2800" dirty="0" smtClean="0"/>
              <a:t>ye-</a:t>
            </a:r>
            <a:r>
              <a:rPr lang="en-GB" sz="2800" dirty="0" err="1" smtClean="0"/>
              <a:t>miş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-dı, -di, -du, -</a:t>
            </a:r>
            <a:r>
              <a:rPr lang="en-GB" sz="2800" b="1" i="1" dirty="0" err="1"/>
              <a:t>dü</a:t>
            </a:r>
            <a:r>
              <a:rPr lang="en-GB" sz="2800" b="1" i="1" dirty="0"/>
              <a:t>, -</a:t>
            </a:r>
            <a:r>
              <a:rPr lang="en-GB" sz="2800" b="1" i="1" dirty="0" err="1"/>
              <a:t>tı</a:t>
            </a:r>
            <a:r>
              <a:rPr lang="en-GB" sz="2800" b="1" i="1" dirty="0"/>
              <a:t>, -</a:t>
            </a:r>
            <a:r>
              <a:rPr lang="en-GB" sz="2800" b="1" i="1" dirty="0" err="1"/>
              <a:t>ti</a:t>
            </a:r>
            <a:r>
              <a:rPr lang="en-GB" sz="2800" b="1" i="1" dirty="0"/>
              <a:t>, -</a:t>
            </a:r>
            <a:r>
              <a:rPr lang="en-GB" sz="2800" b="1" i="1" dirty="0" err="1"/>
              <a:t>tu</a:t>
            </a:r>
            <a:r>
              <a:rPr lang="en-GB" sz="2800" b="1" i="1" dirty="0"/>
              <a:t>, -</a:t>
            </a:r>
            <a:r>
              <a:rPr lang="en-GB" sz="2800" b="1" i="1" dirty="0" err="1"/>
              <a:t>tü</a:t>
            </a:r>
            <a:r>
              <a:rPr lang="tr-TR" sz="2800" b="1" i="1" dirty="0"/>
              <a:t>: </a:t>
            </a:r>
            <a:r>
              <a:rPr lang="en-GB" sz="2800" dirty="0" err="1"/>
              <a:t>Şıpsev</a:t>
            </a:r>
            <a:r>
              <a:rPr lang="en-GB" sz="2800" dirty="0"/>
              <a:t>-di, </a:t>
            </a:r>
            <a:r>
              <a:rPr lang="en-GB" sz="2800" dirty="0" err="1"/>
              <a:t>külbas-tı</a:t>
            </a:r>
            <a:r>
              <a:rPr lang="en-GB" sz="2800" dirty="0"/>
              <a:t>, </a:t>
            </a:r>
            <a:r>
              <a:rPr lang="en-GB" sz="2800" dirty="0" err="1" smtClean="0"/>
              <a:t>beğen</a:t>
            </a:r>
            <a:r>
              <a:rPr lang="en-GB" sz="2800" dirty="0" smtClean="0"/>
              <a:t>-di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dık</a:t>
            </a:r>
            <a:r>
              <a:rPr lang="en-GB" sz="2800" b="1" i="1" dirty="0"/>
              <a:t>, -</a:t>
            </a:r>
            <a:r>
              <a:rPr lang="en-GB" sz="2800" b="1" i="1" dirty="0" err="1"/>
              <a:t>dik</a:t>
            </a:r>
            <a:r>
              <a:rPr lang="en-GB" sz="2800" b="1" i="1" dirty="0"/>
              <a:t> ,-</a:t>
            </a:r>
            <a:r>
              <a:rPr lang="en-GB" sz="2800" b="1" i="1" dirty="0" err="1"/>
              <a:t>duk</a:t>
            </a:r>
            <a:r>
              <a:rPr lang="en-GB" sz="2800" b="1" i="1" dirty="0"/>
              <a:t>, -</a:t>
            </a:r>
            <a:r>
              <a:rPr lang="en-GB" sz="2800" b="1" i="1" dirty="0" err="1"/>
              <a:t>dük</a:t>
            </a:r>
            <a:r>
              <a:rPr lang="en-GB" sz="2800" b="1" i="1" dirty="0"/>
              <a:t>, -</a:t>
            </a:r>
            <a:r>
              <a:rPr lang="en-GB" sz="2800" b="1" i="1" dirty="0" err="1"/>
              <a:t>tık</a:t>
            </a:r>
            <a:r>
              <a:rPr lang="en-GB" sz="2800" b="1" i="1" dirty="0"/>
              <a:t>, -</a:t>
            </a:r>
            <a:r>
              <a:rPr lang="en-GB" sz="2800" b="1" i="1" dirty="0" err="1"/>
              <a:t>tik</a:t>
            </a:r>
            <a:r>
              <a:rPr lang="en-GB" sz="2800" b="1" i="1" dirty="0"/>
              <a:t>, -</a:t>
            </a:r>
            <a:r>
              <a:rPr lang="en-GB" sz="2800" b="1" i="1" dirty="0" err="1"/>
              <a:t>tuk</a:t>
            </a:r>
            <a:r>
              <a:rPr lang="en-GB" sz="2800" b="1" i="1" dirty="0"/>
              <a:t>, -</a:t>
            </a:r>
            <a:r>
              <a:rPr lang="en-GB" sz="2800" b="1" i="1" dirty="0" err="1"/>
              <a:t>tük</a:t>
            </a:r>
            <a:r>
              <a:rPr lang="tr-TR" sz="2800" b="1" i="1" dirty="0"/>
              <a:t>: </a:t>
            </a:r>
            <a:r>
              <a:rPr lang="en-GB" sz="2800" dirty="0" err="1"/>
              <a:t>bil-dik</a:t>
            </a:r>
            <a:r>
              <a:rPr lang="en-GB" sz="2800" dirty="0"/>
              <a:t>, </a:t>
            </a:r>
            <a:r>
              <a:rPr lang="en-GB" sz="2800" dirty="0" err="1" smtClean="0"/>
              <a:t>tanı-dık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acak</a:t>
            </a:r>
            <a:r>
              <a:rPr lang="en-GB" sz="2800" b="1" i="1" dirty="0"/>
              <a:t>, -</a:t>
            </a:r>
            <a:r>
              <a:rPr lang="en-GB" sz="2800" b="1" i="1" dirty="0" err="1"/>
              <a:t>ecek</a:t>
            </a:r>
            <a:r>
              <a:rPr lang="tr-TR" sz="2800" b="1" i="1" dirty="0"/>
              <a:t>: </a:t>
            </a:r>
            <a:r>
              <a:rPr lang="en-GB" sz="2800" dirty="0"/>
              <a:t>yak-</a:t>
            </a:r>
            <a:r>
              <a:rPr lang="en-GB" sz="2800" dirty="0" err="1"/>
              <a:t>acak</a:t>
            </a:r>
            <a:r>
              <a:rPr lang="en-GB" sz="2800" dirty="0"/>
              <a:t>, </a:t>
            </a:r>
            <a:r>
              <a:rPr lang="en-GB" sz="2800" dirty="0" err="1"/>
              <a:t>yi</a:t>
            </a:r>
            <a:r>
              <a:rPr lang="en-GB" sz="2800" dirty="0"/>
              <a:t>-y-</a:t>
            </a:r>
            <a:r>
              <a:rPr lang="en-GB" sz="2800" dirty="0" err="1"/>
              <a:t>ecek</a:t>
            </a:r>
            <a:r>
              <a:rPr lang="en-GB" sz="2800" dirty="0"/>
              <a:t>, </a:t>
            </a:r>
            <a:r>
              <a:rPr lang="en-GB" sz="2800" dirty="0" err="1"/>
              <a:t>iç-ecek</a:t>
            </a:r>
            <a:r>
              <a:rPr lang="en-GB" sz="2800" dirty="0"/>
              <a:t>, </a:t>
            </a:r>
            <a:r>
              <a:rPr lang="en-GB" sz="2800" dirty="0" smtClean="0"/>
              <a:t>gel-</a:t>
            </a:r>
            <a:r>
              <a:rPr lang="en-GB" sz="2800" dirty="0" err="1" smtClean="0"/>
              <a:t>ecek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ası</a:t>
            </a:r>
            <a:r>
              <a:rPr lang="en-GB" sz="2800" b="1" i="1" dirty="0"/>
              <a:t>, -</a:t>
            </a:r>
            <a:r>
              <a:rPr lang="en-GB" sz="2800" b="1" i="1" dirty="0" err="1"/>
              <a:t>esi</a:t>
            </a:r>
            <a:r>
              <a:rPr lang="tr-TR" sz="2800" b="1" i="1" dirty="0"/>
              <a:t>: </a:t>
            </a:r>
            <a:r>
              <a:rPr lang="en-GB" sz="2800" dirty="0" err="1" smtClean="0"/>
              <a:t>çal-ası</a:t>
            </a:r>
            <a:endParaRPr lang="tr-TR" sz="2800" dirty="0" smtClean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i="1" dirty="0"/>
              <a:t>-</a:t>
            </a:r>
            <a:r>
              <a:rPr lang="en-GB" sz="2800" b="1" i="1" dirty="0" err="1"/>
              <a:t>maz</a:t>
            </a:r>
            <a:r>
              <a:rPr lang="en-GB" sz="2800" b="1" i="1" dirty="0"/>
              <a:t>, -</a:t>
            </a:r>
            <a:r>
              <a:rPr lang="en-GB" sz="2800" b="1" i="1" dirty="0" err="1"/>
              <a:t>mez</a:t>
            </a:r>
            <a:r>
              <a:rPr lang="tr-TR" sz="2800" b="1" i="1" dirty="0"/>
              <a:t>: </a:t>
            </a:r>
            <a:r>
              <a:rPr lang="en-GB" sz="2800" dirty="0"/>
              <a:t>sol-</a:t>
            </a:r>
            <a:r>
              <a:rPr lang="en-GB" sz="2800" dirty="0" err="1"/>
              <a:t>maz</a:t>
            </a:r>
            <a:r>
              <a:rPr lang="en-GB" sz="2800" dirty="0"/>
              <a:t>, </a:t>
            </a:r>
            <a:r>
              <a:rPr lang="en-GB" sz="2800" dirty="0" err="1"/>
              <a:t>kork-maz</a:t>
            </a:r>
            <a:r>
              <a:rPr lang="en-GB" sz="2800" dirty="0"/>
              <a:t>, </a:t>
            </a:r>
            <a:r>
              <a:rPr lang="en-GB" sz="2800" dirty="0" err="1"/>
              <a:t>yıl-maz</a:t>
            </a:r>
            <a:endParaRPr lang="en-GB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/>
          </a:p>
          <a:p>
            <a:pPr eaLnBrk="1" hangingPunct="1"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93633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İsimden Fiil Yapma Ekleri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İsimden </a:t>
            </a:r>
            <a:r>
              <a:rPr lang="tr-TR" dirty="0" smtClean="0"/>
              <a:t>fiil </a:t>
            </a:r>
            <a:r>
              <a:rPr lang="tr-TR" dirty="0"/>
              <a:t>yapma ekleri soyut veya somut varlık ve durum adlandırması olan söz tabanlarından </a:t>
            </a:r>
            <a:r>
              <a:rPr lang="tr-TR" dirty="0" smtClean="0"/>
              <a:t>olma veya yapma ifade eden hareket adlandırması yapan </a:t>
            </a:r>
            <a:r>
              <a:rPr lang="tr-TR" dirty="0"/>
              <a:t>eklerdir. Bu ekler isim köklerine, </a:t>
            </a:r>
            <a:r>
              <a:rPr lang="tr-TR" dirty="0" smtClean="0"/>
              <a:t>isimden </a:t>
            </a:r>
            <a:r>
              <a:rPr lang="tr-TR" dirty="0"/>
              <a:t>yapıl­mış isim gövdelerine ve fiilden yapılmış isim gövdelerine eklenirler.</a:t>
            </a:r>
          </a:p>
        </p:txBody>
      </p:sp>
    </p:spTree>
    <p:extLst>
      <p:ext uri="{BB962C8B-B14F-4D97-AF65-F5344CB8AC3E}">
        <p14:creationId xmlns:p14="http://schemas.microsoft.com/office/powerpoint/2010/main" val="3102162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Birleştirme Yöntemiyle Adlandırma Yapma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 dilinde anlamlı iki sözün söz </a:t>
            </a:r>
            <a:r>
              <a:rPr lang="tr-TR" dirty="0" err="1" smtClean="0"/>
              <a:t>dizimsel</a:t>
            </a:r>
            <a:r>
              <a:rPr lang="tr-TR" dirty="0" smtClean="0"/>
              <a:t> ilişki yöntemlerine göre bir araya getirilmesiyle gerçekleşen birleştirme yöntemiyle soyut veya somut varlık, olgu, durum, özellik adlandırması yapılabilir. Böylesi adlandırmalara birleşik adlandırma (söz) denir</a:t>
            </a:r>
          </a:p>
          <a:p>
            <a:r>
              <a:rPr lang="tr-TR" dirty="0" smtClean="0"/>
              <a:t>Örnek: anayol, akciğer, karabiber, kara kutu, tükenmez kalem vb.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917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538163"/>
            <a:ext cx="8510588" cy="70643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12902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tr-TR" b="1" i="1" dirty="0"/>
              <a:t>-la-, -</a:t>
            </a:r>
            <a:r>
              <a:rPr lang="tr-TR" b="1" i="1" dirty="0" smtClean="0"/>
              <a:t>le-: </a:t>
            </a:r>
            <a:r>
              <a:rPr lang="tr-TR" dirty="0" smtClean="0"/>
              <a:t>su-la , karşı-la, temiz-le , hafif-le, serin-le- vb</a:t>
            </a:r>
            <a:r>
              <a:rPr lang="tr-TR" dirty="0"/>
              <a:t>. Bu ekle yapılan bazı fiillerin kendileri kullanılmayıp, onlardan fiilden fiil yapma ekleriyle meydana getirilen şekiller kullanılır</a:t>
            </a:r>
            <a:r>
              <a:rPr lang="tr-TR" dirty="0" smtClean="0"/>
              <a:t>: can-la-n-</a:t>
            </a:r>
            <a:r>
              <a:rPr lang="tr-TR" dirty="0"/>
              <a:t>,  hasta-la-n-, kir-le-t-, </a:t>
            </a:r>
            <a:r>
              <a:rPr lang="tr-TR" dirty="0" smtClean="0"/>
              <a:t>iri-le-ş-; küf-le-n- </a:t>
            </a:r>
            <a:r>
              <a:rPr lang="tr-TR" dirty="0"/>
              <a:t>, bir-le-ş- , </a:t>
            </a:r>
            <a:r>
              <a:rPr lang="tr-TR" dirty="0" smtClean="0"/>
              <a:t>et-le-n-. </a:t>
            </a:r>
            <a:r>
              <a:rPr lang="tr-TR" dirty="0"/>
              <a:t>Bu ek, orta hecede kaldığı için , çekim sırasında bazen vokali değişir</a:t>
            </a:r>
            <a:r>
              <a:rPr lang="tr-TR" dirty="0" smtClean="0"/>
              <a:t>: baş-</a:t>
            </a:r>
            <a:r>
              <a:rPr lang="tr-TR" dirty="0" err="1" smtClean="0"/>
              <a:t>lı</a:t>
            </a:r>
            <a:r>
              <a:rPr lang="tr-TR" dirty="0" smtClean="0"/>
              <a:t>-yor  </a:t>
            </a:r>
            <a:r>
              <a:rPr lang="tr-TR" dirty="0"/>
              <a:t>(baş-la-yor) ,bek-li-yen (bek-le-yen) </a:t>
            </a:r>
            <a:r>
              <a:rPr lang="tr-TR" dirty="0" smtClean="0"/>
              <a:t>gibi</a:t>
            </a:r>
          </a:p>
          <a:p>
            <a:pPr>
              <a:defRPr/>
            </a:pPr>
            <a:r>
              <a:rPr lang="tr-TR" b="1" i="1" dirty="0"/>
              <a:t>-al-, -el-: </a:t>
            </a:r>
            <a:r>
              <a:rPr lang="tr-TR" dirty="0"/>
              <a:t>sağ-al-, az-al-, dar-al-, </a:t>
            </a:r>
            <a:r>
              <a:rPr lang="tr-TR" dirty="0" err="1"/>
              <a:t>genc</a:t>
            </a:r>
            <a:r>
              <a:rPr lang="tr-TR" dirty="0"/>
              <a:t>-el-, kör-el-,yön-el-, </a:t>
            </a:r>
            <a:r>
              <a:rPr lang="tr-TR" dirty="0" smtClean="0"/>
              <a:t>boş-al-şen-el-</a:t>
            </a:r>
          </a:p>
          <a:p>
            <a:pPr>
              <a:defRPr/>
            </a:pPr>
            <a:r>
              <a:rPr lang="tr-TR" b="1" i="1" dirty="0"/>
              <a:t>-l-: </a:t>
            </a:r>
            <a:r>
              <a:rPr lang="tr-TR" dirty="0"/>
              <a:t>ince-l-, sivri-l-, doğru-l-, kısa-l-, doğru-l-, duru-l-, eğri-l-, </a:t>
            </a:r>
            <a:r>
              <a:rPr lang="tr-TR" dirty="0" smtClean="0"/>
              <a:t>kara-l-</a:t>
            </a:r>
          </a:p>
          <a:p>
            <a:pPr>
              <a:defRPr/>
            </a:pPr>
            <a:r>
              <a:rPr lang="tr-TR" b="1" i="1" dirty="0"/>
              <a:t>-a-, -e-: </a:t>
            </a:r>
            <a:r>
              <a:rPr lang="tr-TR" dirty="0"/>
              <a:t>yaş-a-, kan-a-, boş-a-,tün-e-, geviş-e-kap-a-, ad-a, oyun-a-, göz-e-, don-a-, dil-e-, beniz-e-, uğur-a-</a:t>
            </a:r>
          </a:p>
          <a:p>
            <a:pPr marL="0" indent="0">
              <a:buNone/>
              <a:defRPr/>
            </a:pPr>
            <a:endParaRPr lang="tr-TR" dirty="0"/>
          </a:p>
          <a:p>
            <a:pPr>
              <a:defRPr/>
            </a:pPr>
            <a:endParaRPr lang="tr-TR" dirty="0"/>
          </a:p>
          <a:p>
            <a:pPr>
              <a:defRPr/>
            </a:pPr>
            <a:endParaRPr lang="tr-TR" dirty="0"/>
          </a:p>
          <a:p>
            <a:pPr>
              <a:defRPr/>
            </a:pPr>
            <a:endParaRPr lang="tr-TR" dirty="0"/>
          </a:p>
          <a:p>
            <a:pPr>
              <a:defRPr/>
            </a:pPr>
            <a:endParaRPr lang="tr-TR" dirty="0"/>
          </a:p>
          <a:p>
            <a:pPr>
              <a:defRPr/>
            </a:pPr>
            <a:endParaRPr lang="tr-TR" dirty="0"/>
          </a:p>
          <a:p>
            <a:pPr eaLnBrk="1" hangingPunct="1"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81890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538163"/>
            <a:ext cx="8510588" cy="70643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13721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tr-TR" sz="2800" b="1" i="1" dirty="0"/>
              <a:t>-ı-, -i-, -u-, -ü-: </a:t>
            </a:r>
            <a:r>
              <a:rPr lang="tr-TR" sz="2800" dirty="0"/>
              <a:t>uz-u-(uz-u-n) ,taş-ı-, ağır-ı-</a:t>
            </a:r>
            <a:r>
              <a:rPr lang="tr-TR" sz="2800" dirty="0" smtClean="0"/>
              <a:t>, şak-ı-</a:t>
            </a:r>
            <a:r>
              <a:rPr lang="tr-TR" sz="2800" dirty="0"/>
              <a:t>,tak-ı-</a:t>
            </a:r>
          </a:p>
          <a:p>
            <a:pPr>
              <a:defRPr/>
            </a:pPr>
            <a:r>
              <a:rPr lang="tr-TR" sz="2800" b="1" i="1" dirty="0" smtClean="0"/>
              <a:t>-</a:t>
            </a:r>
            <a:r>
              <a:rPr lang="tr-TR" sz="2800" b="1" i="1" dirty="0"/>
              <a:t>ar-, -</a:t>
            </a:r>
            <a:r>
              <a:rPr lang="tr-TR" sz="2800" b="1" i="1" dirty="0" smtClean="0"/>
              <a:t>er-: </a:t>
            </a:r>
            <a:r>
              <a:rPr lang="tr-TR" sz="2800" dirty="0" smtClean="0"/>
              <a:t>ağ-ar-, boz-ar-, mor-ar-, </a:t>
            </a:r>
            <a:r>
              <a:rPr lang="tr-TR" sz="2800" dirty="0" err="1" smtClean="0"/>
              <a:t>göğ</a:t>
            </a:r>
            <a:r>
              <a:rPr lang="tr-TR" sz="2800" dirty="0" smtClean="0"/>
              <a:t>-er-</a:t>
            </a:r>
            <a:r>
              <a:rPr lang="tr-TR" sz="2800" dirty="0"/>
              <a:t>, on-ar-, yaş-ar-, baş-ar, </a:t>
            </a:r>
            <a:r>
              <a:rPr lang="tr-TR" sz="2800" dirty="0" smtClean="0"/>
              <a:t>ev-er- </a:t>
            </a:r>
          </a:p>
          <a:p>
            <a:pPr>
              <a:defRPr/>
            </a:pPr>
            <a:r>
              <a:rPr lang="tr-TR" sz="2800" b="1" i="1" dirty="0"/>
              <a:t>-da-,-de-,-ta-,-te-; </a:t>
            </a:r>
            <a:r>
              <a:rPr lang="tr-TR" sz="2800" dirty="0"/>
              <a:t>al-da- (al-da-t-), şırıl-da-, </a:t>
            </a:r>
            <a:r>
              <a:rPr lang="tr-TR" sz="2800" dirty="0" err="1"/>
              <a:t>horul</a:t>
            </a:r>
            <a:r>
              <a:rPr lang="tr-TR" sz="2800" dirty="0"/>
              <a:t>-da-, bağ-da-ş, </a:t>
            </a:r>
            <a:r>
              <a:rPr lang="tr-TR" sz="2800" dirty="0" err="1"/>
              <a:t>vızıl</a:t>
            </a:r>
            <a:r>
              <a:rPr lang="tr-TR" sz="2800" dirty="0"/>
              <a:t>-da-, </a:t>
            </a:r>
            <a:r>
              <a:rPr lang="tr-TR" sz="2800" dirty="0" smtClean="0"/>
              <a:t>pırıl-da-, </a:t>
            </a:r>
            <a:r>
              <a:rPr lang="tr-TR" sz="2800" dirty="0"/>
              <a:t>mırıl-da-, çatır-da-, </a:t>
            </a:r>
            <a:r>
              <a:rPr lang="tr-TR" sz="2800" dirty="0" smtClean="0"/>
              <a:t>kütür-de-, is-te-</a:t>
            </a:r>
            <a:r>
              <a:rPr lang="tr-TR" sz="2800" dirty="0"/>
              <a:t>(iz-de-</a:t>
            </a:r>
            <a:r>
              <a:rPr lang="tr-TR" sz="2800" dirty="0" smtClean="0"/>
              <a:t>)</a:t>
            </a:r>
          </a:p>
          <a:p>
            <a:pPr>
              <a:defRPr/>
            </a:pPr>
            <a:r>
              <a:rPr lang="tr-TR" sz="2800" b="1" i="1" dirty="0"/>
              <a:t>-kır-, -kir-,-kur-,-kür-: </a:t>
            </a:r>
            <a:r>
              <a:rPr lang="tr-TR" sz="2800" dirty="0"/>
              <a:t>hay-kır-, fış-kır- ,püs-kür-, </a:t>
            </a:r>
            <a:r>
              <a:rPr lang="tr-TR" sz="2800" dirty="0" err="1"/>
              <a:t>süm</a:t>
            </a:r>
            <a:r>
              <a:rPr lang="tr-TR" sz="2800" dirty="0"/>
              <a:t>-kür-, </a:t>
            </a:r>
            <a:r>
              <a:rPr lang="tr-TR" sz="2800" dirty="0" err="1"/>
              <a:t>tü</a:t>
            </a:r>
            <a:r>
              <a:rPr lang="tr-TR" sz="2800" dirty="0"/>
              <a:t>-kür-, </a:t>
            </a:r>
            <a:r>
              <a:rPr lang="tr-TR" sz="2800" dirty="0" err="1"/>
              <a:t>hıç</a:t>
            </a:r>
            <a:r>
              <a:rPr lang="tr-TR" sz="2800" dirty="0"/>
              <a:t>-kır-, </a:t>
            </a:r>
            <a:r>
              <a:rPr lang="tr-TR" sz="2800" dirty="0" err="1" smtClean="0"/>
              <a:t>çem</a:t>
            </a:r>
            <a:r>
              <a:rPr lang="tr-TR" sz="2800" dirty="0" smtClean="0"/>
              <a:t>-kir-</a:t>
            </a:r>
          </a:p>
        </p:txBody>
      </p:sp>
    </p:spTree>
    <p:extLst>
      <p:ext uri="{BB962C8B-B14F-4D97-AF65-F5344CB8AC3E}">
        <p14:creationId xmlns:p14="http://schemas.microsoft.com/office/powerpoint/2010/main" val="1866341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538163"/>
            <a:ext cx="8510588" cy="70643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14438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tr-TR" b="1" i="1" dirty="0"/>
              <a:t>-k-, -k-: </a:t>
            </a:r>
            <a:r>
              <a:rPr lang="tr-TR" dirty="0" err="1"/>
              <a:t>ac</a:t>
            </a:r>
            <a:r>
              <a:rPr lang="tr-TR" dirty="0"/>
              <a:t>-ı-k, göz-ü-k-, </a:t>
            </a:r>
            <a:r>
              <a:rPr lang="tr-TR" dirty="0" err="1"/>
              <a:t>gec</a:t>
            </a:r>
            <a:r>
              <a:rPr lang="tr-TR" dirty="0"/>
              <a:t>-i-k- kan-ı-k-, bir-i-k-, dar-ı-k-(sıkılmak darda kalmak)</a:t>
            </a:r>
          </a:p>
          <a:p>
            <a:pPr>
              <a:defRPr/>
            </a:pPr>
            <a:r>
              <a:rPr lang="tr-TR" b="1" i="1" dirty="0"/>
              <a:t>-r- : </a:t>
            </a:r>
            <a:r>
              <a:rPr lang="tr-TR" dirty="0"/>
              <a:t>deli-r-,beli-r-(</a:t>
            </a:r>
            <a:r>
              <a:rPr lang="tr-TR" dirty="0" err="1"/>
              <a:t>belgü</a:t>
            </a:r>
            <a:r>
              <a:rPr lang="tr-TR" dirty="0"/>
              <a:t>-r-), </a:t>
            </a:r>
            <a:r>
              <a:rPr lang="tr-TR" dirty="0" err="1"/>
              <a:t>üfü</a:t>
            </a:r>
            <a:r>
              <a:rPr lang="tr-TR" dirty="0"/>
              <a:t>-r- bağ-ı-r-,çağ-ı-r-,</a:t>
            </a:r>
            <a:r>
              <a:rPr lang="tr-TR" dirty="0" err="1"/>
              <a:t>öğ</a:t>
            </a:r>
            <a:r>
              <a:rPr lang="tr-TR" dirty="0"/>
              <a:t>-ü-r-, </a:t>
            </a:r>
            <a:r>
              <a:rPr lang="tr-TR" dirty="0" err="1"/>
              <a:t>geğ</a:t>
            </a:r>
            <a:r>
              <a:rPr lang="tr-TR" dirty="0"/>
              <a:t>-i-r-, an-ı-r-, </a:t>
            </a:r>
            <a:r>
              <a:rPr lang="tr-TR" dirty="0" err="1"/>
              <a:t>hapşı</a:t>
            </a:r>
            <a:r>
              <a:rPr lang="tr-TR" dirty="0"/>
              <a:t>-r-,aksı-r-, </a:t>
            </a:r>
            <a:r>
              <a:rPr lang="tr-TR" dirty="0" err="1"/>
              <a:t>tıksı</a:t>
            </a:r>
            <a:r>
              <a:rPr lang="tr-TR" dirty="0"/>
              <a:t>-r-, öksü-r-</a:t>
            </a:r>
          </a:p>
          <a:p>
            <a:pPr eaLnBrk="1" hangingPunct="1">
              <a:defRPr/>
            </a:pPr>
            <a:r>
              <a:rPr lang="tr-TR" b="1" i="1" dirty="0" smtClean="0"/>
              <a:t>-</a:t>
            </a:r>
            <a:r>
              <a:rPr lang="tr-TR" b="1" i="1" dirty="0" err="1"/>
              <a:t>sa</a:t>
            </a:r>
            <a:r>
              <a:rPr lang="tr-TR" b="1" i="1" dirty="0"/>
              <a:t>-, -</a:t>
            </a:r>
            <a:r>
              <a:rPr lang="tr-TR" b="1" i="1" dirty="0" smtClean="0"/>
              <a:t>se-: </a:t>
            </a:r>
            <a:r>
              <a:rPr lang="tr-TR" dirty="0" smtClean="0"/>
              <a:t>su-</a:t>
            </a:r>
            <a:r>
              <a:rPr lang="tr-TR" dirty="0" err="1" smtClean="0"/>
              <a:t>sa</a:t>
            </a:r>
            <a:r>
              <a:rPr lang="tr-TR" dirty="0" smtClean="0"/>
              <a:t>-, garip-se-, umur-</a:t>
            </a:r>
            <a:r>
              <a:rPr lang="tr-TR" dirty="0" err="1" smtClean="0"/>
              <a:t>sa</a:t>
            </a:r>
            <a:r>
              <a:rPr lang="tr-TR" dirty="0" smtClean="0"/>
              <a:t>-, mühim-se, kanık-</a:t>
            </a:r>
            <a:r>
              <a:rPr lang="tr-TR" dirty="0" err="1" smtClean="0"/>
              <a:t>sa</a:t>
            </a:r>
            <a:r>
              <a:rPr lang="tr-TR" dirty="0" smtClean="0"/>
              <a:t>-; ırak-</a:t>
            </a:r>
            <a:r>
              <a:rPr lang="tr-TR" dirty="0" err="1" smtClean="0"/>
              <a:t>sı</a:t>
            </a:r>
            <a:r>
              <a:rPr lang="tr-TR" dirty="0" smtClean="0"/>
              <a:t>-(ırak-</a:t>
            </a:r>
            <a:r>
              <a:rPr lang="tr-TR" dirty="0" err="1" smtClean="0"/>
              <a:t>sa</a:t>
            </a:r>
            <a:r>
              <a:rPr lang="tr-TR" dirty="0" smtClean="0"/>
              <a:t>-), boğa-</a:t>
            </a:r>
            <a:r>
              <a:rPr lang="tr-TR" dirty="0" err="1" smtClean="0"/>
              <a:t>sı</a:t>
            </a:r>
            <a:r>
              <a:rPr lang="tr-TR" dirty="0" smtClean="0"/>
              <a:t>-(boğa-</a:t>
            </a:r>
            <a:r>
              <a:rPr lang="tr-TR" dirty="0" err="1" smtClean="0"/>
              <a:t>sa</a:t>
            </a:r>
            <a:r>
              <a:rPr lang="tr-TR" dirty="0" smtClean="0"/>
              <a:t>-) </a:t>
            </a:r>
          </a:p>
          <a:p>
            <a:pPr>
              <a:defRPr/>
            </a:pPr>
            <a:r>
              <a:rPr lang="tr-TR" b="1" i="1" dirty="0"/>
              <a:t>-</a:t>
            </a:r>
            <a:r>
              <a:rPr lang="tr-TR" b="1" i="1" dirty="0" err="1"/>
              <a:t>msa</a:t>
            </a:r>
            <a:r>
              <a:rPr lang="tr-TR" b="1" i="1" dirty="0"/>
              <a:t>-, -</a:t>
            </a:r>
            <a:r>
              <a:rPr lang="tr-TR" b="1" i="1" dirty="0" err="1"/>
              <a:t>mse</a:t>
            </a:r>
            <a:r>
              <a:rPr lang="tr-TR" b="1" i="1" dirty="0"/>
              <a:t>-: </a:t>
            </a:r>
            <a:r>
              <a:rPr lang="tr-TR" dirty="0"/>
              <a:t>Az-ı-</a:t>
            </a:r>
            <a:r>
              <a:rPr lang="tr-TR" dirty="0" err="1"/>
              <a:t>msa</a:t>
            </a:r>
            <a:r>
              <a:rPr lang="tr-TR" dirty="0"/>
              <a:t>-, ben-i-</a:t>
            </a:r>
            <a:r>
              <a:rPr lang="tr-TR" dirty="0" err="1"/>
              <a:t>mse</a:t>
            </a:r>
            <a:r>
              <a:rPr lang="tr-TR" dirty="0"/>
              <a:t>, İyi-</a:t>
            </a:r>
            <a:r>
              <a:rPr lang="tr-TR" dirty="0" err="1"/>
              <a:t>mse</a:t>
            </a:r>
            <a:r>
              <a:rPr lang="tr-TR" dirty="0"/>
              <a:t>-(iyimse-r-), kötü-</a:t>
            </a:r>
            <a:r>
              <a:rPr lang="tr-TR" dirty="0" err="1"/>
              <a:t>mse</a:t>
            </a:r>
            <a:r>
              <a:rPr lang="tr-TR" dirty="0"/>
              <a:t>-,(kötümse-r-</a:t>
            </a:r>
            <a:r>
              <a:rPr lang="tr-TR" dirty="0" smtClean="0"/>
              <a:t>)</a:t>
            </a:r>
          </a:p>
          <a:p>
            <a:pPr>
              <a:defRPr/>
            </a:pPr>
            <a:r>
              <a:rPr lang="tr-TR" b="1" i="1" dirty="0"/>
              <a:t>-ırga-,</a:t>
            </a:r>
            <a:r>
              <a:rPr lang="tr-TR" b="1" i="1" dirty="0" err="1"/>
              <a:t>irge</a:t>
            </a:r>
            <a:r>
              <a:rPr lang="tr-TR" b="1" i="1" dirty="0"/>
              <a:t>-: </a:t>
            </a:r>
            <a:r>
              <a:rPr lang="tr-TR" dirty="0"/>
              <a:t>yad-ırga-, es-</a:t>
            </a:r>
            <a:r>
              <a:rPr lang="tr-TR" dirty="0" err="1"/>
              <a:t>irge</a:t>
            </a:r>
            <a:r>
              <a:rPr lang="tr-TR" dirty="0"/>
              <a:t>- az-ırga-(azımsamak)</a:t>
            </a:r>
          </a:p>
          <a:p>
            <a:pPr>
              <a:defRPr/>
            </a:pPr>
            <a:endParaRPr lang="tr-TR" dirty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10347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/>
          <a:lstStyle/>
          <a:p>
            <a:r>
              <a:rPr lang="tr-TR" dirty="0" smtClean="0"/>
              <a:t>Fiilden Fiil Yapma Ekleri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/>
              <a:t>-a-/-e-:</a:t>
            </a:r>
            <a:r>
              <a:rPr lang="tr-TR" dirty="0"/>
              <a:t> </a:t>
            </a:r>
            <a:r>
              <a:rPr lang="tr-TR" i="1" dirty="0"/>
              <a:t>tık-a-</a:t>
            </a:r>
          </a:p>
          <a:p>
            <a:r>
              <a:rPr lang="tr-TR" b="1" dirty="0"/>
              <a:t>-I-/-</a:t>
            </a:r>
            <a:r>
              <a:rPr lang="tr-TR" b="1" dirty="0" smtClean="0"/>
              <a:t>U-</a:t>
            </a:r>
            <a:r>
              <a:rPr lang="tr-TR" dirty="0" smtClean="0"/>
              <a:t>: </a:t>
            </a:r>
            <a:r>
              <a:rPr lang="tr-TR" i="1" dirty="0" smtClean="0"/>
              <a:t>kaz-ı-</a:t>
            </a:r>
            <a:r>
              <a:rPr lang="tr-TR" i="1" dirty="0"/>
              <a:t>, sür-ü-</a:t>
            </a:r>
            <a:r>
              <a:rPr lang="tr-TR" dirty="0"/>
              <a:t>( &lt; </a:t>
            </a:r>
            <a:r>
              <a:rPr lang="tr-TR" i="1" dirty="0"/>
              <a:t>sür-i-)</a:t>
            </a:r>
          </a:p>
          <a:p>
            <a:r>
              <a:rPr lang="tr-TR" b="1" dirty="0"/>
              <a:t>-k-:</a:t>
            </a:r>
            <a:r>
              <a:rPr lang="tr-TR" dirty="0"/>
              <a:t>  </a:t>
            </a:r>
            <a:r>
              <a:rPr lang="tr-TR" i="1" dirty="0"/>
              <a:t>dur-u-k- </a:t>
            </a:r>
            <a:r>
              <a:rPr lang="tr-TR" dirty="0"/>
              <a:t>«duraklamak», </a:t>
            </a:r>
            <a:r>
              <a:rPr lang="tr-TR" i="1" dirty="0"/>
              <a:t>sür-ü-k-</a:t>
            </a:r>
            <a:r>
              <a:rPr lang="tr-TR" dirty="0"/>
              <a:t>«sürülmek» </a:t>
            </a:r>
            <a:r>
              <a:rPr lang="tr-TR" i="1" dirty="0"/>
              <a:t>doluk- </a:t>
            </a:r>
            <a:r>
              <a:rPr lang="tr-TR" dirty="0"/>
              <a:t>«dolu </a:t>
            </a:r>
            <a:r>
              <a:rPr lang="tr-TR" dirty="0" err="1"/>
              <a:t>dolu</a:t>
            </a:r>
            <a:r>
              <a:rPr lang="tr-TR" dirty="0"/>
              <a:t> olmak, yaşla dol­mak* </a:t>
            </a:r>
            <a:r>
              <a:rPr lang="tr-TR" i="1" dirty="0"/>
              <a:t>kır-k-, ya-k- (ya-n-) </a:t>
            </a:r>
            <a:r>
              <a:rPr lang="tr-TR" dirty="0"/>
              <a:t>ve </a:t>
            </a:r>
            <a:r>
              <a:rPr lang="tr-TR" i="1" dirty="0"/>
              <a:t>sar-k-</a:t>
            </a:r>
          </a:p>
          <a:p>
            <a:r>
              <a:rPr lang="tr-TR" b="1" i="1" dirty="0"/>
              <a:t>-p-:</a:t>
            </a:r>
            <a:r>
              <a:rPr lang="tr-TR" i="1" dirty="0"/>
              <a:t> ser-p-, kır-p-</a:t>
            </a:r>
          </a:p>
          <a:p>
            <a:r>
              <a:rPr lang="tr-TR" b="1" dirty="0"/>
              <a:t>-y-:</a:t>
            </a:r>
            <a:r>
              <a:rPr lang="tr-TR" dirty="0"/>
              <a:t> </a:t>
            </a:r>
            <a:r>
              <a:rPr lang="tr-TR" i="1" dirty="0" err="1"/>
              <a:t>ko</a:t>
            </a:r>
            <a:r>
              <a:rPr lang="tr-TR" i="1" dirty="0"/>
              <a:t>-y-, do-y- (do- </a:t>
            </a:r>
            <a:r>
              <a:rPr lang="tr-TR" dirty="0"/>
              <a:t>&lt; </a:t>
            </a:r>
            <a:r>
              <a:rPr lang="tr-TR" i="1" dirty="0" err="1"/>
              <a:t>to</a:t>
            </a:r>
            <a:r>
              <a:rPr lang="tr-TR" i="1" dirty="0"/>
              <a:t>-</a:t>
            </a:r>
            <a:r>
              <a:rPr lang="tr-TR" dirty="0"/>
              <a:t>«doymak», </a:t>
            </a:r>
            <a:r>
              <a:rPr lang="tr-TR" i="1" dirty="0" err="1"/>
              <a:t>to</a:t>
            </a:r>
            <a:r>
              <a:rPr lang="tr-TR" i="1" dirty="0"/>
              <a:t>-k </a:t>
            </a:r>
            <a:r>
              <a:rPr lang="tr-TR" dirty="0"/>
              <a:t>ismi buradan gelir)</a:t>
            </a:r>
          </a:p>
          <a:p>
            <a:r>
              <a:rPr lang="tr-TR" b="1" i="1" dirty="0"/>
              <a:t>-se- :</a:t>
            </a:r>
            <a:r>
              <a:rPr lang="tr-TR" i="1" dirty="0"/>
              <a:t> gör-se-t-</a:t>
            </a:r>
            <a:endParaRPr lang="tr-TR" b="1" i="1" dirty="0"/>
          </a:p>
          <a:p>
            <a:r>
              <a:rPr lang="tr-TR" b="1" i="1" dirty="0"/>
              <a:t>-</a:t>
            </a:r>
            <a:r>
              <a:rPr lang="tr-TR" b="1" i="1" dirty="0" err="1"/>
              <a:t>mse</a:t>
            </a:r>
            <a:r>
              <a:rPr lang="tr-TR" b="1" i="1" dirty="0"/>
              <a:t>- </a:t>
            </a:r>
            <a:r>
              <a:rPr lang="tr-TR" i="1" dirty="0"/>
              <a:t>: gül-ü-</a:t>
            </a:r>
            <a:r>
              <a:rPr lang="tr-TR" i="1" dirty="0" err="1"/>
              <a:t>mse</a:t>
            </a:r>
            <a:r>
              <a:rPr lang="tr-TR" i="1" dirty="0"/>
              <a:t>-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7007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dirty="0"/>
              <a:t>Ergin M. (1982) Türk Dil Bilgisi, İstanbul: Bayrak.</a:t>
            </a:r>
          </a:p>
          <a:p>
            <a:r>
              <a:rPr lang="tr-TR" dirty="0" err="1"/>
              <a:t>Ahanov</a:t>
            </a:r>
            <a:r>
              <a:rPr lang="tr-TR" dirty="0"/>
              <a:t> K. (2008) Dil </a:t>
            </a:r>
            <a:r>
              <a:rPr lang="tr-TR" dirty="0" err="1"/>
              <a:t>Bilminin</a:t>
            </a:r>
            <a:r>
              <a:rPr lang="tr-TR" dirty="0"/>
              <a:t> Esasları, çev. Murat </a:t>
            </a:r>
            <a:r>
              <a:rPr lang="tr-TR" dirty="0" err="1"/>
              <a:t>Ceritoglu</a:t>
            </a:r>
            <a:r>
              <a:rPr lang="tr-TR" dirty="0"/>
              <a:t>, Ankara: TDK.</a:t>
            </a:r>
          </a:p>
          <a:p>
            <a:r>
              <a:rPr lang="tr-TR" dirty="0"/>
              <a:t>Karaağaç G. (2012) Türkçenin Dil Bilgisi, İstanbul: </a:t>
            </a:r>
            <a:r>
              <a:rPr lang="tr-TR" dirty="0" err="1"/>
              <a:t>Akçağ</a:t>
            </a:r>
            <a:r>
              <a:rPr lang="tr-TR" dirty="0"/>
              <a:t>.</a:t>
            </a:r>
          </a:p>
          <a:p>
            <a:r>
              <a:rPr lang="tr-TR" dirty="0"/>
              <a:t>Vardar B. vd. (1998) Açıklamalı Dilbilim </a:t>
            </a:r>
            <a:r>
              <a:rPr lang="tr-TR" dirty="0" err="1"/>
              <a:t>Yerimleri</a:t>
            </a:r>
            <a:r>
              <a:rPr lang="tr-TR" dirty="0"/>
              <a:t> Sözlüğü, İstanbul: </a:t>
            </a:r>
            <a:r>
              <a:rPr lang="tr-TR" dirty="0" err="1"/>
              <a:t>abc</a:t>
            </a:r>
            <a:r>
              <a:rPr lang="tr-TR" dirty="0"/>
              <a:t>.</a:t>
            </a:r>
          </a:p>
          <a:p>
            <a:r>
              <a:rPr lang="tr-TR" dirty="0"/>
              <a:t>Karaağaç G. (2013) Dil Bilimi Terimleri Sözlüğü, Ankara: TDK.</a:t>
            </a:r>
          </a:p>
          <a:p>
            <a:r>
              <a:rPr lang="tr-TR" dirty="0"/>
              <a:t>Aksan D. (2015) Her Yönüyle Dil (Ana Çizgileriyle Dilbilim), Ankara: TDK.</a:t>
            </a:r>
          </a:p>
          <a:p>
            <a:r>
              <a:rPr lang="tr-TR" dirty="0"/>
              <a:t>Eker S. (2010) Çağdaş Türk Dili, Ankara: Grafiker.</a:t>
            </a:r>
          </a:p>
          <a:p>
            <a:r>
              <a:rPr lang="tr-TR" dirty="0" err="1"/>
              <a:t>Hasenov</a:t>
            </a:r>
            <a:r>
              <a:rPr lang="tr-TR" dirty="0"/>
              <a:t> É. (2003) </a:t>
            </a:r>
            <a:r>
              <a:rPr lang="tr-TR" dirty="0" err="1"/>
              <a:t>Til</a:t>
            </a:r>
            <a:r>
              <a:rPr lang="tr-TR" dirty="0"/>
              <a:t> Bilimi, Almatı: Sanat.</a:t>
            </a:r>
          </a:p>
          <a:p>
            <a:r>
              <a:rPr lang="tr-TR" dirty="0" err="1"/>
              <a:t>Safiyullina</a:t>
            </a:r>
            <a:r>
              <a:rPr lang="tr-TR" dirty="0"/>
              <a:t> F:S. (2001)</a:t>
            </a:r>
            <a:r>
              <a:rPr lang="tr-TR" dirty="0" err="1"/>
              <a:t>Til</a:t>
            </a:r>
            <a:r>
              <a:rPr lang="tr-TR" dirty="0"/>
              <a:t> </a:t>
            </a:r>
            <a:r>
              <a:rPr lang="tr-TR" dirty="0" err="1"/>
              <a:t>Gıylimine</a:t>
            </a:r>
            <a:r>
              <a:rPr lang="tr-TR" dirty="0"/>
              <a:t> Kiriş, Kazan: </a:t>
            </a:r>
            <a:r>
              <a:rPr lang="tr-TR" dirty="0" err="1"/>
              <a:t>TaRİH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6565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Yardımcı Sözler </a:t>
            </a:r>
            <a:r>
              <a:rPr lang="tr-TR" dirty="0"/>
              <a:t>Yöntemiyle Adlandırma Yapma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Türk dilinde anlamlı </a:t>
            </a:r>
            <a:r>
              <a:rPr lang="tr-TR" dirty="0" smtClean="0"/>
              <a:t>bir söz ile görevli bir sözün </a:t>
            </a:r>
            <a:r>
              <a:rPr lang="tr-TR" dirty="0"/>
              <a:t>söz </a:t>
            </a:r>
            <a:r>
              <a:rPr lang="tr-TR" dirty="0" err="1"/>
              <a:t>dizimsel</a:t>
            </a:r>
            <a:r>
              <a:rPr lang="tr-TR" dirty="0"/>
              <a:t> ilişki yöntemlerine göre bir araya getirilmesiyle gerçekleşen </a:t>
            </a:r>
            <a:r>
              <a:rPr lang="tr-TR" dirty="0" smtClean="0"/>
              <a:t>yardımcı sözler </a:t>
            </a:r>
            <a:r>
              <a:rPr lang="tr-TR" dirty="0"/>
              <a:t>yöntemiyle soyut veya somut </a:t>
            </a:r>
            <a:r>
              <a:rPr lang="tr-TR" dirty="0" smtClean="0"/>
              <a:t>hareket </a:t>
            </a:r>
            <a:r>
              <a:rPr lang="tr-TR" dirty="0"/>
              <a:t>adlandırması yapılabilir</a:t>
            </a:r>
            <a:r>
              <a:rPr lang="tr-TR" dirty="0" smtClean="0"/>
              <a:t>. Bu yöntemi gerçekleştirirken kullanılan belli başlı yardımcı sözler ol-, kıl-, et-, eyle- vb. yardımcı fiillerdir.</a:t>
            </a:r>
            <a:endParaRPr lang="tr-TR" dirty="0"/>
          </a:p>
          <a:p>
            <a:r>
              <a:rPr lang="tr-TR" dirty="0"/>
              <a:t>Örnek</a:t>
            </a:r>
            <a:r>
              <a:rPr lang="tr-TR" dirty="0" smtClean="0"/>
              <a:t>: hasta ol-, ikna et-, mecbur kıl- vb.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404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Kısaltma </a:t>
            </a:r>
            <a:r>
              <a:rPr lang="tr-TR" dirty="0"/>
              <a:t>Yöntemiyle Adlandırma Yapma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Varlığın asıl adlandırmasında bulunan sözlerin hepsinin veya bir kısmının kısaltılmasıyla oluşan adlandırmalardır.</a:t>
            </a:r>
          </a:p>
          <a:p>
            <a:r>
              <a:rPr lang="tr-TR" dirty="0" smtClean="0"/>
              <a:t>Örnekler: Fiskobirlik, Çukobirlik, ASKİ, EGO, PTT, AKUT, AŞTİ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499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Ekleme Yöntemiyle </a:t>
            </a:r>
            <a:r>
              <a:rPr lang="tr-TR" dirty="0"/>
              <a:t>Adlandırma Yapma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Türk dilinde yeni öğrenilen soyut </a:t>
            </a:r>
            <a:r>
              <a:rPr lang="tr-TR" dirty="0"/>
              <a:t>veya somut varlık, durum veya hareketlerin adlandırmalarını </a:t>
            </a:r>
            <a:r>
              <a:rPr lang="tr-TR" dirty="0" smtClean="0"/>
              <a:t>oluşturmada öncelikli olarak başvurulan yöntem, eklemedir. Bu yöntem adlandırma oluşturmak için, var olan söz veya birleşik sözlere ekler ulanır. Bu eklere, yeni adlandırmalar yapmaya aracı olduğu için yapım/yapma eki denir.</a:t>
            </a:r>
          </a:p>
          <a:p>
            <a:r>
              <a:rPr lang="tr-TR" dirty="0"/>
              <a:t>Yapım ekleri eklendikleri ve sonrasında oluşturdukları sözlerin türleri dikkate alınarak isimden isim, fiilden isim ve isimden fiil yapım ekleri biçiminde sınıflandırılır</a:t>
            </a:r>
          </a:p>
        </p:txBody>
      </p:sp>
    </p:spTree>
    <p:extLst>
      <p:ext uri="{BB962C8B-B14F-4D97-AF65-F5344CB8AC3E}">
        <p14:creationId xmlns:p14="http://schemas.microsoft.com/office/powerpoint/2010/main" val="247283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Rot="1" noChangeArrowheads="1"/>
          </p:cNvSpPr>
          <p:nvPr>
            <p:ph type="title"/>
          </p:nvPr>
        </p:nvSpPr>
        <p:spPr>
          <a:xfrm>
            <a:off x="301625" y="466725"/>
            <a:ext cx="8515350" cy="80168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b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tr-TR" sz="4000" dirty="0" smtClean="0"/>
              <a:t>İSİMDEN</a:t>
            </a:r>
            <a:r>
              <a:rPr lang="en-GB" sz="4000" dirty="0" smtClean="0"/>
              <a:t> İSİM YAP</a:t>
            </a:r>
            <a:r>
              <a:rPr lang="tr-TR" sz="4000" dirty="0"/>
              <a:t>I</a:t>
            </a:r>
            <a:r>
              <a:rPr lang="en-GB" sz="4000" dirty="0" smtClean="0"/>
              <a:t>M EKLERİ</a:t>
            </a:r>
          </a:p>
        </p:txBody>
      </p:sp>
      <p:sp>
        <p:nvSpPr>
          <p:cNvPr id="5122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395288" y="1773238"/>
            <a:ext cx="8316912" cy="46672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norm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tr-TR" sz="2800" dirty="0" smtClean="0"/>
              <a:t>	İsimden isim yapma ekleri soyut veya somut varlık ve durum adlandırması olan söz tabanlarından yine  soyut </a:t>
            </a:r>
            <a:r>
              <a:rPr lang="tr-TR" sz="2800" dirty="0"/>
              <a:t>veya somut varlık ve durum </a:t>
            </a:r>
            <a:r>
              <a:rPr lang="tr-TR" sz="2800" dirty="0" smtClean="0"/>
              <a:t>adlandırması yapan eklerdir. Bu ekler isim köklerine, isimden yapıl­mış isim gövdelerine ve fiilden yapılmış isim gövdelerine eklenirler. Yani isimden isim yapma ekleri isimden isim yapma eklerinden ve fiilden isim yapma eklerinden sonra gelebilirler, İsimden yapılmış isimlerin anlamları ya­pılmış oldukları isimlere genellikle çok yakından bağlıdır.</a:t>
            </a: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2223287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14950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tr-TR" sz="2300" b="1" i="1" dirty="0"/>
              <a:t>-</a:t>
            </a:r>
            <a:r>
              <a:rPr lang="tr-TR" sz="2300" b="1" i="1" dirty="0" err="1"/>
              <a:t>lık</a:t>
            </a:r>
            <a:r>
              <a:rPr lang="tr-TR" sz="2300" b="1" i="1" dirty="0"/>
              <a:t>, -</a:t>
            </a:r>
            <a:r>
              <a:rPr lang="tr-TR" sz="2300" b="1" i="1" dirty="0" err="1"/>
              <a:t>lik</a:t>
            </a:r>
            <a:r>
              <a:rPr lang="tr-TR" sz="2300" b="1" i="1" dirty="0"/>
              <a:t> -</a:t>
            </a:r>
            <a:r>
              <a:rPr lang="tr-TR" sz="2300" b="1" i="1" dirty="0" err="1"/>
              <a:t>luk</a:t>
            </a:r>
            <a:r>
              <a:rPr lang="tr-TR" sz="2300" b="1" i="1" dirty="0"/>
              <a:t>, -</a:t>
            </a:r>
            <a:r>
              <a:rPr lang="tr-TR" sz="2300" b="1" i="1" dirty="0" smtClean="0"/>
              <a:t>lük: </a:t>
            </a:r>
            <a:r>
              <a:rPr lang="tr-TR" sz="2300" i="1" dirty="0" smtClean="0"/>
              <a:t>zeytin-</a:t>
            </a:r>
            <a:r>
              <a:rPr lang="tr-TR" sz="2300" i="1" dirty="0" err="1" smtClean="0"/>
              <a:t>lik</a:t>
            </a:r>
            <a:r>
              <a:rPr lang="tr-TR" sz="2300" i="1" dirty="0" smtClean="0"/>
              <a:t>, baş-</a:t>
            </a:r>
            <a:r>
              <a:rPr lang="tr-TR" sz="2300" i="1" dirty="0" err="1" smtClean="0"/>
              <a:t>lık</a:t>
            </a:r>
            <a:r>
              <a:rPr lang="tr-TR" sz="2300" i="1" dirty="0" smtClean="0"/>
              <a:t>, genç-</a:t>
            </a:r>
            <a:r>
              <a:rPr lang="tr-TR" sz="2300" i="1" dirty="0" err="1" smtClean="0"/>
              <a:t>lik,insanlık</a:t>
            </a:r>
            <a:r>
              <a:rPr lang="tr-TR" sz="2300" i="1" dirty="0" smtClean="0"/>
              <a:t>, </a:t>
            </a:r>
          </a:p>
          <a:p>
            <a:pPr>
              <a:lnSpc>
                <a:spcPct val="90000"/>
              </a:lnSpc>
              <a:defRPr/>
            </a:pPr>
            <a:r>
              <a:rPr lang="tr-TR" sz="2300" b="1" i="1" dirty="0"/>
              <a:t>-</a:t>
            </a:r>
            <a:r>
              <a:rPr lang="tr-TR" sz="2300" b="1" i="1" dirty="0" err="1"/>
              <a:t>cı</a:t>
            </a:r>
            <a:r>
              <a:rPr lang="tr-TR" sz="2300" b="1" i="1" dirty="0"/>
              <a:t>, -</a:t>
            </a:r>
            <a:r>
              <a:rPr lang="tr-TR" sz="2300" b="1" i="1" dirty="0" err="1"/>
              <a:t>ci</a:t>
            </a:r>
            <a:r>
              <a:rPr lang="tr-TR" sz="2300" b="1" i="1" dirty="0"/>
              <a:t>, -</a:t>
            </a:r>
            <a:r>
              <a:rPr lang="tr-TR" sz="2300" b="1" i="1" dirty="0" err="1"/>
              <a:t>cu</a:t>
            </a:r>
            <a:r>
              <a:rPr lang="tr-TR" sz="2300" b="1" i="1" dirty="0"/>
              <a:t>,  -</a:t>
            </a:r>
            <a:r>
              <a:rPr lang="tr-TR" sz="2300" b="1" i="1" dirty="0" err="1"/>
              <a:t>cü</a:t>
            </a:r>
            <a:r>
              <a:rPr lang="tr-TR" sz="2300" b="1" i="1" dirty="0"/>
              <a:t>, -</a:t>
            </a:r>
            <a:r>
              <a:rPr lang="tr-TR" sz="2300" b="1" i="1" dirty="0" err="1"/>
              <a:t>çı</a:t>
            </a:r>
            <a:r>
              <a:rPr lang="tr-TR" sz="2300" b="1" i="1" dirty="0"/>
              <a:t>, -</a:t>
            </a:r>
            <a:r>
              <a:rPr lang="tr-TR" sz="2300" b="1" i="1" dirty="0" err="1"/>
              <a:t>çi</a:t>
            </a:r>
            <a:r>
              <a:rPr lang="tr-TR" sz="2300" b="1" i="1" dirty="0"/>
              <a:t>, -</a:t>
            </a:r>
            <a:r>
              <a:rPr lang="tr-TR" sz="2300" b="1" i="1" dirty="0" err="1"/>
              <a:t>çu</a:t>
            </a:r>
            <a:r>
              <a:rPr lang="tr-TR" sz="2300" b="1" i="1" dirty="0"/>
              <a:t>, -</a:t>
            </a:r>
            <a:r>
              <a:rPr lang="tr-TR" sz="2300" b="1" i="1" dirty="0" err="1"/>
              <a:t>çü</a:t>
            </a:r>
            <a:r>
              <a:rPr lang="tr-TR" sz="2300" b="1" i="1" dirty="0"/>
              <a:t>:</a:t>
            </a:r>
            <a:r>
              <a:rPr lang="tr-TR" sz="2300" i="1" dirty="0"/>
              <a:t> </a:t>
            </a:r>
            <a:r>
              <a:rPr lang="tr-TR" sz="2300" dirty="0"/>
              <a:t> </a:t>
            </a:r>
            <a:r>
              <a:rPr lang="tr-TR" sz="2300" i="1" dirty="0" smtClean="0"/>
              <a:t>av-</a:t>
            </a:r>
            <a:r>
              <a:rPr lang="tr-TR" sz="2300" i="1" dirty="0" err="1" smtClean="0"/>
              <a:t>cı</a:t>
            </a:r>
            <a:r>
              <a:rPr lang="tr-TR" sz="2300" i="1" dirty="0"/>
              <a:t>, </a:t>
            </a:r>
            <a:r>
              <a:rPr lang="tr-TR" sz="2300" i="1" dirty="0" smtClean="0"/>
              <a:t>eski-ci</a:t>
            </a:r>
            <a:r>
              <a:rPr lang="tr-TR" sz="2300" i="1" dirty="0"/>
              <a:t>, </a:t>
            </a:r>
            <a:r>
              <a:rPr lang="tr-TR" sz="2300" i="1" dirty="0" smtClean="0"/>
              <a:t>simit-</a:t>
            </a:r>
            <a:r>
              <a:rPr lang="tr-TR" sz="2300" i="1" dirty="0" err="1" smtClean="0"/>
              <a:t>çi</a:t>
            </a:r>
            <a:r>
              <a:rPr lang="tr-TR" sz="2300" i="1" dirty="0"/>
              <a:t>, </a:t>
            </a:r>
            <a:r>
              <a:rPr lang="tr-TR" sz="2300" i="1" dirty="0" smtClean="0"/>
              <a:t>ekmek-</a:t>
            </a:r>
            <a:r>
              <a:rPr lang="tr-TR" sz="2300" i="1" dirty="0" err="1" smtClean="0"/>
              <a:t>çi</a:t>
            </a:r>
            <a:r>
              <a:rPr lang="tr-TR" sz="2300" i="1" dirty="0" smtClean="0"/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tr-TR" sz="2300" b="1" i="1" dirty="0"/>
              <a:t>-</a:t>
            </a:r>
            <a:r>
              <a:rPr lang="tr-TR" sz="2300" b="1" i="1" dirty="0" err="1"/>
              <a:t>lı</a:t>
            </a:r>
            <a:r>
              <a:rPr lang="tr-TR" sz="2300" b="1" i="1" dirty="0"/>
              <a:t>, -li, -</a:t>
            </a:r>
            <a:r>
              <a:rPr lang="tr-TR" sz="2300" b="1" i="1" dirty="0" err="1"/>
              <a:t>lu</a:t>
            </a:r>
            <a:r>
              <a:rPr lang="tr-TR" sz="2300" b="1" i="1" dirty="0"/>
              <a:t>, -</a:t>
            </a:r>
            <a:r>
              <a:rPr lang="tr-TR" sz="2300" b="1" i="1" dirty="0" err="1"/>
              <a:t>lü</a:t>
            </a:r>
            <a:r>
              <a:rPr lang="tr-TR" sz="2300" b="1" i="1" dirty="0"/>
              <a:t>: </a:t>
            </a:r>
            <a:r>
              <a:rPr lang="tr-TR" sz="2300" i="1" dirty="0" smtClean="0"/>
              <a:t>kan-</a:t>
            </a:r>
            <a:r>
              <a:rPr lang="tr-TR" sz="2300" i="1" dirty="0" err="1" smtClean="0"/>
              <a:t>lı</a:t>
            </a:r>
            <a:r>
              <a:rPr lang="tr-TR" sz="2300" i="1" dirty="0"/>
              <a:t>, </a:t>
            </a:r>
            <a:r>
              <a:rPr lang="tr-TR" sz="2300" i="1" dirty="0" smtClean="0"/>
              <a:t>güneş-li</a:t>
            </a:r>
            <a:r>
              <a:rPr lang="tr-TR" sz="2300" i="1" dirty="0"/>
              <a:t>, </a:t>
            </a:r>
            <a:r>
              <a:rPr lang="tr-TR" sz="2300" i="1" dirty="0" smtClean="0"/>
              <a:t>su-</a:t>
            </a:r>
            <a:r>
              <a:rPr lang="tr-TR" sz="2300" i="1" dirty="0" err="1" smtClean="0"/>
              <a:t>lu</a:t>
            </a:r>
            <a:r>
              <a:rPr lang="tr-TR" sz="2300" i="1" dirty="0"/>
              <a:t>, </a:t>
            </a:r>
            <a:r>
              <a:rPr lang="tr-TR" sz="2300" i="1" dirty="0" smtClean="0"/>
              <a:t>ölüm-</a:t>
            </a:r>
            <a:r>
              <a:rPr lang="tr-TR" sz="2300" i="1" dirty="0" err="1" smtClean="0"/>
              <a:t>lü</a:t>
            </a:r>
            <a:r>
              <a:rPr lang="tr-TR" sz="2300" i="1" dirty="0"/>
              <a:t>, Ankara-</a:t>
            </a:r>
            <a:r>
              <a:rPr lang="tr-TR" sz="2300" i="1" dirty="0" err="1"/>
              <a:t>lı</a:t>
            </a:r>
            <a:r>
              <a:rPr lang="tr-TR" sz="2300" i="1" dirty="0"/>
              <a:t>, </a:t>
            </a:r>
            <a:endParaRPr lang="tr-TR" sz="2300" i="1" dirty="0" smtClean="0"/>
          </a:p>
          <a:p>
            <a:pPr>
              <a:lnSpc>
                <a:spcPct val="90000"/>
              </a:lnSpc>
              <a:defRPr/>
            </a:pPr>
            <a:r>
              <a:rPr lang="tr-TR" sz="2300" b="1" i="1" dirty="0"/>
              <a:t>-sız, -siz, -</a:t>
            </a:r>
            <a:r>
              <a:rPr lang="tr-TR" sz="2300" b="1" i="1" dirty="0" err="1"/>
              <a:t>suz</a:t>
            </a:r>
            <a:r>
              <a:rPr lang="tr-TR" sz="2300" b="1" i="1" dirty="0"/>
              <a:t>, -süz</a:t>
            </a:r>
            <a:r>
              <a:rPr lang="tr-TR" sz="2300" dirty="0"/>
              <a:t>: </a:t>
            </a:r>
            <a:r>
              <a:rPr lang="tr-TR" sz="2300" dirty="0" smtClean="0"/>
              <a:t>ev-siz</a:t>
            </a:r>
            <a:r>
              <a:rPr lang="tr-TR" sz="2300" dirty="0"/>
              <a:t>, </a:t>
            </a:r>
            <a:r>
              <a:rPr lang="tr-TR" sz="2300" dirty="0" smtClean="0"/>
              <a:t>yurt-</a:t>
            </a:r>
            <a:r>
              <a:rPr lang="tr-TR" sz="2300" dirty="0" err="1" smtClean="0"/>
              <a:t>suz</a:t>
            </a:r>
            <a:r>
              <a:rPr lang="tr-TR" sz="2300" dirty="0" smtClean="0"/>
              <a:t>, göz-süz, para-sız</a:t>
            </a:r>
          </a:p>
          <a:p>
            <a:pPr>
              <a:lnSpc>
                <a:spcPct val="90000"/>
              </a:lnSpc>
              <a:defRPr/>
            </a:pPr>
            <a:r>
              <a:rPr lang="tr-TR" sz="2300" b="1" i="1" dirty="0" smtClean="0"/>
              <a:t>-ki</a:t>
            </a:r>
            <a:r>
              <a:rPr lang="tr-TR" sz="2300" b="1" dirty="0" smtClean="0"/>
              <a:t> </a:t>
            </a:r>
            <a:r>
              <a:rPr lang="tr-TR" sz="2300" b="1" dirty="0"/>
              <a:t>:</a:t>
            </a:r>
            <a:r>
              <a:rPr lang="tr-TR" sz="2300" dirty="0"/>
              <a:t> </a:t>
            </a:r>
            <a:r>
              <a:rPr lang="tr-TR" sz="2300" i="1" dirty="0"/>
              <a:t>şimdi-ki, öte-ki, </a:t>
            </a:r>
            <a:r>
              <a:rPr lang="tr-TR" sz="2300" i="1" dirty="0" smtClean="0"/>
              <a:t>dün­kü</a:t>
            </a:r>
            <a:r>
              <a:rPr lang="tr-TR" sz="2300" i="1" dirty="0"/>
              <a:t>, bugün-</a:t>
            </a:r>
            <a:r>
              <a:rPr lang="tr-TR" sz="2300" i="1" dirty="0" err="1"/>
              <a:t>kü</a:t>
            </a:r>
            <a:r>
              <a:rPr lang="tr-TR" sz="2300" i="1" dirty="0"/>
              <a:t>, </a:t>
            </a:r>
            <a:r>
              <a:rPr lang="tr-TR" sz="2300" i="1" dirty="0" smtClean="0"/>
              <a:t>seninki, bende-ki</a:t>
            </a:r>
          </a:p>
          <a:p>
            <a:pPr>
              <a:lnSpc>
                <a:spcPct val="80000"/>
              </a:lnSpc>
              <a:defRPr/>
            </a:pPr>
            <a:r>
              <a:rPr lang="tr-TR" sz="2300" b="1" i="1" dirty="0"/>
              <a:t>cık, -</a:t>
            </a:r>
            <a:r>
              <a:rPr lang="tr-TR" sz="2300" b="1" i="1" dirty="0" err="1"/>
              <a:t>cik</a:t>
            </a:r>
            <a:r>
              <a:rPr lang="tr-TR" sz="2300" b="1" i="1" dirty="0"/>
              <a:t>, -cuk, -</a:t>
            </a:r>
            <a:r>
              <a:rPr lang="tr-TR" sz="2300" b="1" i="1" dirty="0" err="1"/>
              <a:t>cük</a:t>
            </a:r>
            <a:r>
              <a:rPr lang="tr-TR" sz="2300" b="1" i="1" dirty="0"/>
              <a:t>:</a:t>
            </a:r>
            <a:r>
              <a:rPr lang="tr-TR" sz="2300" dirty="0"/>
              <a:t> </a:t>
            </a:r>
            <a:r>
              <a:rPr lang="tr-TR" sz="2300" i="1" dirty="0"/>
              <a:t>kulak-cık, Mehmet-</a:t>
            </a:r>
            <a:r>
              <a:rPr lang="tr-TR" sz="2300" i="1" dirty="0" err="1"/>
              <a:t>çik</a:t>
            </a:r>
            <a:r>
              <a:rPr lang="tr-TR" sz="2300" i="1" dirty="0"/>
              <a:t>,, tosun-cuk, köprü-</a:t>
            </a:r>
            <a:r>
              <a:rPr lang="tr-TR" sz="2300" i="1" dirty="0" err="1"/>
              <a:t>cük</a:t>
            </a:r>
            <a:endParaRPr lang="tr-TR" sz="2300" i="1" dirty="0"/>
          </a:p>
          <a:p>
            <a:pPr>
              <a:defRPr/>
            </a:pPr>
            <a:r>
              <a:rPr lang="tr-TR" sz="2300" b="1" i="1" dirty="0"/>
              <a:t>-</a:t>
            </a:r>
            <a:r>
              <a:rPr lang="tr-TR" sz="2300" b="1" i="1" dirty="0" err="1"/>
              <a:t>cak</a:t>
            </a:r>
            <a:r>
              <a:rPr lang="tr-TR" sz="2300" b="1" i="1" dirty="0"/>
              <a:t>, -</a:t>
            </a:r>
            <a:r>
              <a:rPr lang="tr-TR" sz="2300" b="1" i="1" dirty="0" err="1"/>
              <a:t>cek</a:t>
            </a:r>
            <a:r>
              <a:rPr lang="tr-TR" sz="2300" b="1" i="1" dirty="0"/>
              <a:t>:</a:t>
            </a:r>
            <a:r>
              <a:rPr lang="tr-TR" sz="2300" dirty="0"/>
              <a:t> </a:t>
            </a:r>
            <a:r>
              <a:rPr lang="tr-TR" sz="2300" i="1" dirty="0" smtClean="0"/>
              <a:t>yavru-</a:t>
            </a:r>
            <a:r>
              <a:rPr lang="tr-TR" sz="2300" i="1" dirty="0" err="1" smtClean="0"/>
              <a:t>cak</a:t>
            </a:r>
            <a:r>
              <a:rPr lang="tr-TR" sz="2300" i="1" dirty="0"/>
              <a:t>, demin-</a:t>
            </a:r>
            <a:r>
              <a:rPr lang="tr-TR" sz="2300" i="1" dirty="0" err="1"/>
              <a:t>cek</a:t>
            </a:r>
            <a:r>
              <a:rPr lang="tr-TR" sz="2300" dirty="0"/>
              <a:t>, </a:t>
            </a:r>
            <a:r>
              <a:rPr lang="tr-TR" sz="2300" i="1" dirty="0"/>
              <a:t>sevdi-</a:t>
            </a:r>
            <a:r>
              <a:rPr lang="tr-TR" sz="2300" i="1" dirty="0" err="1"/>
              <a:t>ceğ</a:t>
            </a:r>
            <a:r>
              <a:rPr lang="tr-TR" sz="2300" i="1" dirty="0"/>
              <a:t>-i-m, </a:t>
            </a:r>
            <a:r>
              <a:rPr lang="tr-TR" sz="2300" dirty="0"/>
              <a:t>oyun-</a:t>
            </a:r>
            <a:r>
              <a:rPr lang="tr-TR" sz="2300" dirty="0" err="1"/>
              <a:t>cak</a:t>
            </a:r>
            <a:endParaRPr lang="tr-TR" sz="2300" dirty="0"/>
          </a:p>
          <a:p>
            <a:pPr>
              <a:defRPr/>
            </a:pPr>
            <a:r>
              <a:rPr lang="tr-TR" sz="2300" b="1" i="1" dirty="0"/>
              <a:t>-</a:t>
            </a:r>
            <a:r>
              <a:rPr lang="tr-TR" sz="2300" b="1" i="1" dirty="0" err="1"/>
              <a:t>cığaz</a:t>
            </a:r>
            <a:r>
              <a:rPr lang="tr-TR" sz="2300" b="1" i="1" dirty="0"/>
              <a:t>, -</a:t>
            </a:r>
            <a:r>
              <a:rPr lang="tr-TR" sz="2300" b="1" i="1" dirty="0" err="1"/>
              <a:t>ciğez</a:t>
            </a:r>
            <a:r>
              <a:rPr lang="tr-TR" sz="2300" b="1" i="1" dirty="0"/>
              <a:t>, -</a:t>
            </a:r>
            <a:r>
              <a:rPr lang="tr-TR" sz="2300" b="1" i="1" dirty="0" err="1"/>
              <a:t>cuğaz</a:t>
            </a:r>
            <a:r>
              <a:rPr lang="tr-TR" sz="2300" b="1" i="1" dirty="0"/>
              <a:t>, -</a:t>
            </a:r>
            <a:r>
              <a:rPr lang="tr-TR" sz="2300" b="1" i="1" dirty="0" err="1"/>
              <a:t>cüğez</a:t>
            </a:r>
            <a:r>
              <a:rPr lang="tr-TR" sz="2300" b="1" i="1" dirty="0"/>
              <a:t>:</a:t>
            </a:r>
            <a:r>
              <a:rPr lang="tr-TR" sz="2300" dirty="0"/>
              <a:t> </a:t>
            </a:r>
            <a:r>
              <a:rPr lang="tr-TR" sz="2300" i="1" dirty="0"/>
              <a:t>hanım-</a:t>
            </a:r>
            <a:r>
              <a:rPr lang="tr-TR" sz="2300" i="1" dirty="0" err="1"/>
              <a:t>cığaz</a:t>
            </a:r>
            <a:r>
              <a:rPr lang="tr-TR" sz="2300" i="1" dirty="0"/>
              <a:t>-ı-m, bey-</a:t>
            </a:r>
            <a:r>
              <a:rPr lang="tr-TR" sz="2300" i="1" dirty="0" err="1"/>
              <a:t>ciğez</a:t>
            </a:r>
            <a:r>
              <a:rPr lang="tr-TR" sz="2300" i="1" dirty="0"/>
              <a:t>-i-m, yavru-</a:t>
            </a:r>
            <a:r>
              <a:rPr lang="tr-TR" sz="2300" i="1" dirty="0" err="1"/>
              <a:t>cuğaz</a:t>
            </a:r>
            <a:r>
              <a:rPr lang="tr-TR" sz="2300" i="1" dirty="0"/>
              <a:t>-ı-m</a:t>
            </a:r>
            <a:r>
              <a:rPr lang="tr-TR" sz="2300" dirty="0"/>
              <a:t> </a:t>
            </a:r>
          </a:p>
          <a:p>
            <a:pPr>
              <a:defRPr/>
            </a:pPr>
            <a:r>
              <a:rPr lang="tr-TR" sz="2300" b="1" dirty="0"/>
              <a:t> </a:t>
            </a:r>
            <a:r>
              <a:rPr lang="tr-TR" sz="2300" b="1" i="1" dirty="0"/>
              <a:t>-cağız, -</a:t>
            </a:r>
            <a:r>
              <a:rPr lang="tr-TR" sz="2300" b="1" i="1" dirty="0" err="1"/>
              <a:t>ceğiz</a:t>
            </a:r>
            <a:r>
              <a:rPr lang="tr-TR" sz="2300" b="1" i="1" dirty="0"/>
              <a:t>:</a:t>
            </a:r>
            <a:r>
              <a:rPr lang="tr-TR" sz="2300" i="1" dirty="0"/>
              <a:t> çocuk-cağız, adam-cağız, kız-cağız, şu-n-cağız, o-n-cağız, köy­-</a:t>
            </a:r>
            <a:r>
              <a:rPr lang="tr-TR" sz="2300" i="1" dirty="0" err="1"/>
              <a:t>ceğiz</a:t>
            </a:r>
            <a:r>
              <a:rPr lang="tr-TR" sz="2300" i="1" dirty="0"/>
              <a:t>, </a:t>
            </a:r>
            <a:r>
              <a:rPr lang="tr-TR" sz="2300" i="1" dirty="0" smtClean="0"/>
              <a:t>ev-</a:t>
            </a:r>
            <a:r>
              <a:rPr lang="tr-TR" sz="2300" i="1" dirty="0" err="1" smtClean="0"/>
              <a:t>ceğiz</a:t>
            </a:r>
            <a:endParaRPr lang="tr-TR" sz="2300" dirty="0" smtClean="0"/>
          </a:p>
        </p:txBody>
      </p:sp>
    </p:spTree>
    <p:extLst>
      <p:ext uri="{BB962C8B-B14F-4D97-AF65-F5344CB8AC3E}">
        <p14:creationId xmlns:p14="http://schemas.microsoft.com/office/powerpoint/2010/main" val="975751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i="1" dirty="0" smtClean="0"/>
          </a:p>
        </p:txBody>
      </p:sp>
      <p:sp>
        <p:nvSpPr>
          <p:cNvPr id="16793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  <a:defRPr/>
            </a:pPr>
            <a:r>
              <a:rPr lang="tr-TR" b="1" i="1" dirty="0" smtClean="0"/>
              <a:t>-</a:t>
            </a:r>
            <a:r>
              <a:rPr lang="tr-TR" b="1" i="1" dirty="0" err="1"/>
              <a:t>ca</a:t>
            </a:r>
            <a:r>
              <a:rPr lang="tr-TR" b="1" i="1" dirty="0"/>
              <a:t>, -ce, -</a:t>
            </a:r>
            <a:r>
              <a:rPr lang="tr-TR" b="1" i="1" dirty="0" err="1"/>
              <a:t>ça</a:t>
            </a:r>
            <a:r>
              <a:rPr lang="tr-TR" b="1" i="1" dirty="0"/>
              <a:t>, -çe</a:t>
            </a:r>
            <a:r>
              <a:rPr lang="tr-TR" b="1" i="1" dirty="0" smtClean="0"/>
              <a:t>:</a:t>
            </a:r>
            <a:r>
              <a:rPr lang="tr-TR" dirty="0" smtClean="0"/>
              <a:t> </a:t>
            </a:r>
            <a:r>
              <a:rPr lang="tr-TR" i="1" dirty="0" smtClean="0"/>
              <a:t>Fransız-</a:t>
            </a:r>
            <a:r>
              <a:rPr lang="tr-TR" i="1" dirty="0" err="1" smtClean="0"/>
              <a:t>ca</a:t>
            </a:r>
            <a:r>
              <a:rPr lang="tr-TR" i="1" dirty="0"/>
              <a:t>, İngiliz-ce, </a:t>
            </a:r>
            <a:r>
              <a:rPr lang="tr-TR" i="1" dirty="0" smtClean="0"/>
              <a:t>Arap-</a:t>
            </a:r>
            <a:r>
              <a:rPr lang="tr-TR" i="1" dirty="0" err="1" smtClean="0"/>
              <a:t>ça</a:t>
            </a:r>
            <a:r>
              <a:rPr lang="tr-TR" i="1" dirty="0"/>
              <a:t>, Türk-çe, Özbek-çe, Türkmen-ce, Çuvaş-</a:t>
            </a:r>
            <a:r>
              <a:rPr lang="tr-TR" i="1" dirty="0" err="1"/>
              <a:t>ça</a:t>
            </a:r>
            <a:r>
              <a:rPr lang="tr-TR" i="1" dirty="0"/>
              <a:t> , kara-</a:t>
            </a:r>
            <a:r>
              <a:rPr lang="tr-TR" i="1" dirty="0" err="1"/>
              <a:t>ca</a:t>
            </a:r>
            <a:r>
              <a:rPr lang="tr-TR" i="1" dirty="0"/>
              <a:t>, ala-</a:t>
            </a:r>
            <a:r>
              <a:rPr lang="tr-TR" i="1" dirty="0" err="1"/>
              <a:t>ca</a:t>
            </a:r>
            <a:r>
              <a:rPr lang="tr-TR" dirty="0"/>
              <a:t>. </a:t>
            </a:r>
          </a:p>
          <a:p>
            <a:pPr>
              <a:lnSpc>
                <a:spcPct val="90000"/>
              </a:lnSpc>
              <a:defRPr/>
            </a:pPr>
            <a:r>
              <a:rPr lang="tr-TR" b="1" i="1" dirty="0"/>
              <a:t>-</a:t>
            </a:r>
            <a:r>
              <a:rPr lang="tr-TR" b="1" i="1" dirty="0" err="1"/>
              <a:t>daş</a:t>
            </a:r>
            <a:r>
              <a:rPr lang="tr-TR" b="1" i="1" dirty="0"/>
              <a:t>, -taş: </a:t>
            </a:r>
            <a:r>
              <a:rPr lang="tr-TR" i="1" dirty="0" smtClean="0"/>
              <a:t>arka-</a:t>
            </a:r>
            <a:r>
              <a:rPr lang="tr-TR" i="1" dirty="0" err="1" smtClean="0"/>
              <a:t>daş</a:t>
            </a:r>
            <a:r>
              <a:rPr lang="tr-TR" i="1" dirty="0"/>
              <a:t>, </a:t>
            </a:r>
            <a:r>
              <a:rPr lang="tr-TR" i="1" dirty="0" smtClean="0"/>
              <a:t>karın-</a:t>
            </a:r>
            <a:r>
              <a:rPr lang="tr-TR" i="1" dirty="0" err="1" smtClean="0"/>
              <a:t>daş</a:t>
            </a:r>
            <a:r>
              <a:rPr lang="tr-TR" dirty="0" smtClean="0"/>
              <a:t>, </a:t>
            </a:r>
            <a:r>
              <a:rPr lang="tr-TR" i="1" dirty="0" smtClean="0"/>
              <a:t>soy-</a:t>
            </a:r>
            <a:r>
              <a:rPr lang="tr-TR" i="1" dirty="0" err="1" smtClean="0"/>
              <a:t>daş</a:t>
            </a:r>
            <a:r>
              <a:rPr lang="tr-TR" i="1" dirty="0"/>
              <a:t>, </a:t>
            </a:r>
            <a:r>
              <a:rPr lang="tr-TR" i="1" dirty="0" smtClean="0"/>
              <a:t>meslek-taş</a:t>
            </a:r>
            <a:r>
              <a:rPr lang="tr-TR" i="1" dirty="0"/>
              <a:t>, vatan-</a:t>
            </a:r>
            <a:r>
              <a:rPr lang="tr-TR" i="1" dirty="0" err="1"/>
              <a:t>daş</a:t>
            </a:r>
            <a:r>
              <a:rPr lang="tr-TR" i="1" dirty="0"/>
              <a:t>, yurt-taş, çağ-</a:t>
            </a:r>
            <a:r>
              <a:rPr lang="tr-TR" i="1" dirty="0" err="1"/>
              <a:t>daş</a:t>
            </a:r>
            <a:r>
              <a:rPr lang="tr-TR" i="1" dirty="0"/>
              <a:t>. </a:t>
            </a:r>
            <a:endParaRPr lang="tr-TR" i="1" dirty="0" smtClean="0"/>
          </a:p>
          <a:p>
            <a:pPr>
              <a:lnSpc>
                <a:spcPct val="80000"/>
              </a:lnSpc>
              <a:defRPr/>
            </a:pPr>
            <a:r>
              <a:rPr lang="tr-TR" b="1" i="1" dirty="0"/>
              <a:t>-</a:t>
            </a:r>
            <a:r>
              <a:rPr lang="tr-TR" b="1" i="1" dirty="0" err="1"/>
              <a:t>ncı</a:t>
            </a:r>
            <a:r>
              <a:rPr lang="tr-TR" b="1" i="1" dirty="0"/>
              <a:t>, -</a:t>
            </a:r>
            <a:r>
              <a:rPr lang="tr-TR" b="1" i="1" dirty="0" err="1"/>
              <a:t>nci</a:t>
            </a:r>
            <a:r>
              <a:rPr lang="tr-TR" b="1" i="1" dirty="0"/>
              <a:t>, -</a:t>
            </a:r>
            <a:r>
              <a:rPr lang="tr-TR" b="1" i="1" dirty="0" err="1"/>
              <a:t>ncu</a:t>
            </a:r>
            <a:r>
              <a:rPr lang="tr-TR" b="1" i="1" dirty="0"/>
              <a:t>, -</a:t>
            </a:r>
            <a:r>
              <a:rPr lang="tr-TR" b="1" i="1" dirty="0" err="1"/>
              <a:t>ncü</a:t>
            </a:r>
            <a:r>
              <a:rPr lang="tr-TR" b="1" i="1" dirty="0"/>
              <a:t>: </a:t>
            </a:r>
            <a:r>
              <a:rPr lang="tr-TR" i="1" dirty="0" smtClean="0"/>
              <a:t>üç-ü-</a:t>
            </a:r>
            <a:r>
              <a:rPr lang="tr-TR" i="1" dirty="0" err="1" smtClean="0"/>
              <a:t>ncü</a:t>
            </a:r>
            <a:r>
              <a:rPr lang="tr-TR" i="1" dirty="0"/>
              <a:t>, on-u-</a:t>
            </a:r>
            <a:r>
              <a:rPr lang="tr-TR" i="1" dirty="0" err="1"/>
              <a:t>ncu</a:t>
            </a:r>
            <a:r>
              <a:rPr lang="tr-TR" i="1" dirty="0"/>
              <a:t>, yirmi-</a:t>
            </a:r>
            <a:r>
              <a:rPr lang="tr-TR" i="1" dirty="0" err="1"/>
              <a:t>nci</a:t>
            </a:r>
            <a:r>
              <a:rPr lang="tr-TR" i="1" dirty="0"/>
              <a:t>, yüz-ü-</a:t>
            </a:r>
            <a:r>
              <a:rPr lang="tr-TR" i="1" dirty="0" err="1"/>
              <a:t>ncü</a:t>
            </a:r>
            <a:r>
              <a:rPr lang="tr-TR" dirty="0"/>
              <a:t>. (</a:t>
            </a:r>
            <a:r>
              <a:rPr lang="tr-TR" i="1" dirty="0"/>
              <a:t>bir-i-</a:t>
            </a:r>
            <a:r>
              <a:rPr lang="tr-TR" i="1" dirty="0" err="1"/>
              <a:t>nç</a:t>
            </a:r>
            <a:r>
              <a:rPr lang="tr-TR" i="1" dirty="0"/>
              <a:t>, iki-</a:t>
            </a:r>
            <a:r>
              <a:rPr lang="tr-TR" i="1" dirty="0" err="1"/>
              <a:t>nti</a:t>
            </a:r>
            <a:r>
              <a:rPr lang="tr-TR" i="1" dirty="0"/>
              <a:t>, üç-ü-</a:t>
            </a:r>
            <a:r>
              <a:rPr lang="tr-TR" i="1" dirty="0" err="1"/>
              <a:t>nç</a:t>
            </a:r>
            <a:r>
              <a:rPr lang="tr-TR" i="1" dirty="0"/>
              <a:t>, </a:t>
            </a:r>
            <a:r>
              <a:rPr lang="tr-TR" i="1" dirty="0" err="1"/>
              <a:t>tört</a:t>
            </a:r>
            <a:r>
              <a:rPr lang="tr-TR" i="1" dirty="0"/>
              <a:t>-i-</a:t>
            </a:r>
            <a:r>
              <a:rPr lang="tr-TR" i="1" dirty="0" err="1"/>
              <a:t>nç</a:t>
            </a:r>
            <a:r>
              <a:rPr lang="tr-TR" i="1" dirty="0"/>
              <a:t>, </a:t>
            </a:r>
            <a:r>
              <a:rPr lang="tr-TR" i="1" dirty="0" err="1"/>
              <a:t>biş</a:t>
            </a:r>
            <a:r>
              <a:rPr lang="tr-TR" i="1" dirty="0"/>
              <a:t>-i-</a:t>
            </a:r>
            <a:r>
              <a:rPr lang="tr-TR" i="1" dirty="0" err="1"/>
              <a:t>nç</a:t>
            </a:r>
            <a:r>
              <a:rPr lang="tr-TR" i="1" dirty="0"/>
              <a:t>, altı-</a:t>
            </a:r>
            <a:r>
              <a:rPr lang="tr-TR" i="1" dirty="0" err="1"/>
              <a:t>nç</a:t>
            </a:r>
            <a:r>
              <a:rPr lang="tr-TR" i="1" dirty="0"/>
              <a:t>)</a:t>
            </a:r>
            <a:r>
              <a:rPr lang="tr-TR" dirty="0"/>
              <a:t>.</a:t>
            </a:r>
          </a:p>
          <a:p>
            <a:pPr>
              <a:defRPr/>
            </a:pPr>
            <a:r>
              <a:rPr lang="tr-TR" b="1" i="1" dirty="0"/>
              <a:t>-ar, -er, -şar, -şer: </a:t>
            </a:r>
            <a:r>
              <a:rPr lang="tr-TR" i="1" dirty="0"/>
              <a:t>iki-şer, üç-er, beş-er, on-ar, elli-şer, altmış-ar, yüz-er </a:t>
            </a:r>
            <a:r>
              <a:rPr lang="tr-TR" dirty="0"/>
              <a:t>gibi. </a:t>
            </a:r>
          </a:p>
          <a:p>
            <a:pPr>
              <a:defRPr/>
            </a:pPr>
            <a:r>
              <a:rPr lang="tr-TR" b="1" i="1" dirty="0"/>
              <a:t>-z:</a:t>
            </a:r>
            <a:r>
              <a:rPr lang="tr-TR" i="1" dirty="0"/>
              <a:t> iki-z, üç-ü-z, </a:t>
            </a:r>
            <a:r>
              <a:rPr lang="tr-TR" i="1" dirty="0" err="1"/>
              <a:t>dörd</a:t>
            </a:r>
            <a:r>
              <a:rPr lang="tr-TR" i="1" dirty="0"/>
              <a:t>-ü-z, beş-i-z, altı-z, yedi-z </a:t>
            </a:r>
            <a:r>
              <a:rPr lang="tr-TR" dirty="0"/>
              <a:t>gibi</a:t>
            </a:r>
            <a:r>
              <a:rPr lang="tr-TR" dirty="0" smtClean="0"/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tr-TR" b="1" i="1" dirty="0"/>
              <a:t>-</a:t>
            </a:r>
            <a:r>
              <a:rPr lang="tr-TR" b="1" i="1" dirty="0" err="1"/>
              <a:t>sı</a:t>
            </a:r>
            <a:r>
              <a:rPr lang="tr-TR" b="1" i="1" dirty="0"/>
              <a:t>, -si, -su, -</a:t>
            </a:r>
            <a:r>
              <a:rPr lang="tr-TR" b="1" i="1" dirty="0" err="1"/>
              <a:t>sü</a:t>
            </a:r>
            <a:r>
              <a:rPr lang="tr-TR" b="1" i="1" dirty="0"/>
              <a:t>:</a:t>
            </a:r>
            <a:r>
              <a:rPr lang="tr-TR" i="1" dirty="0"/>
              <a:t> çocuk-su, kadın-</a:t>
            </a:r>
            <a:r>
              <a:rPr lang="tr-TR" i="1" dirty="0" err="1"/>
              <a:t>sı</a:t>
            </a:r>
            <a:r>
              <a:rPr lang="tr-TR" i="1" dirty="0"/>
              <a:t>, odun-su</a:t>
            </a:r>
            <a:endParaRPr lang="tr-TR" dirty="0"/>
          </a:p>
          <a:p>
            <a:pPr>
              <a:lnSpc>
                <a:spcPct val="90000"/>
              </a:lnSpc>
              <a:defRPr/>
            </a:pPr>
            <a:r>
              <a:rPr lang="tr-TR" b="1" i="1" dirty="0"/>
              <a:t>-</a:t>
            </a:r>
            <a:r>
              <a:rPr lang="tr-TR" b="1" i="1" dirty="0" err="1"/>
              <a:t>msı</a:t>
            </a:r>
            <a:r>
              <a:rPr lang="tr-TR" b="1" i="1" dirty="0"/>
              <a:t>, -</a:t>
            </a:r>
            <a:r>
              <a:rPr lang="tr-TR" b="1" i="1" dirty="0" err="1"/>
              <a:t>msi</a:t>
            </a:r>
            <a:r>
              <a:rPr lang="tr-TR" b="1" i="1" dirty="0"/>
              <a:t>, -</a:t>
            </a:r>
            <a:r>
              <a:rPr lang="tr-TR" b="1" i="1" dirty="0" err="1"/>
              <a:t>msu</a:t>
            </a:r>
            <a:r>
              <a:rPr lang="tr-TR" b="1" i="1" dirty="0"/>
              <a:t>, -</a:t>
            </a:r>
            <a:r>
              <a:rPr lang="tr-TR" b="1" i="1" dirty="0" err="1"/>
              <a:t>msü</a:t>
            </a:r>
            <a:r>
              <a:rPr lang="tr-TR" b="1" i="1" dirty="0"/>
              <a:t>: </a:t>
            </a:r>
            <a:r>
              <a:rPr lang="tr-TR" i="1" dirty="0"/>
              <a:t>ekşi-</a:t>
            </a:r>
            <a:r>
              <a:rPr lang="tr-TR" i="1" dirty="0" err="1"/>
              <a:t>msi</a:t>
            </a:r>
            <a:r>
              <a:rPr lang="tr-TR" i="1" dirty="0"/>
              <a:t>, tatlı-</a:t>
            </a:r>
            <a:r>
              <a:rPr lang="tr-TR" i="1" dirty="0" err="1"/>
              <a:t>msı</a:t>
            </a:r>
            <a:r>
              <a:rPr lang="tr-TR" i="1" dirty="0"/>
              <a:t>, acı-</a:t>
            </a:r>
            <a:r>
              <a:rPr lang="tr-TR" i="1" dirty="0" err="1"/>
              <a:t>msı</a:t>
            </a:r>
            <a:r>
              <a:rPr lang="tr-TR" i="1" dirty="0"/>
              <a:t>, duvar-ı-</a:t>
            </a:r>
            <a:r>
              <a:rPr lang="tr-TR" i="1" dirty="0" err="1"/>
              <a:t>msı</a:t>
            </a:r>
            <a:r>
              <a:rPr lang="tr-TR" i="1" dirty="0"/>
              <a:t>, yeşil-i-</a:t>
            </a:r>
            <a:r>
              <a:rPr lang="tr-TR" i="1" dirty="0" err="1"/>
              <a:t>msi</a:t>
            </a:r>
            <a:r>
              <a:rPr lang="tr-TR" i="1" dirty="0"/>
              <a:t>, kırmızı-</a:t>
            </a:r>
            <a:r>
              <a:rPr lang="tr-TR" i="1" dirty="0" err="1"/>
              <a:t>msı</a:t>
            </a:r>
            <a:r>
              <a:rPr lang="tr-TR" i="1" dirty="0"/>
              <a:t>, göl-ü-</a:t>
            </a:r>
            <a:r>
              <a:rPr lang="tr-TR" i="1" dirty="0" err="1"/>
              <a:t>msü</a:t>
            </a:r>
            <a:r>
              <a:rPr lang="tr-TR" dirty="0"/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tr-TR" b="1" i="1" dirty="0"/>
              <a:t>-</a:t>
            </a:r>
            <a:r>
              <a:rPr lang="tr-TR" b="1" i="1" dirty="0" err="1"/>
              <a:t>mtırak</a:t>
            </a:r>
            <a:r>
              <a:rPr lang="tr-TR" i="1" dirty="0"/>
              <a:t>: acı-</a:t>
            </a:r>
            <a:r>
              <a:rPr lang="tr-TR" i="1" dirty="0" err="1"/>
              <a:t>mtırak</a:t>
            </a:r>
            <a:r>
              <a:rPr lang="tr-TR" i="1" dirty="0"/>
              <a:t>, ekşi-</a:t>
            </a:r>
            <a:r>
              <a:rPr lang="tr-TR" i="1" dirty="0" err="1"/>
              <a:t>mtırak</a:t>
            </a:r>
            <a:r>
              <a:rPr lang="tr-TR" i="1" dirty="0"/>
              <a:t>, beyaz-ı-</a:t>
            </a:r>
            <a:r>
              <a:rPr lang="tr-TR" i="1" dirty="0" err="1"/>
              <a:t>mtırak</a:t>
            </a:r>
            <a:r>
              <a:rPr lang="tr-TR" i="1" dirty="0"/>
              <a:t>,, mavi-</a:t>
            </a:r>
            <a:r>
              <a:rPr lang="tr-TR" i="1" dirty="0" err="1"/>
              <a:t>mtırak</a:t>
            </a:r>
            <a:r>
              <a:rPr lang="tr-TR" i="1" dirty="0"/>
              <a:t>, yeşil-</a:t>
            </a:r>
            <a:r>
              <a:rPr lang="tr-TR" i="1" dirty="0" err="1"/>
              <a:t>mtırak</a:t>
            </a:r>
            <a:r>
              <a:rPr lang="tr-TR" i="1" dirty="0"/>
              <a:t> </a:t>
            </a:r>
            <a:r>
              <a:rPr lang="tr-TR" dirty="0"/>
              <a:t>gibi</a:t>
            </a:r>
            <a:r>
              <a:rPr lang="tr-TR" dirty="0" smtClean="0"/>
              <a:t>.  </a:t>
            </a:r>
            <a:endParaRPr lang="tr-TR" dirty="0"/>
          </a:p>
          <a:p>
            <a:pPr>
              <a:lnSpc>
                <a:spcPct val="80000"/>
              </a:lnSpc>
              <a:defRPr/>
            </a:pPr>
            <a:endParaRPr lang="tr-TR" dirty="0"/>
          </a:p>
          <a:p>
            <a:pPr>
              <a:lnSpc>
                <a:spcPct val="80000"/>
              </a:lnSpc>
              <a:defRPr/>
            </a:pPr>
            <a:endParaRPr lang="tr-TR" dirty="0"/>
          </a:p>
          <a:p>
            <a:pPr>
              <a:lnSpc>
                <a:spcPct val="90000"/>
              </a:lnSpc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31468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4000" dirty="0" smtClean="0"/>
              <a:t/>
            </a:r>
            <a:br>
              <a:rPr lang="tr-TR" sz="4000" dirty="0" smtClean="0"/>
            </a:br>
            <a:endParaRPr lang="tr-TR" sz="4000" dirty="0" smtClean="0"/>
          </a:p>
        </p:txBody>
      </p:sp>
      <p:sp>
        <p:nvSpPr>
          <p:cNvPr id="17817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tr-TR" sz="2600" b="1" i="1" dirty="0" smtClean="0"/>
              <a:t>-</a:t>
            </a:r>
            <a:r>
              <a:rPr lang="tr-TR" sz="2600" b="1" i="1" dirty="0" err="1"/>
              <a:t>rak</a:t>
            </a:r>
            <a:r>
              <a:rPr lang="tr-TR" sz="2600" b="1" i="1" dirty="0"/>
              <a:t>, -</a:t>
            </a:r>
            <a:r>
              <a:rPr lang="tr-TR" sz="2600" b="1" i="1" dirty="0" err="1"/>
              <a:t>rek</a:t>
            </a:r>
            <a:r>
              <a:rPr lang="tr-TR" sz="2600" b="1" i="1" dirty="0"/>
              <a:t>: </a:t>
            </a:r>
            <a:r>
              <a:rPr lang="tr-TR" sz="2600" i="1" dirty="0" err="1"/>
              <a:t>ufa-rak</a:t>
            </a:r>
            <a:r>
              <a:rPr lang="tr-TR" sz="2600" i="1" dirty="0"/>
              <a:t> </a:t>
            </a:r>
            <a:r>
              <a:rPr lang="tr-TR" sz="2600" dirty="0"/>
              <a:t>( &lt; </a:t>
            </a:r>
            <a:r>
              <a:rPr lang="tr-TR" sz="2600" i="1" dirty="0"/>
              <a:t>ufak-</a:t>
            </a:r>
            <a:r>
              <a:rPr lang="tr-TR" sz="2600" i="1" dirty="0" err="1"/>
              <a:t>rak</a:t>
            </a:r>
            <a:r>
              <a:rPr lang="tr-TR" sz="2600" dirty="0"/>
              <a:t>), </a:t>
            </a:r>
            <a:r>
              <a:rPr lang="tr-TR" sz="2600" i="1" dirty="0"/>
              <a:t>küçü­rek </a:t>
            </a:r>
            <a:r>
              <a:rPr lang="tr-TR" sz="2600" dirty="0"/>
              <a:t>( &lt; </a:t>
            </a:r>
            <a:r>
              <a:rPr lang="tr-TR" sz="2600" i="1" dirty="0"/>
              <a:t>küçük-</a:t>
            </a:r>
            <a:r>
              <a:rPr lang="tr-TR" sz="2600" i="1" dirty="0" err="1"/>
              <a:t>rek</a:t>
            </a:r>
            <a:r>
              <a:rPr lang="tr-TR" sz="2600" dirty="0"/>
              <a:t>), </a:t>
            </a:r>
            <a:r>
              <a:rPr lang="tr-TR" sz="2600" i="1" dirty="0"/>
              <a:t>aşağı-</a:t>
            </a:r>
            <a:r>
              <a:rPr lang="tr-TR" sz="2600" i="1" dirty="0" err="1"/>
              <a:t>rak</a:t>
            </a:r>
            <a:r>
              <a:rPr lang="tr-TR" sz="2600" dirty="0"/>
              <a:t>.</a:t>
            </a:r>
          </a:p>
          <a:p>
            <a:pPr>
              <a:lnSpc>
                <a:spcPct val="80000"/>
              </a:lnSpc>
              <a:defRPr/>
            </a:pPr>
            <a:r>
              <a:rPr lang="tr-TR" sz="2600" b="1" i="1" dirty="0"/>
              <a:t>-</a:t>
            </a:r>
            <a:r>
              <a:rPr lang="tr-TR" sz="2600" b="1" i="1" dirty="0" err="1"/>
              <a:t>lı</a:t>
            </a:r>
            <a:r>
              <a:rPr lang="tr-TR" sz="2600" b="1" i="1" dirty="0"/>
              <a:t> (-li, </a:t>
            </a:r>
            <a:r>
              <a:rPr lang="tr-TR" sz="2600" b="1" i="1" dirty="0" err="1"/>
              <a:t>lu</a:t>
            </a:r>
            <a:r>
              <a:rPr lang="tr-TR" sz="2600" b="1" i="1" dirty="0"/>
              <a:t>, -</a:t>
            </a:r>
            <a:r>
              <a:rPr lang="tr-TR" sz="2600" b="1" i="1" dirty="0" err="1"/>
              <a:t>lü</a:t>
            </a:r>
            <a:r>
              <a:rPr lang="tr-TR" sz="2600" b="1" i="1" dirty="0"/>
              <a:t>) ..... </a:t>
            </a:r>
            <a:r>
              <a:rPr lang="tr-TR" sz="2600" b="1" i="1" dirty="0" err="1"/>
              <a:t>lı</a:t>
            </a:r>
            <a:r>
              <a:rPr lang="tr-TR" sz="2600" b="1" i="1" dirty="0"/>
              <a:t> (li, </a:t>
            </a:r>
            <a:r>
              <a:rPr lang="tr-TR" sz="2600" b="1" i="1" dirty="0" err="1"/>
              <a:t>lu</a:t>
            </a:r>
            <a:r>
              <a:rPr lang="tr-TR" sz="2600" b="1" i="1" dirty="0"/>
              <a:t>, -</a:t>
            </a:r>
            <a:r>
              <a:rPr lang="tr-TR" sz="2600" b="1" i="1" dirty="0" err="1"/>
              <a:t>lü</a:t>
            </a:r>
            <a:r>
              <a:rPr lang="tr-TR" sz="2600" b="1" i="1" dirty="0"/>
              <a:t>): </a:t>
            </a:r>
            <a:r>
              <a:rPr lang="tr-TR" sz="2600" i="1" dirty="0"/>
              <a:t>iri-li ufak-</a:t>
            </a:r>
            <a:r>
              <a:rPr lang="tr-TR" sz="2600" i="1" dirty="0" err="1"/>
              <a:t>lı</a:t>
            </a:r>
            <a:r>
              <a:rPr lang="tr-TR" sz="2600" i="1" dirty="0"/>
              <a:t>, ana-</a:t>
            </a:r>
            <a:r>
              <a:rPr lang="tr-TR" sz="2600" i="1" dirty="0" err="1"/>
              <a:t>lı</a:t>
            </a:r>
            <a:r>
              <a:rPr lang="tr-TR" sz="2600" i="1" dirty="0"/>
              <a:t> baba-</a:t>
            </a:r>
            <a:r>
              <a:rPr lang="tr-TR" sz="2600" i="1" dirty="0" err="1"/>
              <a:t>lı</a:t>
            </a:r>
            <a:r>
              <a:rPr lang="tr-TR" sz="2600" i="1" dirty="0"/>
              <a:t>, gece-li gündüz-</a:t>
            </a:r>
            <a:r>
              <a:rPr lang="tr-TR" sz="2600" i="1" dirty="0" err="1"/>
              <a:t>lü</a:t>
            </a:r>
            <a:r>
              <a:rPr lang="tr-TR" sz="2600" i="1" dirty="0"/>
              <a:t>, sağ-</a:t>
            </a:r>
            <a:r>
              <a:rPr lang="tr-TR" sz="2600" i="1" dirty="0" err="1"/>
              <a:t>lı</a:t>
            </a:r>
            <a:r>
              <a:rPr lang="tr-TR" sz="2600" i="1" dirty="0"/>
              <a:t> sol-</a:t>
            </a:r>
            <a:r>
              <a:rPr lang="tr-TR" sz="2600" i="1" dirty="0" err="1"/>
              <a:t>lu</a:t>
            </a:r>
            <a:r>
              <a:rPr lang="tr-TR" sz="2600" i="1" dirty="0"/>
              <a:t>, </a:t>
            </a:r>
            <a:r>
              <a:rPr lang="tr-TR" sz="2600" i="1" dirty="0" smtClean="0"/>
              <a:t>büyük-</a:t>
            </a:r>
            <a:r>
              <a:rPr lang="tr-TR" sz="2600" i="1" dirty="0" err="1" smtClean="0"/>
              <a:t>lü</a:t>
            </a:r>
            <a:r>
              <a:rPr lang="tr-TR" sz="2600" i="1" dirty="0" smtClean="0"/>
              <a:t> küçük­lü</a:t>
            </a:r>
          </a:p>
          <a:p>
            <a:pPr>
              <a:lnSpc>
                <a:spcPct val="80000"/>
              </a:lnSpc>
              <a:defRPr/>
            </a:pPr>
            <a:r>
              <a:rPr lang="tr-TR" sz="2400" b="1" i="1" dirty="0"/>
              <a:t>-</a:t>
            </a:r>
            <a:r>
              <a:rPr lang="tr-TR" sz="2400" b="1" i="1" dirty="0" err="1"/>
              <a:t>layın</a:t>
            </a:r>
            <a:r>
              <a:rPr lang="tr-TR" sz="2400" b="1" i="1" dirty="0"/>
              <a:t>, -leyin: </a:t>
            </a:r>
            <a:r>
              <a:rPr lang="tr-TR" sz="2400" i="1" dirty="0"/>
              <a:t>sabahleyin akşamleyin, deniz-leyin, evvelki-leyin, </a:t>
            </a:r>
            <a:r>
              <a:rPr lang="tr-TR" sz="2400" i="1" dirty="0" err="1"/>
              <a:t>umduğ</a:t>
            </a:r>
            <a:r>
              <a:rPr lang="tr-TR" sz="2400" i="1" dirty="0"/>
              <a:t>-u-m-</a:t>
            </a:r>
            <a:r>
              <a:rPr lang="tr-TR" sz="2400" i="1" dirty="0" err="1"/>
              <a:t>layın</a:t>
            </a:r>
            <a:r>
              <a:rPr lang="tr-TR" sz="2400" i="1" dirty="0"/>
              <a:t>, </a:t>
            </a:r>
            <a:r>
              <a:rPr lang="tr-TR" sz="2400" i="1" dirty="0" err="1"/>
              <a:t>didüg</a:t>
            </a:r>
            <a:r>
              <a:rPr lang="tr-TR" sz="2400" i="1" dirty="0"/>
              <a:t>-ü-m-leyin, </a:t>
            </a:r>
          </a:p>
          <a:p>
            <a:pPr>
              <a:lnSpc>
                <a:spcPct val="80000"/>
              </a:lnSpc>
              <a:defRPr/>
            </a:pPr>
            <a:r>
              <a:rPr lang="tr-TR" sz="2400" b="1" i="1" dirty="0"/>
              <a:t>-</a:t>
            </a:r>
            <a:r>
              <a:rPr lang="tr-TR" sz="2400" b="1" i="1" dirty="0" err="1"/>
              <a:t>cılayın</a:t>
            </a:r>
            <a:r>
              <a:rPr lang="tr-TR" sz="2400" b="1" i="1" dirty="0"/>
              <a:t>, -çileyin: </a:t>
            </a:r>
            <a:r>
              <a:rPr lang="tr-TR" sz="2400" i="1" dirty="0"/>
              <a:t>ben-</a:t>
            </a:r>
            <a:r>
              <a:rPr lang="tr-TR" sz="2400" i="1" dirty="0" err="1"/>
              <a:t>cileyin</a:t>
            </a:r>
            <a:r>
              <a:rPr lang="tr-TR" sz="2400" i="1" dirty="0"/>
              <a:t>, </a:t>
            </a:r>
            <a:r>
              <a:rPr lang="tr-TR" sz="2400" i="1" dirty="0" err="1"/>
              <a:t>ançılayın</a:t>
            </a:r>
            <a:r>
              <a:rPr lang="tr-TR" sz="2400" i="1" dirty="0"/>
              <a:t>, biz-çileyin, bu-n-</a:t>
            </a:r>
            <a:r>
              <a:rPr lang="tr-TR" sz="2400" i="1" dirty="0" err="1"/>
              <a:t>çılayın</a:t>
            </a:r>
            <a:endParaRPr lang="tr-TR" sz="2400" dirty="0"/>
          </a:p>
          <a:p>
            <a:pPr>
              <a:lnSpc>
                <a:spcPct val="90000"/>
              </a:lnSpc>
              <a:defRPr/>
            </a:pPr>
            <a:r>
              <a:rPr lang="tr-TR" sz="2400" b="1" i="1" dirty="0"/>
              <a:t>-an, -en: </a:t>
            </a:r>
            <a:r>
              <a:rPr lang="tr-TR" sz="2400" i="1" dirty="0" err="1"/>
              <a:t>oğl</a:t>
            </a:r>
            <a:r>
              <a:rPr lang="tr-TR" sz="2400" i="1" dirty="0"/>
              <a:t>-an </a:t>
            </a:r>
            <a:r>
              <a:rPr lang="tr-TR" sz="2400" dirty="0"/>
              <a:t>( &lt; </a:t>
            </a:r>
            <a:r>
              <a:rPr lang="tr-TR" sz="2400" i="1" dirty="0"/>
              <a:t>oğul-an ), er-en, kız-an </a:t>
            </a:r>
            <a:r>
              <a:rPr lang="tr-TR" sz="2400" dirty="0"/>
              <a:t>gibi.</a:t>
            </a:r>
          </a:p>
          <a:p>
            <a:pPr>
              <a:defRPr/>
            </a:pPr>
            <a:r>
              <a:rPr lang="tr-TR" sz="2400" b="1" i="1" dirty="0"/>
              <a:t>-kek:</a:t>
            </a:r>
            <a:r>
              <a:rPr lang="tr-TR" sz="2400" i="1" dirty="0"/>
              <a:t> er-kek</a:t>
            </a:r>
            <a:endParaRPr lang="tr-TR" sz="2400" dirty="0"/>
          </a:p>
          <a:p>
            <a:pPr>
              <a:defRPr/>
            </a:pPr>
            <a:r>
              <a:rPr lang="tr-TR" sz="2400" b="1" i="1" dirty="0"/>
              <a:t>-kan:</a:t>
            </a:r>
            <a:r>
              <a:rPr lang="tr-TR" sz="2400" i="1" dirty="0"/>
              <a:t> baş-kan</a:t>
            </a:r>
            <a:r>
              <a:rPr lang="tr-TR" sz="2400" dirty="0"/>
              <a:t> </a:t>
            </a:r>
          </a:p>
          <a:p>
            <a:pPr>
              <a:defRPr/>
            </a:pPr>
            <a:r>
              <a:rPr lang="tr-TR" sz="2400" b="1" i="1" dirty="0"/>
              <a:t>-ç: </a:t>
            </a:r>
            <a:r>
              <a:rPr lang="tr-TR" sz="2400" i="1" dirty="0"/>
              <a:t>ata-ç, ana-ç, baba-ç</a:t>
            </a:r>
            <a:endParaRPr lang="tr-TR" sz="2400" dirty="0"/>
          </a:p>
          <a:p>
            <a:pPr>
              <a:defRPr/>
            </a:pPr>
            <a:r>
              <a:rPr lang="tr-TR" sz="2400" b="1" i="1" dirty="0"/>
              <a:t>-</a:t>
            </a:r>
            <a:r>
              <a:rPr lang="tr-TR" sz="2400" b="1" i="1" dirty="0" err="1"/>
              <a:t>ka</a:t>
            </a:r>
            <a:r>
              <a:rPr lang="tr-TR" sz="2400" b="1" i="1" dirty="0"/>
              <a:t>, -ge: </a:t>
            </a:r>
            <a:r>
              <a:rPr lang="tr-TR" sz="2400" i="1" dirty="0"/>
              <a:t>baş-</a:t>
            </a:r>
            <a:r>
              <a:rPr lang="tr-TR" sz="2400" i="1" dirty="0" err="1"/>
              <a:t>ka</a:t>
            </a:r>
            <a:r>
              <a:rPr lang="tr-TR" sz="2400" i="1" dirty="0"/>
              <a:t>, öz-ge.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41270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2414</Words>
  <Application>Microsoft Office PowerPoint</Application>
  <PresentationFormat>Ekran Gösterisi (4:3)</PresentationFormat>
  <Paragraphs>177</Paragraphs>
  <Slides>24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7" baseType="lpstr">
      <vt:lpstr>Arial</vt:lpstr>
      <vt:lpstr>Calibri</vt:lpstr>
      <vt:lpstr>Ofis Teması</vt:lpstr>
      <vt:lpstr>Türk Dilinde Varlık ve Hareket Adlandırması Yapma</vt:lpstr>
      <vt:lpstr>Birleştirme Yöntemiyle Adlandırma Yapma</vt:lpstr>
      <vt:lpstr>Yardımcı Sözler Yöntemiyle Adlandırma Yapma</vt:lpstr>
      <vt:lpstr>Kısaltma Yöntemiyle Adlandırma Yapma</vt:lpstr>
      <vt:lpstr>Ekleme Yöntemiyle Adlandırma Yapma</vt:lpstr>
      <vt:lpstr>İSİMDEN İSİM YAPIM EKLERİ</vt:lpstr>
      <vt:lpstr>PowerPoint Sunusu</vt:lpstr>
      <vt:lpstr>PowerPoint Sunusu</vt:lpstr>
      <vt:lpstr> </vt:lpstr>
      <vt:lpstr>PowerPoint Sunusu</vt:lpstr>
      <vt:lpstr>PowerPoint Sunusu</vt:lpstr>
      <vt:lpstr>FİİLDEN İSİM YAPMA EKLERİ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İsimden Fiil Yapma Ekleri</vt:lpstr>
      <vt:lpstr>PowerPoint Sunusu</vt:lpstr>
      <vt:lpstr>PowerPoint Sunusu</vt:lpstr>
      <vt:lpstr>PowerPoint Sunusu</vt:lpstr>
      <vt:lpstr>Fiilden Fiil Yapma Ekleri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YAPIM EKLERİ</dc:title>
  <dc:creator>ceritoglu</dc:creator>
  <cp:lastModifiedBy>kutbilge</cp:lastModifiedBy>
  <cp:revision>21</cp:revision>
  <dcterms:created xsi:type="dcterms:W3CDTF">2018-02-23T21:58:37Z</dcterms:created>
  <dcterms:modified xsi:type="dcterms:W3CDTF">2018-03-08T10:40:15Z</dcterms:modified>
</cp:coreProperties>
</file>