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9" r:id="rId3"/>
    <p:sldId id="275" r:id="rId4"/>
    <p:sldId id="274" r:id="rId5"/>
    <p:sldId id="276" r:id="rId6"/>
    <p:sldId id="261" r:id="rId7"/>
    <p:sldId id="263" r:id="rId8"/>
    <p:sldId id="264" r:id="rId9"/>
    <p:sldId id="277" r:id="rId10"/>
    <p:sldId id="266" r:id="rId11"/>
    <p:sldId id="278" r:id="rId12"/>
    <p:sldId id="267" r:id="rId13"/>
    <p:sldId id="269" r:id="rId14"/>
    <p:sldId id="279" r:id="rId15"/>
    <p:sldId id="280" r:id="rId16"/>
    <p:sldId id="271" r:id="rId17"/>
    <p:sldId id="273" r:id="rId18"/>
    <p:sldId id="283" r:id="rId19"/>
    <p:sldId id="281" r:id="rId20"/>
    <p:sldId id="282" r:id="rId21"/>
    <p:sldId id="284" r:id="rId22"/>
    <p:sldId id="285" r:id="rId23"/>
    <p:sldId id="286" r:id="rId24"/>
    <p:sldId id="287" r:id="rId25"/>
    <p:sldId id="288" r:id="rId2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FAFDD"/>
    <a:srgbClr val="AA3AAD"/>
    <a:srgbClr val="FFCC00"/>
  </p:clrMru>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19" name="18 Altbilgi Yer Tutucusu"/>
          <p:cNvSpPr>
            <a:spLocks noGrp="1"/>
          </p:cNvSpPr>
          <p:nvPr>
            <p:ph type="ftr" sz="quarter" idx="11"/>
          </p:nvPr>
        </p:nvSpPr>
        <p:spPr/>
        <p:txBody>
          <a:bodyPr/>
          <a:lstStyle/>
          <a:p>
            <a:endParaRPr lang="tr-TR"/>
          </a:p>
        </p:txBody>
      </p:sp>
      <p:sp>
        <p:nvSpPr>
          <p:cNvPr id="27" name="26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2555776" y="188640"/>
            <a:ext cx="6275040" cy="780696"/>
          </a:xfrm>
        </p:spPr>
        <p:txBody>
          <a:bodyPr>
            <a:normAutofit/>
          </a:bodyPr>
          <a:lstStyle>
            <a:lvl1pPr algn="ctr">
              <a:defRPr sz="3600" baseline="0"/>
            </a:lvl1pPr>
          </a:lstStyle>
          <a:p>
            <a:r>
              <a:rPr kumimoji="0" lang="tr-TR" dirty="0" smtClean="0"/>
              <a:t>Kamu Yönetimi ve Sosyal Hizmet</a:t>
            </a:r>
            <a:endParaRPr kumimoji="0" lang="en-US" dirty="0"/>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BE6839-661B-41A6-84D6-1AD33D387699}" type="slidenum">
              <a:rPr lang="tr-TR" smtClean="0"/>
              <a:pPr/>
              <a:t>‹#›</a:t>
            </a:fld>
            <a:endParaRPr lang="tr-TR"/>
          </a:p>
        </p:txBody>
      </p:sp>
      <p:pic>
        <p:nvPicPr>
          <p:cNvPr id="33798" name="Picture 6" descr="Related image"/>
          <p:cNvPicPr>
            <a:picLocks noChangeAspect="1" noChangeArrowheads="1"/>
          </p:cNvPicPr>
          <p:nvPr userDrawn="1"/>
        </p:nvPicPr>
        <p:blipFill>
          <a:blip r:embed="rId2" cstate="print"/>
          <a:srcRect/>
          <a:stretch>
            <a:fillRect/>
          </a:stretch>
        </p:blipFill>
        <p:spPr bwMode="auto">
          <a:xfrm>
            <a:off x="251520" y="188640"/>
            <a:ext cx="1919490" cy="1080120"/>
          </a:xfrm>
          <a:prstGeom prst="rect">
            <a:avLst/>
          </a:prstGeom>
          <a:noFill/>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530352" y="1490480"/>
            <a:ext cx="7772400" cy="1362456"/>
          </a:xfrm>
          <a:noFill/>
          <a:ln>
            <a:noFill/>
          </a:ln>
        </p:spPr>
        <p:txBody>
          <a:bodyPr vert="horz" tIns="0" bIns="0" anchor="b">
            <a:noAutofit/>
            <a:scene3d>
              <a:camera prst="orthographicFront"/>
              <a:lightRig rig="freezing" dir="t">
                <a:rot lat="0" lon="0" rev="5640000"/>
              </a:lightRig>
            </a:scene3d>
            <a:sp3d prstMaterial="flat">
              <a:bevelT w="38100" h="38100"/>
            </a:sp3d>
          </a:bodyPr>
          <a:lstStyle>
            <a:lvl1pPr algn="ctr" rtl="0">
              <a:spcBef>
                <a:spcPct val="0"/>
              </a:spcBef>
              <a:buNone/>
              <a:defRPr lang="en-US" sz="4800" b="0" cap="none" baseline="0" dirty="0">
                <a:ln w="635">
                  <a:noFill/>
                </a:ln>
                <a:solidFill>
                  <a:srgbClr val="002060"/>
                </a:solidFill>
                <a:effectLst>
                  <a:outerShdw blurRad="38100" dist="25400" dir="5400000" algn="tl" rotWithShape="0">
                    <a:srgbClr val="000000">
                      <a:alpha val="43000"/>
                    </a:srgbClr>
                  </a:outerShdw>
                </a:effectLst>
                <a:latin typeface="+mj-lt"/>
                <a:ea typeface="+mj-ea"/>
                <a:cs typeface="+mj-cs"/>
              </a:defRPr>
            </a:lvl1pPr>
          </a:lstStyle>
          <a:p>
            <a:r>
              <a:rPr kumimoji="0" lang="tr-TR" dirty="0" smtClean="0"/>
              <a:t>Kamu Yönetimi ve Sosyal Hizmet</a:t>
            </a:r>
            <a:endParaRPr kumimoji="0" lang="en-US" dirty="0"/>
          </a:p>
        </p:txBody>
      </p:sp>
      <p:sp>
        <p:nvSpPr>
          <p:cNvPr id="3" name="2 Metin Yer Tutucusu"/>
          <p:cNvSpPr>
            <a:spLocks noGrp="1"/>
          </p:cNvSpPr>
          <p:nvPr>
            <p:ph type="body" idx="1" hasCustomPrompt="1"/>
          </p:nvPr>
        </p:nvSpPr>
        <p:spPr>
          <a:xfrm>
            <a:off x="530352" y="3719488"/>
            <a:ext cx="7772400" cy="1509712"/>
          </a:xfrm>
        </p:spPr>
        <p:txBody>
          <a:bodyPr lIns="45720" rIns="45720" anchor="t"/>
          <a:lstStyle>
            <a:lvl1pPr marL="0" indent="0" algn="ctr">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dirty="0" smtClean="0"/>
              <a:t>Dr. Özkan LEBLEBİCİ</a:t>
            </a:r>
          </a:p>
        </p:txBody>
      </p:sp>
      <p:sp>
        <p:nvSpPr>
          <p:cNvPr id="4" name="3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
        <p:nvSpPr>
          <p:cNvPr id="5" name="4 Başlık"/>
          <p:cNvSpPr>
            <a:spLocks noGrp="1"/>
          </p:cNvSpPr>
          <p:nvPr>
            <p:ph type="title" hasCustomPrompt="1"/>
          </p:nvPr>
        </p:nvSpPr>
        <p:spPr>
          <a:xfrm>
            <a:off x="1979712" y="476672"/>
            <a:ext cx="6537920" cy="648072"/>
          </a:xfrm>
        </p:spPr>
        <p:txBody>
          <a:bodyPr>
            <a:normAutofit/>
          </a:bodyPr>
          <a:lstStyle>
            <a:lvl1pPr algn="ctr">
              <a:defRPr sz="3200" b="1">
                <a:solidFill>
                  <a:srgbClr val="002060"/>
                </a:solidFill>
              </a:defRPr>
            </a:lvl1pPr>
          </a:lstStyle>
          <a:p>
            <a:r>
              <a:rPr lang="tr-TR" dirty="0" smtClean="0"/>
              <a:t>Sivil Toplum Örgütleri</a:t>
            </a:r>
            <a:endParaRPr lang="tr-TR" dirty="0"/>
          </a:p>
        </p:txBody>
      </p:sp>
      <p:pic>
        <p:nvPicPr>
          <p:cNvPr id="6" name="Picture 2" descr="Image result for ankara üniversitesi logo"/>
          <p:cNvPicPr>
            <a:picLocks noChangeAspect="1" noChangeArrowheads="1"/>
          </p:cNvPicPr>
          <p:nvPr userDrawn="1"/>
        </p:nvPicPr>
        <p:blipFill>
          <a:blip r:embed="rId2" cstate="print"/>
          <a:srcRect/>
          <a:stretch>
            <a:fillRect/>
          </a:stretch>
        </p:blipFill>
        <p:spPr bwMode="auto">
          <a:xfrm>
            <a:off x="179512" y="188640"/>
            <a:ext cx="1440159" cy="1078730"/>
          </a:xfrm>
          <a:prstGeom prst="rect">
            <a:avLst/>
          </a:prstGeom>
          <a:noFill/>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8077200" y="6356350"/>
            <a:ext cx="609600" cy="365125"/>
          </a:xfrm>
        </p:spPr>
        <p:txBody>
          <a:bodyPr/>
          <a:lstStyle/>
          <a:p>
            <a:fld id="{F3BE6839-661B-41A6-84D6-1AD33D387699}" type="slidenum">
              <a:rPr lang="tr-TR" smtClean="0"/>
              <a:pPr/>
              <a:t>‹#›</a:t>
            </a:fld>
            <a:endParaRPr lang="tr-TR"/>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07EBCCC1-49AE-4BD0-A4E2-F066203A4D98}" type="datetimeFigureOut">
              <a:rPr lang="tr-TR" smtClean="0"/>
              <a:pPr/>
              <a:t>28.4.2020</a:t>
            </a:fld>
            <a:endParaRPr lang="tr-TR"/>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F3BE6839-661B-41A6-84D6-1AD33D387699}" type="slidenum">
              <a:rPr lang="tr-TR" smtClean="0"/>
              <a:pPr/>
              <a:t>‹#›</a:t>
            </a:fld>
            <a:endParaRPr lang="tr-TR"/>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043608" y="1670943"/>
            <a:ext cx="7056784" cy="965969"/>
          </a:xfrm>
          <a:noFill/>
        </p:spPr>
        <p:txBody>
          <a:bodyPr>
            <a:noAutofit/>
          </a:bodyPr>
          <a:lstStyle/>
          <a:p>
            <a:pPr algn="ctr"/>
            <a:r>
              <a:rPr lang="tr-TR" sz="4400" b="1" dirty="0" smtClean="0">
                <a:solidFill>
                  <a:srgbClr val="00B050"/>
                </a:solidFill>
                <a:latin typeface="Arial Black" pitchFamily="34" charset="0"/>
              </a:rPr>
              <a:t>Genel Ekonomi</a:t>
            </a:r>
            <a:br>
              <a:rPr lang="tr-TR" sz="4400" b="1" dirty="0" smtClean="0">
                <a:solidFill>
                  <a:srgbClr val="00B050"/>
                </a:solidFill>
                <a:latin typeface="Arial Black" pitchFamily="34" charset="0"/>
              </a:rPr>
            </a:br>
            <a:r>
              <a:rPr lang="tr-TR" sz="4400" dirty="0" smtClean="0">
                <a:solidFill>
                  <a:srgbClr val="00B050"/>
                </a:solidFill>
                <a:latin typeface="Arial Black" pitchFamily="34" charset="0"/>
              </a:rPr>
              <a:t>5</a:t>
            </a:r>
            <a:endParaRPr lang="tr-TR" sz="4400" b="1" dirty="0">
              <a:solidFill>
                <a:srgbClr val="00B050"/>
              </a:solidFill>
              <a:latin typeface="Arial Black" pitchFamily="34" charset="0"/>
            </a:endParaRPr>
          </a:p>
        </p:txBody>
      </p:sp>
      <p:sp>
        <p:nvSpPr>
          <p:cNvPr id="3" name="2 Alt Başlık"/>
          <p:cNvSpPr>
            <a:spLocks noGrp="1"/>
          </p:cNvSpPr>
          <p:nvPr>
            <p:ph type="subTitle" idx="1"/>
          </p:nvPr>
        </p:nvSpPr>
        <p:spPr>
          <a:xfrm>
            <a:off x="1483568" y="2852936"/>
            <a:ext cx="6400800" cy="1752600"/>
          </a:xfrm>
        </p:spPr>
        <p:txBody>
          <a:bodyPr>
            <a:normAutofit/>
          </a:bodyPr>
          <a:lstStyle/>
          <a:p>
            <a:endParaRPr lang="tr-TR" b="1" i="1" dirty="0" smtClean="0">
              <a:solidFill>
                <a:schemeClr val="bg1"/>
              </a:solidFill>
            </a:endParaRPr>
          </a:p>
          <a:p>
            <a:endParaRPr lang="tr-TR" b="1" i="1" dirty="0" smtClean="0">
              <a:solidFill>
                <a:schemeClr val="bg1"/>
              </a:solidFill>
            </a:endParaRPr>
          </a:p>
          <a:p>
            <a:pPr algn="ctr"/>
            <a:r>
              <a:rPr lang="tr-TR" b="1" dirty="0" smtClean="0">
                <a:solidFill>
                  <a:srgbClr val="002060"/>
                </a:solidFill>
              </a:rPr>
              <a:t>Dr. Özkan LEBLEBİCİ</a:t>
            </a:r>
            <a:endParaRPr lang="tr-TR" b="1" dirty="0">
              <a:solidFill>
                <a:srgbClr val="00206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4" name="Text Box 3"/>
          <p:cNvSpPr txBox="1">
            <a:spLocks noChangeArrowheads="1"/>
          </p:cNvSpPr>
          <p:nvPr/>
        </p:nvSpPr>
        <p:spPr bwMode="auto">
          <a:xfrm>
            <a:off x="323528" y="1375023"/>
            <a:ext cx="8568952" cy="5078313"/>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Tam rekabet piyasasında firmalar kısa dönemde ortalama maliyetlerinin en düşük olduğu noktanın bir miktar üstünde veya altında fiyatlarla karşılaşabilirler.  Böyle durumlarda bir süre için zararına - yani sabit masraflarının karşılanamaması pahasına da olsa- çalışmaya devam edebilirler; veya normal kârın üzerinde bir kâr elde ederek çalışabilirler. Fakat uzun dönemde endüstrinin tümü açısından maliyetlerin en düşük düzeye indirilebildiği noktada üretim miktarları tespit edilerek dengeye ulaşılmış olacaktır.  (</a:t>
            </a:r>
            <a:r>
              <a:rPr lang="tr-TR" sz="2400" dirty="0" err="1" smtClean="0">
                <a:latin typeface="Cambria" pitchFamily="18" charset="0"/>
              </a:rPr>
              <a:t>Üstünel</a:t>
            </a:r>
            <a:r>
              <a:rPr lang="tr-TR" sz="2400" dirty="0" smtClean="0">
                <a:latin typeface="Cambria" pitchFamily="18" charset="0"/>
              </a:rPr>
              <a:t>, 1988: 217)</a:t>
            </a:r>
            <a:endParaRPr lang="tr-TR" sz="2400" dirty="0">
              <a:latin typeface="Cambria"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4" name="Text Box 3"/>
          <p:cNvSpPr txBox="1">
            <a:spLocks noChangeArrowheads="1"/>
          </p:cNvSpPr>
          <p:nvPr/>
        </p:nvSpPr>
        <p:spPr bwMode="auto">
          <a:xfrm>
            <a:off x="323528" y="1988840"/>
            <a:ext cx="8568952" cy="3970318"/>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Firmanın uzun dönem dengesinde;</a:t>
            </a:r>
          </a:p>
          <a:p>
            <a:pPr>
              <a:lnSpc>
                <a:spcPct val="150000"/>
              </a:lnSpc>
            </a:pPr>
            <a:r>
              <a:rPr lang="tr-TR" sz="2400" dirty="0" smtClean="0">
                <a:latin typeface="Cambria" pitchFamily="18" charset="0"/>
              </a:rPr>
              <a:t>P (Fiyat)= AR (Ortalama Gelir)= MR (Marjinal Gelir) =MC = ATC olacaktır.  Bunlar da LRAC (uzun dönem ortalama maliyet)’e eşit olarak gerçekleşecektir. </a:t>
            </a:r>
          </a:p>
          <a:p>
            <a:pPr>
              <a:lnSpc>
                <a:spcPct val="150000"/>
              </a:lnSpc>
            </a:pPr>
            <a:r>
              <a:rPr lang="tr-TR" sz="2400" dirty="0" smtClean="0">
                <a:latin typeface="Cambria" pitchFamily="18" charset="0"/>
              </a:rPr>
              <a:t>MC (Marjinal Maliyet)</a:t>
            </a:r>
          </a:p>
          <a:p>
            <a:pPr>
              <a:lnSpc>
                <a:spcPct val="150000"/>
              </a:lnSpc>
            </a:pPr>
            <a:r>
              <a:rPr lang="tr-TR" sz="2400" dirty="0" smtClean="0">
                <a:latin typeface="Cambria" pitchFamily="18" charset="0"/>
              </a:rPr>
              <a:t>ATC (Ortalama Toplam Maliyet)</a:t>
            </a:r>
          </a:p>
          <a:p>
            <a:pPr>
              <a:lnSpc>
                <a:spcPct val="150000"/>
              </a:lnSpc>
            </a:pPr>
            <a:r>
              <a:rPr lang="tr-TR" sz="2400" dirty="0" smtClean="0">
                <a:latin typeface="Cambria" pitchFamily="18" charset="0"/>
              </a:rPr>
              <a:t> (</a:t>
            </a:r>
            <a:r>
              <a:rPr lang="tr-TR" sz="2400" dirty="0" err="1" smtClean="0">
                <a:latin typeface="Cambria" pitchFamily="18" charset="0"/>
              </a:rPr>
              <a:t>Ertek</a:t>
            </a:r>
            <a:r>
              <a:rPr lang="tr-TR" sz="2400" dirty="0" smtClean="0">
                <a:latin typeface="Cambria" pitchFamily="18" charset="0"/>
              </a:rPr>
              <a:t>, 2007: 156)</a:t>
            </a:r>
            <a:endParaRPr lang="tr-TR" sz="2400" dirty="0">
              <a:latin typeface="Cambria"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5" name="4 Dikdörtgen"/>
          <p:cNvSpPr/>
          <p:nvPr/>
        </p:nvSpPr>
        <p:spPr>
          <a:xfrm>
            <a:off x="7092280" y="1700808"/>
            <a:ext cx="1584176"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2532" name="AutoShape 4" descr="Image result for alternatif maliye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tr-TR"/>
          </a:p>
        </p:txBody>
      </p:sp>
      <p:sp>
        <p:nvSpPr>
          <p:cNvPr id="7" name="Text Box 3"/>
          <p:cNvSpPr txBox="1">
            <a:spLocks noChangeArrowheads="1"/>
          </p:cNvSpPr>
          <p:nvPr/>
        </p:nvSpPr>
        <p:spPr bwMode="auto">
          <a:xfrm>
            <a:off x="611560" y="1556792"/>
            <a:ext cx="8136904" cy="4524315"/>
          </a:xfrm>
          <a:prstGeom prst="rect">
            <a:avLst/>
          </a:prstGeom>
          <a:noFill/>
          <a:ln w="9525">
            <a:noFill/>
            <a:miter lim="800000"/>
            <a:headEnd/>
            <a:tailEnd/>
          </a:ln>
        </p:spPr>
        <p:txBody>
          <a:bodyPr wrap="square">
            <a:spAutoFit/>
          </a:bodyPr>
          <a:lstStyle/>
          <a:p>
            <a:pPr>
              <a:lnSpc>
                <a:spcPct val="150000"/>
              </a:lnSpc>
            </a:pPr>
            <a:r>
              <a:rPr lang="tr-TR" sz="2400" b="1" u="sng" dirty="0" smtClean="0">
                <a:latin typeface="Cambria" pitchFamily="18" charset="0"/>
              </a:rPr>
              <a:t>Monopol Piyasaları</a:t>
            </a:r>
            <a:r>
              <a:rPr lang="tr-TR" sz="2400" dirty="0" smtClean="0">
                <a:latin typeface="Cambria" pitchFamily="18" charset="0"/>
              </a:rPr>
              <a:t>, satıcının tek, alıcının ise çok sayıda bulunduğu piyasalardır. Burada satıcı fiyatı koyan durumunda, alıcılar ise bu fiyatı kabul eden durumundadır.</a:t>
            </a:r>
          </a:p>
          <a:p>
            <a:pPr>
              <a:lnSpc>
                <a:spcPct val="150000"/>
              </a:lnSpc>
            </a:pPr>
            <a:r>
              <a:rPr lang="tr-TR" sz="2400" b="1" u="sng" dirty="0" err="1" smtClean="0">
                <a:latin typeface="Cambria" pitchFamily="18" charset="0"/>
              </a:rPr>
              <a:t>Monopson</a:t>
            </a:r>
            <a:r>
              <a:rPr lang="tr-TR" sz="2400" b="1" u="sng" dirty="0" smtClean="0">
                <a:latin typeface="Cambria" pitchFamily="18" charset="0"/>
              </a:rPr>
              <a:t> Piyasaları</a:t>
            </a:r>
            <a:r>
              <a:rPr lang="tr-TR" sz="2400" dirty="0" smtClean="0">
                <a:latin typeface="Cambria" pitchFamily="18" charset="0"/>
              </a:rPr>
              <a:t>, Alıcı tekeli, yani alıcının tek, satıcıların çok sayıda bulunduğu piyasalardır. Böyle bir piyasada fiyatın ne olacağını alıcı söyler ve satıcı bunu kabul etmek zorundadır.</a:t>
            </a:r>
          </a:p>
          <a:p>
            <a:pPr>
              <a:lnSpc>
                <a:spcPct val="150000"/>
              </a:lnSpc>
            </a:pPr>
            <a:r>
              <a:rPr lang="tr-TR" sz="2400" dirty="0" smtClean="0">
                <a:latin typeface="Cambria" pitchFamily="18" charset="0"/>
              </a:rPr>
              <a:t>(</a:t>
            </a:r>
            <a:r>
              <a:rPr lang="tr-TR" sz="2400" dirty="0" err="1" smtClean="0">
                <a:latin typeface="Cambria" pitchFamily="18" charset="0"/>
              </a:rPr>
              <a:t>Üstünel</a:t>
            </a:r>
            <a:r>
              <a:rPr lang="tr-TR" sz="2400" dirty="0" smtClean="0">
                <a:latin typeface="Cambria" pitchFamily="18" charset="0"/>
              </a:rPr>
              <a:t>, 1988: 215)</a:t>
            </a:r>
            <a:endParaRPr lang="tr-TR" sz="2400" dirty="0">
              <a:latin typeface="Cambria"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5" name="4 Dikdörtgen"/>
          <p:cNvSpPr/>
          <p:nvPr/>
        </p:nvSpPr>
        <p:spPr>
          <a:xfrm>
            <a:off x="7092280" y="1700808"/>
            <a:ext cx="1584176"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Text Box 3"/>
          <p:cNvSpPr txBox="1">
            <a:spLocks noChangeArrowheads="1"/>
          </p:cNvSpPr>
          <p:nvPr/>
        </p:nvSpPr>
        <p:spPr bwMode="auto">
          <a:xfrm>
            <a:off x="611560" y="1556792"/>
            <a:ext cx="8136904" cy="5078313"/>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Monopol piyasasında sadece bir firma olduğundan, firmanın talep eğrisi ile piyasa talep eğrisi aynıdır.  Tam rekabet piyasasında firmanın malına olan talep yatay eksene paralel  (yani fiyatı değiştirmenin zor olduğu durum) iken, monopol piyasasında firmanın talep eğrisi, piyasa talep eğrisi ile aynı olduğu için, aşağı doğru eğimlidir. (Bu da talep kanunu gereği, fiyat arttıkça talebin düşeceği anlamına gelir.). Monopolcü piyasada arz eğrisi yoktur.</a:t>
            </a:r>
          </a:p>
          <a:p>
            <a:pPr>
              <a:lnSpc>
                <a:spcPct val="150000"/>
              </a:lnSpc>
            </a:pPr>
            <a:r>
              <a:rPr lang="tr-TR" sz="2400" dirty="0" smtClean="0">
                <a:latin typeface="Cambria" pitchFamily="18" charset="0"/>
              </a:rPr>
              <a:t>(</a:t>
            </a:r>
            <a:r>
              <a:rPr lang="tr-TR" sz="2400" dirty="0" err="1" smtClean="0">
                <a:latin typeface="Cambria" pitchFamily="18" charset="0"/>
              </a:rPr>
              <a:t>Ertek</a:t>
            </a:r>
            <a:r>
              <a:rPr lang="tr-TR" sz="2400" dirty="0" smtClean="0">
                <a:latin typeface="Cambria" pitchFamily="18" charset="0"/>
              </a:rPr>
              <a:t>, 2007: 165)</a:t>
            </a:r>
            <a:endParaRPr lang="tr-TR" sz="2400" dirty="0">
              <a:latin typeface="Cambria"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5" name="4 Dikdörtgen"/>
          <p:cNvSpPr/>
          <p:nvPr/>
        </p:nvSpPr>
        <p:spPr>
          <a:xfrm>
            <a:off x="7092280" y="1700808"/>
            <a:ext cx="1584176"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Text Box 3"/>
          <p:cNvSpPr txBox="1">
            <a:spLocks noChangeArrowheads="1"/>
          </p:cNvSpPr>
          <p:nvPr/>
        </p:nvSpPr>
        <p:spPr bwMode="auto">
          <a:xfrm>
            <a:off x="611560" y="2204864"/>
            <a:ext cx="8136904" cy="2862322"/>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Monopol piyasasında tekelcinin istediği fiyatı tespit etme gücünü sınırlayan etkenler;</a:t>
            </a:r>
          </a:p>
          <a:p>
            <a:pPr>
              <a:lnSpc>
                <a:spcPct val="150000"/>
              </a:lnSpc>
            </a:pPr>
            <a:r>
              <a:rPr lang="tr-TR" sz="2400" dirty="0" smtClean="0">
                <a:latin typeface="Cambria" pitchFamily="18" charset="0"/>
              </a:rPr>
              <a:t>1. Yakın veya uzak ikame malların fiyatları,</a:t>
            </a:r>
          </a:p>
          <a:p>
            <a:pPr>
              <a:lnSpc>
                <a:spcPct val="150000"/>
              </a:lnSpc>
            </a:pPr>
            <a:r>
              <a:rPr lang="tr-TR" sz="2400" dirty="0" smtClean="0">
                <a:latin typeface="Cambria" pitchFamily="18" charset="0"/>
              </a:rPr>
              <a:t>2. Alıcıların satın alma gücü,</a:t>
            </a:r>
          </a:p>
          <a:p>
            <a:pPr>
              <a:lnSpc>
                <a:spcPct val="150000"/>
              </a:lnSpc>
            </a:pPr>
            <a:r>
              <a:rPr lang="tr-TR" sz="2400" dirty="0" smtClean="0">
                <a:latin typeface="Cambria" pitchFamily="18" charset="0"/>
              </a:rPr>
              <a:t>3. Bazı mallarda fiyatı sınırlayıcı yasal düzenlemeler</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5" name="4 Dikdörtgen"/>
          <p:cNvSpPr/>
          <p:nvPr/>
        </p:nvSpPr>
        <p:spPr>
          <a:xfrm>
            <a:off x="7092280" y="1700808"/>
            <a:ext cx="1584176"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Text Box 3"/>
          <p:cNvSpPr txBox="1">
            <a:spLocks noChangeArrowheads="1"/>
          </p:cNvSpPr>
          <p:nvPr/>
        </p:nvSpPr>
        <p:spPr bwMode="auto">
          <a:xfrm>
            <a:off x="539552" y="1700808"/>
            <a:ext cx="8136904" cy="4524315"/>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Tekel gücünün başlıca üç kaynağı vardır;</a:t>
            </a:r>
          </a:p>
          <a:p>
            <a:pPr>
              <a:lnSpc>
                <a:spcPct val="150000"/>
              </a:lnSpc>
            </a:pPr>
            <a:r>
              <a:rPr lang="tr-TR" sz="2400" dirty="0" smtClean="0">
                <a:latin typeface="Cambria" pitchFamily="18" charset="0"/>
              </a:rPr>
              <a:t>1. Varlığını bir kanuna veya devletten aldığı bir imtiyaza borçlu olan tekeller,</a:t>
            </a:r>
          </a:p>
          <a:p>
            <a:pPr>
              <a:lnSpc>
                <a:spcPct val="150000"/>
              </a:lnSpc>
            </a:pPr>
            <a:r>
              <a:rPr lang="tr-TR" sz="2400" dirty="0" smtClean="0">
                <a:latin typeface="Cambria" pitchFamily="18" charset="0"/>
              </a:rPr>
              <a:t>2. Bir doğal kaynağın tek sahibi olduğu için monopolcü duruma gelenler,</a:t>
            </a:r>
          </a:p>
          <a:p>
            <a:pPr>
              <a:lnSpc>
                <a:spcPct val="150000"/>
              </a:lnSpc>
            </a:pPr>
            <a:r>
              <a:rPr lang="tr-TR" sz="2400" dirty="0" smtClean="0">
                <a:latin typeface="Cambria" pitchFamily="18" charset="0"/>
              </a:rPr>
              <a:t>3. Kartel veya tröst anlaşmaları yaparak birleşen firmaların gücünü anlaşmadan alan tekeller.</a:t>
            </a:r>
          </a:p>
          <a:p>
            <a:pPr>
              <a:lnSpc>
                <a:spcPct val="150000"/>
              </a:lnSpc>
            </a:pPr>
            <a:r>
              <a:rPr lang="tr-TR" sz="2400" dirty="0" smtClean="0">
                <a:latin typeface="Cambria" pitchFamily="18" charset="0"/>
              </a:rPr>
              <a:t>(</a:t>
            </a:r>
            <a:r>
              <a:rPr lang="tr-TR" sz="2400" dirty="0" err="1" smtClean="0">
                <a:latin typeface="Cambria" pitchFamily="18" charset="0"/>
              </a:rPr>
              <a:t>Üstünel</a:t>
            </a:r>
            <a:r>
              <a:rPr lang="tr-TR" sz="2400" dirty="0" smtClean="0">
                <a:latin typeface="Cambria" pitchFamily="18" charset="0"/>
              </a:rPr>
              <a:t>, 1988: 230)</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5" name="Text Box 3"/>
          <p:cNvSpPr txBox="1">
            <a:spLocks noChangeArrowheads="1"/>
          </p:cNvSpPr>
          <p:nvPr/>
        </p:nvSpPr>
        <p:spPr bwMode="auto">
          <a:xfrm>
            <a:off x="323528" y="2060848"/>
            <a:ext cx="8496944" cy="3970318"/>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Birden fazla firmanın bulunduğu bazı piyasalarda firmaların aralarındaki rekabeti kaldırıp kendilerine daha fazla menfaat sağlamak amacıyla anlaşıp ortak hareket etmeleri durumunda “monopol gücü”  yaratılmış olur.  Bu çeşit monopollerin en yaygınları kartel ve tröstlerdir. Birçok ülkede anti-kartel ve anti-tröst yasaları ile tüketicinin korunmasına çalışılabilmektedir.</a:t>
            </a:r>
          </a:p>
          <a:p>
            <a:pPr>
              <a:lnSpc>
                <a:spcPct val="150000"/>
              </a:lnSpc>
            </a:pPr>
            <a:r>
              <a:rPr lang="tr-TR" sz="2400" dirty="0" smtClean="0">
                <a:latin typeface="Cambria" pitchFamily="18" charset="0"/>
              </a:rPr>
              <a:t>(</a:t>
            </a:r>
            <a:r>
              <a:rPr lang="tr-TR" sz="2400" dirty="0" err="1" smtClean="0">
                <a:latin typeface="Cambria" pitchFamily="18" charset="0"/>
              </a:rPr>
              <a:t>Ertek</a:t>
            </a:r>
            <a:r>
              <a:rPr lang="tr-TR" sz="2400" dirty="0" smtClean="0">
                <a:latin typeface="Cambria" pitchFamily="18" charset="0"/>
              </a:rPr>
              <a:t>, 2007: 161)</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5" name="Text Box 3"/>
          <p:cNvSpPr txBox="1">
            <a:spLocks noChangeArrowheads="1"/>
          </p:cNvSpPr>
          <p:nvPr/>
        </p:nvSpPr>
        <p:spPr bwMode="auto">
          <a:xfrm>
            <a:off x="611560" y="1700808"/>
            <a:ext cx="8280920" cy="4524315"/>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Kartel, firmaların yaptıkları anlaşmalarla bir birlik (monopol gücü) oluşturmalarıdır.  Anlaşma daha çok fiyatın ve her firmanın üretip satacağı mal miktarının belirlenmesine yöneliktir. (OPEC uluslar arası düzeyde bir kartel örneği sayılabilir.</a:t>
            </a:r>
          </a:p>
          <a:p>
            <a:pPr>
              <a:lnSpc>
                <a:spcPct val="150000"/>
              </a:lnSpc>
            </a:pPr>
            <a:r>
              <a:rPr lang="tr-TR" sz="2400" dirty="0" smtClean="0">
                <a:latin typeface="Cambria" pitchFamily="18" charset="0"/>
              </a:rPr>
              <a:t>Tröst ise, firmaların fiyat ve miktar üzerinde anlaşmasının ötesinde birleşip tam bir monopol gücü oluşturduğu birliktir.</a:t>
            </a:r>
          </a:p>
          <a:p>
            <a:pPr>
              <a:lnSpc>
                <a:spcPct val="150000"/>
              </a:lnSpc>
            </a:pPr>
            <a:r>
              <a:rPr lang="tr-TR" sz="2400" dirty="0" smtClean="0">
                <a:latin typeface="Cambria" pitchFamily="18" charset="0"/>
              </a:rPr>
              <a:t>(</a:t>
            </a:r>
            <a:r>
              <a:rPr lang="tr-TR" sz="2400" dirty="0" err="1" smtClean="0">
                <a:latin typeface="Cambria" pitchFamily="18" charset="0"/>
              </a:rPr>
              <a:t>Ertek</a:t>
            </a:r>
            <a:r>
              <a:rPr lang="tr-TR" sz="2400" dirty="0" smtClean="0">
                <a:latin typeface="Cambria" pitchFamily="18" charset="0"/>
              </a:rPr>
              <a:t>, 2007: 161)</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5" name="Text Box 3"/>
          <p:cNvSpPr txBox="1">
            <a:spLocks noChangeArrowheads="1"/>
          </p:cNvSpPr>
          <p:nvPr/>
        </p:nvSpPr>
        <p:spPr bwMode="auto">
          <a:xfrm>
            <a:off x="395536" y="1484784"/>
            <a:ext cx="8496944" cy="5078313"/>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Başlıca Kartel Türleri</a:t>
            </a:r>
          </a:p>
          <a:p>
            <a:pPr>
              <a:lnSpc>
                <a:spcPct val="150000"/>
              </a:lnSpc>
            </a:pPr>
            <a:r>
              <a:rPr lang="tr-TR" sz="2400" dirty="0" smtClean="0">
                <a:latin typeface="Cambria" pitchFamily="18" charset="0"/>
              </a:rPr>
              <a:t>1. Fiyat karteli; mal ve faktör piyasalarının ikisinde de söz konusu olabilen bu kartel türünde amaç, belirli bir tekel fiyatı saptamaktır.</a:t>
            </a:r>
          </a:p>
          <a:p>
            <a:pPr>
              <a:lnSpc>
                <a:spcPct val="150000"/>
              </a:lnSpc>
            </a:pPr>
            <a:r>
              <a:rPr lang="tr-TR" sz="2400" dirty="0" smtClean="0">
                <a:latin typeface="Cambria" pitchFamily="18" charset="0"/>
              </a:rPr>
              <a:t>2. Miktar karteli; Üretim ve satış miktarını kısıtlamaya yönelik anlaşmalardır.</a:t>
            </a:r>
          </a:p>
          <a:p>
            <a:pPr>
              <a:lnSpc>
                <a:spcPct val="150000"/>
              </a:lnSpc>
            </a:pPr>
            <a:r>
              <a:rPr lang="tr-TR" sz="2400" dirty="0" smtClean="0">
                <a:latin typeface="Cambria" pitchFamily="18" charset="0"/>
              </a:rPr>
              <a:t>3. Bölge karteli; rekabeti önlemek amacıyla piyasanın bölgelere bölünmesi anlaşmasıdır.</a:t>
            </a:r>
          </a:p>
          <a:p>
            <a:pPr>
              <a:lnSpc>
                <a:spcPct val="150000"/>
              </a:lnSpc>
            </a:pPr>
            <a:r>
              <a:rPr lang="tr-TR" sz="2400" dirty="0" smtClean="0">
                <a:latin typeface="Cambria" pitchFamily="18" charset="0"/>
              </a:rPr>
              <a:t>(</a:t>
            </a:r>
            <a:r>
              <a:rPr lang="tr-TR" sz="2400" dirty="0" err="1" smtClean="0">
                <a:latin typeface="Cambria" pitchFamily="18" charset="0"/>
              </a:rPr>
              <a:t>Üstünel</a:t>
            </a:r>
            <a:r>
              <a:rPr lang="tr-TR" sz="2400" dirty="0" smtClean="0">
                <a:latin typeface="Cambria" pitchFamily="18" charset="0"/>
              </a:rPr>
              <a:t>, 1988: 253)</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5" name="Text Box 3"/>
          <p:cNvSpPr txBox="1">
            <a:spLocks noChangeArrowheads="1"/>
          </p:cNvSpPr>
          <p:nvPr/>
        </p:nvSpPr>
        <p:spPr bwMode="auto">
          <a:xfrm>
            <a:off x="611560" y="1700808"/>
            <a:ext cx="8280920" cy="4524315"/>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Monopolcü Rekabet Piyasası</a:t>
            </a:r>
          </a:p>
          <a:p>
            <a:pPr>
              <a:lnSpc>
                <a:spcPct val="150000"/>
              </a:lnSpc>
            </a:pPr>
            <a:r>
              <a:rPr lang="tr-TR" sz="2400" dirty="0" smtClean="0">
                <a:latin typeface="Cambria" pitchFamily="18" charset="0"/>
              </a:rPr>
              <a:t>Alıcı sayısı gibi satıcı firmaların da irili ufaklı çok sayıda olduğu ve fakat malın homojen olmadığı, yani kalite farklılaşmasına gidilebildiği piyasalardır. Bu piyasalar, tam rekabet piyasalarına en yakın olan, daha doğrusu rekabetin en az aksadığı piyasalardır. Bu nedenle bunlara “aksak rekabet piyasaları” da denir. </a:t>
            </a:r>
          </a:p>
          <a:p>
            <a:pPr>
              <a:lnSpc>
                <a:spcPct val="150000"/>
              </a:lnSpc>
            </a:pPr>
            <a:r>
              <a:rPr lang="tr-TR" sz="2400" dirty="0" smtClean="0">
                <a:latin typeface="Cambria" pitchFamily="18" charset="0"/>
              </a:rPr>
              <a:t>(</a:t>
            </a:r>
            <a:r>
              <a:rPr lang="tr-TR" sz="2400" dirty="0" err="1" smtClean="0">
                <a:latin typeface="Cambria" pitchFamily="18" charset="0"/>
              </a:rPr>
              <a:t>Üstünel</a:t>
            </a:r>
            <a:r>
              <a:rPr lang="tr-TR" sz="2400" dirty="0" smtClean="0">
                <a:latin typeface="Cambria" pitchFamily="18" charset="0"/>
              </a:rPr>
              <a:t>, 1988: 215)</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24" name="23 Dikdörtgen"/>
          <p:cNvSpPr/>
          <p:nvPr/>
        </p:nvSpPr>
        <p:spPr>
          <a:xfrm>
            <a:off x="899592" y="1844824"/>
            <a:ext cx="7560840" cy="3323987"/>
          </a:xfrm>
          <a:prstGeom prst="rect">
            <a:avLst/>
          </a:prstGeom>
        </p:spPr>
        <p:txBody>
          <a:bodyPr wrap="square">
            <a:spAutoFit/>
          </a:bodyPr>
          <a:lstStyle/>
          <a:p>
            <a:pPr>
              <a:lnSpc>
                <a:spcPct val="150000"/>
              </a:lnSpc>
            </a:pPr>
            <a:r>
              <a:rPr lang="tr-TR" sz="2800" dirty="0" smtClean="0">
                <a:latin typeface="Cambria" pitchFamily="18" charset="0"/>
                <a:ea typeface="Cambria" pitchFamily="18" charset="0"/>
              </a:rPr>
              <a:t>Bu dersin içeriğinde;</a:t>
            </a:r>
          </a:p>
          <a:p>
            <a:pPr>
              <a:lnSpc>
                <a:spcPct val="150000"/>
              </a:lnSpc>
            </a:pPr>
            <a:r>
              <a:rPr lang="tr-TR" sz="2800" dirty="0" smtClean="0">
                <a:latin typeface="Cambria" pitchFamily="18" charset="0"/>
                <a:ea typeface="Cambria" pitchFamily="18" charset="0"/>
              </a:rPr>
              <a:t>1. Tam rekabet piyasaları</a:t>
            </a:r>
          </a:p>
          <a:p>
            <a:pPr>
              <a:lnSpc>
                <a:spcPct val="150000"/>
              </a:lnSpc>
            </a:pPr>
            <a:r>
              <a:rPr lang="tr-TR" sz="2800" dirty="0" smtClean="0">
                <a:latin typeface="Cambria" pitchFamily="18" charset="0"/>
                <a:ea typeface="Cambria" pitchFamily="18" charset="0"/>
              </a:rPr>
              <a:t>2. Monopol piyasalar</a:t>
            </a:r>
          </a:p>
          <a:p>
            <a:pPr>
              <a:lnSpc>
                <a:spcPct val="150000"/>
              </a:lnSpc>
            </a:pPr>
            <a:r>
              <a:rPr lang="tr-TR" sz="2800" dirty="0" smtClean="0">
                <a:latin typeface="Cambria" pitchFamily="18" charset="0"/>
                <a:ea typeface="Cambria" pitchFamily="18" charset="0"/>
              </a:rPr>
              <a:t>3. Oligopol piyasalar</a:t>
            </a:r>
          </a:p>
          <a:p>
            <a:pPr>
              <a:lnSpc>
                <a:spcPct val="150000"/>
              </a:lnSpc>
            </a:pPr>
            <a:r>
              <a:rPr lang="tr-TR" sz="2800" dirty="0" smtClean="0">
                <a:latin typeface="Cambria" pitchFamily="18" charset="0"/>
                <a:ea typeface="Cambria" pitchFamily="18" charset="0"/>
              </a:rPr>
              <a:t> konuları yer almaktadır.</a:t>
            </a:r>
            <a:endParaRPr lang="tr-TR" sz="2800" dirty="0">
              <a:latin typeface="Cambria" pitchFamily="18" charset="0"/>
              <a:ea typeface="Cambria"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5" name="Text Box 3"/>
          <p:cNvSpPr txBox="1">
            <a:spLocks noChangeArrowheads="1"/>
          </p:cNvSpPr>
          <p:nvPr/>
        </p:nvSpPr>
        <p:spPr bwMode="auto">
          <a:xfrm>
            <a:off x="539552" y="1484784"/>
            <a:ext cx="8280920" cy="4524315"/>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Monopolcü Rekabet Piyasası İçin Yan Yana Gelmesi Gereken Koşullar;</a:t>
            </a:r>
          </a:p>
          <a:p>
            <a:pPr>
              <a:lnSpc>
                <a:spcPct val="150000"/>
              </a:lnSpc>
            </a:pPr>
            <a:r>
              <a:rPr lang="tr-TR" sz="2400" dirty="0" smtClean="0">
                <a:latin typeface="Cambria" pitchFamily="18" charset="0"/>
              </a:rPr>
              <a:t>1. Küçük boyutlu çok sayıda alıcı ve satıcı olmalıdır. </a:t>
            </a:r>
          </a:p>
          <a:p>
            <a:pPr>
              <a:lnSpc>
                <a:spcPct val="150000"/>
              </a:lnSpc>
            </a:pPr>
            <a:r>
              <a:rPr lang="tr-TR" sz="2400" dirty="0" smtClean="0">
                <a:latin typeface="Cambria" pitchFamily="18" charset="0"/>
              </a:rPr>
              <a:t>2. Mallar heterojen olmalıdır. Her firmanın sattığı malın özellikleri farklı olmalıdır.</a:t>
            </a:r>
          </a:p>
          <a:p>
            <a:pPr>
              <a:lnSpc>
                <a:spcPct val="150000"/>
              </a:lnSpc>
            </a:pPr>
            <a:r>
              <a:rPr lang="tr-TR" sz="2400" dirty="0" smtClean="0">
                <a:latin typeface="Cambria" pitchFamily="18" charset="0"/>
              </a:rPr>
              <a:t>3. Piyasaya giriş ve çıkışlar serbest olmalıdır.</a:t>
            </a:r>
          </a:p>
          <a:p>
            <a:pPr>
              <a:lnSpc>
                <a:spcPct val="150000"/>
              </a:lnSpc>
            </a:pPr>
            <a:r>
              <a:rPr lang="tr-TR" sz="2400" dirty="0" smtClean="0">
                <a:latin typeface="Cambria" pitchFamily="18" charset="0"/>
              </a:rPr>
              <a:t>4. Piyasalarda bilgilenme tam olmalıdır. </a:t>
            </a:r>
          </a:p>
          <a:p>
            <a:pPr>
              <a:lnSpc>
                <a:spcPct val="150000"/>
              </a:lnSpc>
            </a:pPr>
            <a:r>
              <a:rPr lang="tr-TR" sz="2400" dirty="0" smtClean="0">
                <a:latin typeface="Cambria" pitchFamily="18" charset="0"/>
              </a:rPr>
              <a:t>(Parmaksız, 2000: 152)</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5" name="Text Box 3"/>
          <p:cNvSpPr txBox="1">
            <a:spLocks noChangeArrowheads="1"/>
          </p:cNvSpPr>
          <p:nvPr/>
        </p:nvSpPr>
        <p:spPr bwMode="auto">
          <a:xfrm>
            <a:off x="539552" y="1812880"/>
            <a:ext cx="8280920" cy="4524315"/>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Monopol piyasasında olduğu gibi, monopolcü rekabet piyasasında da firma dengesinde </a:t>
            </a:r>
            <a:r>
              <a:rPr lang="tr-TR" sz="2400" b="1" dirty="0" smtClean="0">
                <a:latin typeface="Cambria" pitchFamily="18" charset="0"/>
              </a:rPr>
              <a:t>P&gt;MC</a:t>
            </a:r>
            <a:r>
              <a:rPr lang="tr-TR" sz="2400" dirty="0" smtClean="0">
                <a:latin typeface="Cambria" pitchFamily="18" charset="0"/>
              </a:rPr>
              <a:t> olup ekonomik etkinlik sağlanamamaktadır. Ekonomik etkinliğin ifadesi olan </a:t>
            </a:r>
            <a:r>
              <a:rPr lang="tr-TR" sz="2400" b="1" dirty="0" smtClean="0">
                <a:latin typeface="Cambria" pitchFamily="18" charset="0"/>
              </a:rPr>
              <a:t>P=MC</a:t>
            </a:r>
            <a:r>
              <a:rPr lang="tr-TR" sz="2400" dirty="0" smtClean="0">
                <a:latin typeface="Cambria" pitchFamily="18" charset="0"/>
              </a:rPr>
              <a:t> koşulu sağlanamadığı için tam rekabet durumuna göre üretilen miktar daha az, fiyat daha fazladır. Bunun yanında sürekli yenilik yapılması ve tüketicinin tatmini anlamında faydalıdır.</a:t>
            </a:r>
          </a:p>
          <a:p>
            <a:pPr>
              <a:lnSpc>
                <a:spcPct val="150000"/>
              </a:lnSpc>
            </a:pPr>
            <a:r>
              <a:rPr lang="tr-TR" sz="2400" dirty="0" smtClean="0">
                <a:latin typeface="Cambria" pitchFamily="18" charset="0"/>
              </a:rPr>
              <a:t>(</a:t>
            </a:r>
            <a:r>
              <a:rPr lang="tr-TR" sz="2400" dirty="0" err="1" smtClean="0">
                <a:latin typeface="Cambria" pitchFamily="18" charset="0"/>
              </a:rPr>
              <a:t>Ertek</a:t>
            </a:r>
            <a:r>
              <a:rPr lang="tr-TR" sz="2400" dirty="0" smtClean="0">
                <a:latin typeface="Cambria" pitchFamily="18" charset="0"/>
              </a:rPr>
              <a:t>, 2007: 175)</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1026" name="AutoShape 2" descr="Image result for maslow piramidi"/>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tr-TR"/>
          </a:p>
        </p:txBody>
      </p:sp>
      <p:cxnSp>
        <p:nvCxnSpPr>
          <p:cNvPr id="6" name="5 Düz Bağlayıcı"/>
          <p:cNvCxnSpPr/>
          <p:nvPr/>
        </p:nvCxnSpPr>
        <p:spPr>
          <a:xfrm>
            <a:off x="1907704" y="1988840"/>
            <a:ext cx="0" cy="367240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9 Düz Bağlayıcı"/>
          <p:cNvCxnSpPr/>
          <p:nvPr/>
        </p:nvCxnSpPr>
        <p:spPr>
          <a:xfrm>
            <a:off x="1907704" y="5631444"/>
            <a:ext cx="468052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10 Metin kutusu"/>
          <p:cNvSpPr txBox="1"/>
          <p:nvPr/>
        </p:nvSpPr>
        <p:spPr>
          <a:xfrm>
            <a:off x="1043313" y="1556792"/>
            <a:ext cx="1728487" cy="369332"/>
          </a:xfrm>
          <a:prstGeom prst="rect">
            <a:avLst/>
          </a:prstGeom>
          <a:noFill/>
        </p:spPr>
        <p:txBody>
          <a:bodyPr wrap="none" rtlCol="0">
            <a:spAutoFit/>
          </a:bodyPr>
          <a:lstStyle/>
          <a:p>
            <a:r>
              <a:rPr lang="tr-TR" dirty="0" smtClean="0"/>
              <a:t>Fiyat ve Maliyet</a:t>
            </a:r>
            <a:endParaRPr lang="tr-TR" dirty="0"/>
          </a:p>
        </p:txBody>
      </p:sp>
      <p:sp>
        <p:nvSpPr>
          <p:cNvPr id="12" name="11 Metin kutusu"/>
          <p:cNvSpPr txBox="1"/>
          <p:nvPr/>
        </p:nvSpPr>
        <p:spPr>
          <a:xfrm>
            <a:off x="6660232" y="5373216"/>
            <a:ext cx="370614" cy="369332"/>
          </a:xfrm>
          <a:prstGeom prst="rect">
            <a:avLst/>
          </a:prstGeom>
          <a:noFill/>
        </p:spPr>
        <p:txBody>
          <a:bodyPr wrap="none" rtlCol="0">
            <a:spAutoFit/>
          </a:bodyPr>
          <a:lstStyle/>
          <a:p>
            <a:r>
              <a:rPr lang="tr-TR" dirty="0" smtClean="0"/>
              <a:t>Q</a:t>
            </a:r>
            <a:endParaRPr lang="tr-TR" dirty="0"/>
          </a:p>
        </p:txBody>
      </p:sp>
      <p:sp>
        <p:nvSpPr>
          <p:cNvPr id="15" name="14 Metin kutusu"/>
          <p:cNvSpPr txBox="1"/>
          <p:nvPr/>
        </p:nvSpPr>
        <p:spPr>
          <a:xfrm>
            <a:off x="6980716" y="1484784"/>
            <a:ext cx="617220" cy="369332"/>
          </a:xfrm>
          <a:prstGeom prst="rect">
            <a:avLst/>
          </a:prstGeom>
          <a:noFill/>
        </p:spPr>
        <p:txBody>
          <a:bodyPr wrap="none" rtlCol="0">
            <a:spAutoFit/>
          </a:bodyPr>
          <a:lstStyle/>
          <a:p>
            <a:r>
              <a:rPr lang="tr-TR" dirty="0" smtClean="0"/>
              <a:t>ATC</a:t>
            </a:r>
            <a:endParaRPr lang="tr-TR" dirty="0"/>
          </a:p>
        </p:txBody>
      </p:sp>
      <p:cxnSp>
        <p:nvCxnSpPr>
          <p:cNvPr id="19" name="18 Düz Bağlayıcı"/>
          <p:cNvCxnSpPr/>
          <p:nvPr/>
        </p:nvCxnSpPr>
        <p:spPr>
          <a:xfrm>
            <a:off x="4572000" y="2852936"/>
            <a:ext cx="0" cy="2808312"/>
          </a:xfrm>
          <a:prstGeom prst="line">
            <a:avLst/>
          </a:prstGeom>
          <a:ln w="15875">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21" name="20 Metin kutusu"/>
          <p:cNvSpPr txBox="1"/>
          <p:nvPr/>
        </p:nvSpPr>
        <p:spPr>
          <a:xfrm>
            <a:off x="4355976" y="5723964"/>
            <a:ext cx="418704" cy="369332"/>
          </a:xfrm>
          <a:prstGeom prst="rect">
            <a:avLst/>
          </a:prstGeom>
          <a:noFill/>
        </p:spPr>
        <p:txBody>
          <a:bodyPr wrap="none" rtlCol="0">
            <a:spAutoFit/>
          </a:bodyPr>
          <a:lstStyle/>
          <a:p>
            <a:r>
              <a:rPr lang="tr-TR" dirty="0" smtClean="0"/>
              <a:t>Q</a:t>
            </a:r>
            <a:r>
              <a:rPr lang="tr-TR" baseline="-25000" dirty="0" smtClean="0"/>
              <a:t>1</a:t>
            </a:r>
            <a:endParaRPr lang="tr-TR" dirty="0"/>
          </a:p>
        </p:txBody>
      </p:sp>
      <p:sp>
        <p:nvSpPr>
          <p:cNvPr id="30" name="29 Metin kutusu"/>
          <p:cNvSpPr txBox="1"/>
          <p:nvPr/>
        </p:nvSpPr>
        <p:spPr>
          <a:xfrm>
            <a:off x="6260636" y="1124744"/>
            <a:ext cx="543739" cy="369332"/>
          </a:xfrm>
          <a:prstGeom prst="rect">
            <a:avLst/>
          </a:prstGeom>
          <a:noFill/>
        </p:spPr>
        <p:txBody>
          <a:bodyPr wrap="none" rtlCol="0">
            <a:spAutoFit/>
          </a:bodyPr>
          <a:lstStyle/>
          <a:p>
            <a:r>
              <a:rPr lang="tr-TR" dirty="0" smtClean="0"/>
              <a:t>MC</a:t>
            </a:r>
            <a:endParaRPr lang="tr-TR" dirty="0"/>
          </a:p>
        </p:txBody>
      </p:sp>
      <p:sp>
        <p:nvSpPr>
          <p:cNvPr id="24" name="23 Serbest Form"/>
          <p:cNvSpPr/>
          <p:nvPr/>
        </p:nvSpPr>
        <p:spPr>
          <a:xfrm>
            <a:off x="2574388" y="1463040"/>
            <a:ext cx="3798277" cy="2267243"/>
          </a:xfrm>
          <a:custGeom>
            <a:avLst/>
            <a:gdLst>
              <a:gd name="connsiteX0" fmla="*/ 0 w 3798277"/>
              <a:gd name="connsiteY0" fmla="*/ 1871003 h 2267243"/>
              <a:gd name="connsiteX1" fmla="*/ 281354 w 3798277"/>
              <a:gd name="connsiteY1" fmla="*/ 2067951 h 2267243"/>
              <a:gd name="connsiteX2" fmla="*/ 633046 w 3798277"/>
              <a:gd name="connsiteY2" fmla="*/ 2180492 h 2267243"/>
              <a:gd name="connsiteX3" fmla="*/ 1350498 w 3798277"/>
              <a:gd name="connsiteY3" fmla="*/ 2222695 h 2267243"/>
              <a:gd name="connsiteX4" fmla="*/ 2082018 w 3798277"/>
              <a:gd name="connsiteY4" fmla="*/ 1913206 h 2267243"/>
              <a:gd name="connsiteX5" fmla="*/ 2743200 w 3798277"/>
              <a:gd name="connsiteY5" fmla="*/ 1280160 h 2267243"/>
              <a:gd name="connsiteX6" fmla="*/ 3334043 w 3798277"/>
              <a:gd name="connsiteY6" fmla="*/ 618978 h 2267243"/>
              <a:gd name="connsiteX7" fmla="*/ 3657600 w 3798277"/>
              <a:gd name="connsiteY7" fmla="*/ 211015 h 2267243"/>
              <a:gd name="connsiteX8" fmla="*/ 3798277 w 3798277"/>
              <a:gd name="connsiteY8" fmla="*/ 0 h 22672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798277" h="2267243">
                <a:moveTo>
                  <a:pt x="0" y="1871003"/>
                </a:moveTo>
                <a:cubicBezTo>
                  <a:pt x="87923" y="1943686"/>
                  <a:pt x="175846" y="2016370"/>
                  <a:pt x="281354" y="2067951"/>
                </a:cubicBezTo>
                <a:cubicBezTo>
                  <a:pt x="386862" y="2119532"/>
                  <a:pt x="454855" y="2154701"/>
                  <a:pt x="633046" y="2180492"/>
                </a:cubicBezTo>
                <a:cubicBezTo>
                  <a:pt x="811237" y="2206283"/>
                  <a:pt x="1109003" y="2267243"/>
                  <a:pt x="1350498" y="2222695"/>
                </a:cubicBezTo>
                <a:cubicBezTo>
                  <a:pt x="1591993" y="2178147"/>
                  <a:pt x="1849901" y="2070295"/>
                  <a:pt x="2082018" y="1913206"/>
                </a:cubicBezTo>
                <a:cubicBezTo>
                  <a:pt x="2314135" y="1756117"/>
                  <a:pt x="2534529" y="1495865"/>
                  <a:pt x="2743200" y="1280160"/>
                </a:cubicBezTo>
                <a:cubicBezTo>
                  <a:pt x="2951871" y="1064455"/>
                  <a:pt x="3181643" y="797169"/>
                  <a:pt x="3334043" y="618978"/>
                </a:cubicBezTo>
                <a:cubicBezTo>
                  <a:pt x="3486443" y="440787"/>
                  <a:pt x="3580228" y="314178"/>
                  <a:pt x="3657600" y="211015"/>
                </a:cubicBezTo>
                <a:cubicBezTo>
                  <a:pt x="3734972" y="107852"/>
                  <a:pt x="3766624" y="53926"/>
                  <a:pt x="3798277" y="0"/>
                </a:cubicBezTo>
              </a:path>
            </a:pathLst>
          </a:custGeom>
          <a:ln w="25400"/>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p>
        </p:txBody>
      </p:sp>
      <p:cxnSp>
        <p:nvCxnSpPr>
          <p:cNvPr id="26" name="25 Düz Bağlayıcı"/>
          <p:cNvCxnSpPr/>
          <p:nvPr/>
        </p:nvCxnSpPr>
        <p:spPr>
          <a:xfrm>
            <a:off x="1907704" y="2492896"/>
            <a:ext cx="5400600" cy="720080"/>
          </a:xfrm>
          <a:prstGeom prst="line">
            <a:avLst/>
          </a:prstGeom>
          <a:ln w="25400">
            <a:solidFill>
              <a:srgbClr val="00B050"/>
            </a:solidFill>
          </a:ln>
        </p:spPr>
        <p:style>
          <a:lnRef idx="1">
            <a:schemeClr val="accent1"/>
          </a:lnRef>
          <a:fillRef idx="0">
            <a:schemeClr val="accent1"/>
          </a:fillRef>
          <a:effectRef idx="0">
            <a:schemeClr val="accent1"/>
          </a:effectRef>
          <a:fontRef idx="minor">
            <a:schemeClr val="tx1"/>
          </a:fontRef>
        </p:style>
      </p:cxnSp>
      <p:sp>
        <p:nvSpPr>
          <p:cNvPr id="32" name="31 Serbest Form"/>
          <p:cNvSpPr/>
          <p:nvPr/>
        </p:nvSpPr>
        <p:spPr>
          <a:xfrm>
            <a:off x="2616591" y="1842867"/>
            <a:ext cx="4595445" cy="1336431"/>
          </a:xfrm>
          <a:custGeom>
            <a:avLst/>
            <a:gdLst>
              <a:gd name="connsiteX0" fmla="*/ 0 w 4595445"/>
              <a:gd name="connsiteY0" fmla="*/ 379828 h 1336431"/>
              <a:gd name="connsiteX1" fmla="*/ 98474 w 4595445"/>
              <a:gd name="connsiteY1" fmla="*/ 548641 h 1336431"/>
              <a:gd name="connsiteX2" fmla="*/ 281354 w 4595445"/>
              <a:gd name="connsiteY2" fmla="*/ 703385 h 1336431"/>
              <a:gd name="connsiteX3" fmla="*/ 576775 w 4595445"/>
              <a:gd name="connsiteY3" fmla="*/ 872198 h 1336431"/>
              <a:gd name="connsiteX4" fmla="*/ 1012874 w 4595445"/>
              <a:gd name="connsiteY4" fmla="*/ 1083213 h 1336431"/>
              <a:gd name="connsiteX5" fmla="*/ 1280160 w 4595445"/>
              <a:gd name="connsiteY5" fmla="*/ 1195755 h 1336431"/>
              <a:gd name="connsiteX6" fmla="*/ 1631852 w 4595445"/>
              <a:gd name="connsiteY6" fmla="*/ 1280161 h 1336431"/>
              <a:gd name="connsiteX7" fmla="*/ 2110154 w 4595445"/>
              <a:gd name="connsiteY7" fmla="*/ 1336431 h 1336431"/>
              <a:gd name="connsiteX8" fmla="*/ 2461846 w 4595445"/>
              <a:gd name="connsiteY8" fmla="*/ 1280161 h 1336431"/>
              <a:gd name="connsiteX9" fmla="*/ 2940147 w 4595445"/>
              <a:gd name="connsiteY9" fmla="*/ 1195755 h 1336431"/>
              <a:gd name="connsiteX10" fmla="*/ 3390314 w 4595445"/>
              <a:gd name="connsiteY10" fmla="*/ 1012875 h 1336431"/>
              <a:gd name="connsiteX11" fmla="*/ 3981157 w 4595445"/>
              <a:gd name="connsiteY11" fmla="*/ 689318 h 1336431"/>
              <a:gd name="connsiteX12" fmla="*/ 4501661 w 4595445"/>
              <a:gd name="connsiteY12" fmla="*/ 112542 h 1336431"/>
              <a:gd name="connsiteX13" fmla="*/ 4543864 w 4595445"/>
              <a:gd name="connsiteY13" fmla="*/ 14068 h 1336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595445" h="1336431">
                <a:moveTo>
                  <a:pt x="0" y="379828"/>
                </a:moveTo>
                <a:cubicBezTo>
                  <a:pt x="25791" y="437271"/>
                  <a:pt x="51582" y="494715"/>
                  <a:pt x="98474" y="548641"/>
                </a:cubicBezTo>
                <a:cubicBezTo>
                  <a:pt x="145366" y="602567"/>
                  <a:pt x="201637" y="649459"/>
                  <a:pt x="281354" y="703385"/>
                </a:cubicBezTo>
                <a:cubicBezTo>
                  <a:pt x="361071" y="757311"/>
                  <a:pt x="454855" y="808893"/>
                  <a:pt x="576775" y="872198"/>
                </a:cubicBezTo>
                <a:cubicBezTo>
                  <a:pt x="698695" y="935503"/>
                  <a:pt x="895643" y="1029287"/>
                  <a:pt x="1012874" y="1083213"/>
                </a:cubicBezTo>
                <a:cubicBezTo>
                  <a:pt x="1130105" y="1137139"/>
                  <a:pt x="1176997" y="1162930"/>
                  <a:pt x="1280160" y="1195755"/>
                </a:cubicBezTo>
                <a:cubicBezTo>
                  <a:pt x="1383323" y="1228580"/>
                  <a:pt x="1493520" y="1256715"/>
                  <a:pt x="1631852" y="1280161"/>
                </a:cubicBezTo>
                <a:cubicBezTo>
                  <a:pt x="1770184" y="1303607"/>
                  <a:pt x="1971822" y="1336431"/>
                  <a:pt x="2110154" y="1336431"/>
                </a:cubicBezTo>
                <a:cubicBezTo>
                  <a:pt x="2248486" y="1336431"/>
                  <a:pt x="2461846" y="1280161"/>
                  <a:pt x="2461846" y="1280161"/>
                </a:cubicBezTo>
                <a:cubicBezTo>
                  <a:pt x="2600178" y="1256715"/>
                  <a:pt x="2785402" y="1240303"/>
                  <a:pt x="2940147" y="1195755"/>
                </a:cubicBezTo>
                <a:cubicBezTo>
                  <a:pt x="3094892" y="1151207"/>
                  <a:pt x="3216812" y="1097281"/>
                  <a:pt x="3390314" y="1012875"/>
                </a:cubicBezTo>
                <a:cubicBezTo>
                  <a:pt x="3563816" y="928469"/>
                  <a:pt x="3795933" y="839374"/>
                  <a:pt x="3981157" y="689318"/>
                </a:cubicBezTo>
                <a:cubicBezTo>
                  <a:pt x="4166382" y="539263"/>
                  <a:pt x="4407877" y="225084"/>
                  <a:pt x="4501661" y="112542"/>
                </a:cubicBezTo>
                <a:cubicBezTo>
                  <a:pt x="4595445" y="0"/>
                  <a:pt x="4569654" y="7034"/>
                  <a:pt x="4543864" y="14068"/>
                </a:cubicBezTo>
              </a:path>
            </a:pathLst>
          </a:custGeom>
          <a:ln w="22225">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p>
        </p:txBody>
      </p:sp>
      <p:cxnSp>
        <p:nvCxnSpPr>
          <p:cNvPr id="35" name="34 Düz Bağlayıcı"/>
          <p:cNvCxnSpPr>
            <a:endCxn id="32" idx="7"/>
          </p:cNvCxnSpPr>
          <p:nvPr/>
        </p:nvCxnSpPr>
        <p:spPr>
          <a:xfrm flipV="1">
            <a:off x="1907704" y="3179298"/>
            <a:ext cx="2819042" cy="5542"/>
          </a:xfrm>
          <a:prstGeom prst="line">
            <a:avLst/>
          </a:prstGeom>
          <a:ln w="15875">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36" name="35 Metin kutusu"/>
          <p:cNvSpPr txBox="1"/>
          <p:nvPr/>
        </p:nvSpPr>
        <p:spPr>
          <a:xfrm>
            <a:off x="1290484" y="3068960"/>
            <a:ext cx="617220" cy="369332"/>
          </a:xfrm>
          <a:prstGeom prst="rect">
            <a:avLst/>
          </a:prstGeom>
          <a:noFill/>
        </p:spPr>
        <p:txBody>
          <a:bodyPr wrap="none" rtlCol="0">
            <a:spAutoFit/>
          </a:bodyPr>
          <a:lstStyle/>
          <a:p>
            <a:r>
              <a:rPr lang="tr-TR" dirty="0" smtClean="0"/>
              <a:t>ATC</a:t>
            </a:r>
            <a:endParaRPr lang="tr-TR" dirty="0"/>
          </a:p>
        </p:txBody>
      </p:sp>
      <p:sp>
        <p:nvSpPr>
          <p:cNvPr id="37" name="36 Metin kutusu"/>
          <p:cNvSpPr txBox="1"/>
          <p:nvPr/>
        </p:nvSpPr>
        <p:spPr>
          <a:xfrm>
            <a:off x="7412637" y="2987660"/>
            <a:ext cx="785793" cy="369332"/>
          </a:xfrm>
          <a:prstGeom prst="rect">
            <a:avLst/>
          </a:prstGeom>
          <a:noFill/>
        </p:spPr>
        <p:txBody>
          <a:bodyPr wrap="none" rtlCol="0">
            <a:spAutoFit/>
          </a:bodyPr>
          <a:lstStyle/>
          <a:p>
            <a:r>
              <a:rPr lang="tr-TR" dirty="0" smtClean="0"/>
              <a:t>D=AR</a:t>
            </a:r>
            <a:endParaRPr lang="tr-TR" dirty="0"/>
          </a:p>
        </p:txBody>
      </p:sp>
      <p:sp>
        <p:nvSpPr>
          <p:cNvPr id="38" name="37 Dikdörtgen"/>
          <p:cNvSpPr/>
          <p:nvPr/>
        </p:nvSpPr>
        <p:spPr>
          <a:xfrm>
            <a:off x="1259632" y="6228020"/>
            <a:ext cx="7125990" cy="369332"/>
          </a:xfrm>
          <a:prstGeom prst="rect">
            <a:avLst/>
          </a:prstGeom>
        </p:spPr>
        <p:txBody>
          <a:bodyPr wrap="none">
            <a:spAutoFit/>
          </a:bodyPr>
          <a:lstStyle/>
          <a:p>
            <a:r>
              <a:rPr lang="tr-TR" dirty="0" smtClean="0">
                <a:latin typeface="Cambria" pitchFamily="18" charset="0"/>
              </a:rPr>
              <a:t>MONOPOLCÜ REKABET PİYASASINDA KISA DÖNEMLİ FİRMA DENGESİ</a:t>
            </a:r>
            <a:endParaRPr lang="tr-TR" dirty="0"/>
          </a:p>
        </p:txBody>
      </p:sp>
      <p:cxnSp>
        <p:nvCxnSpPr>
          <p:cNvPr id="27" name="26 Düz Bağlayıcı"/>
          <p:cNvCxnSpPr/>
          <p:nvPr/>
        </p:nvCxnSpPr>
        <p:spPr>
          <a:xfrm>
            <a:off x="1907704" y="2492896"/>
            <a:ext cx="4968552" cy="1728192"/>
          </a:xfrm>
          <a:prstGeom prst="line">
            <a:avLst/>
          </a:prstGeom>
          <a:ln w="25400">
            <a:solidFill>
              <a:srgbClr val="00B050"/>
            </a:solidFill>
          </a:ln>
        </p:spPr>
        <p:style>
          <a:lnRef idx="1">
            <a:schemeClr val="accent1"/>
          </a:lnRef>
          <a:fillRef idx="0">
            <a:schemeClr val="accent1"/>
          </a:fillRef>
          <a:effectRef idx="0">
            <a:schemeClr val="accent1"/>
          </a:effectRef>
          <a:fontRef idx="minor">
            <a:schemeClr val="tx1"/>
          </a:fontRef>
        </p:style>
      </p:cxnSp>
      <p:sp>
        <p:nvSpPr>
          <p:cNvPr id="29" name="28 Metin kutusu"/>
          <p:cNvSpPr txBox="1"/>
          <p:nvPr/>
        </p:nvSpPr>
        <p:spPr>
          <a:xfrm>
            <a:off x="6908581" y="4067780"/>
            <a:ext cx="543739" cy="369332"/>
          </a:xfrm>
          <a:prstGeom prst="rect">
            <a:avLst/>
          </a:prstGeom>
          <a:noFill/>
        </p:spPr>
        <p:txBody>
          <a:bodyPr wrap="none" rtlCol="0">
            <a:spAutoFit/>
          </a:bodyPr>
          <a:lstStyle/>
          <a:p>
            <a:r>
              <a:rPr lang="tr-TR" dirty="0" smtClean="0"/>
              <a:t>MR</a:t>
            </a:r>
            <a:endParaRPr lang="tr-TR" dirty="0"/>
          </a:p>
        </p:txBody>
      </p:sp>
      <p:cxnSp>
        <p:nvCxnSpPr>
          <p:cNvPr id="33" name="32 Düz Bağlayıcı"/>
          <p:cNvCxnSpPr/>
          <p:nvPr/>
        </p:nvCxnSpPr>
        <p:spPr>
          <a:xfrm>
            <a:off x="1907704" y="2852936"/>
            <a:ext cx="2664296" cy="0"/>
          </a:xfrm>
          <a:prstGeom prst="line">
            <a:avLst/>
          </a:prstGeom>
          <a:ln w="15875">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44" name="43 Metin kutusu"/>
          <p:cNvSpPr txBox="1"/>
          <p:nvPr/>
        </p:nvSpPr>
        <p:spPr>
          <a:xfrm>
            <a:off x="1444370" y="2708920"/>
            <a:ext cx="319318" cy="369332"/>
          </a:xfrm>
          <a:prstGeom prst="rect">
            <a:avLst/>
          </a:prstGeom>
          <a:noFill/>
        </p:spPr>
        <p:txBody>
          <a:bodyPr wrap="none" rtlCol="0">
            <a:spAutoFit/>
          </a:bodyPr>
          <a:lstStyle/>
          <a:p>
            <a:r>
              <a:rPr lang="tr-TR" dirty="0" smtClean="0"/>
              <a:t>P</a:t>
            </a:r>
            <a:endParaRPr lang="tr-TR" dirty="0"/>
          </a:p>
        </p:txBody>
      </p:sp>
      <p:sp>
        <p:nvSpPr>
          <p:cNvPr id="45" name="44 Metin kutusu"/>
          <p:cNvSpPr txBox="1"/>
          <p:nvPr/>
        </p:nvSpPr>
        <p:spPr>
          <a:xfrm>
            <a:off x="2226588" y="2852936"/>
            <a:ext cx="535724" cy="369332"/>
          </a:xfrm>
          <a:prstGeom prst="rect">
            <a:avLst/>
          </a:prstGeom>
          <a:noFill/>
        </p:spPr>
        <p:txBody>
          <a:bodyPr wrap="none" rtlCol="0">
            <a:spAutoFit/>
          </a:bodyPr>
          <a:lstStyle/>
          <a:p>
            <a:r>
              <a:rPr lang="tr-TR" dirty="0" smtClean="0"/>
              <a:t>Kâr</a:t>
            </a:r>
            <a:endParaRPr lang="tr-T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5" name="Text Box 3"/>
          <p:cNvSpPr txBox="1">
            <a:spLocks noChangeArrowheads="1"/>
          </p:cNvSpPr>
          <p:nvPr/>
        </p:nvSpPr>
        <p:spPr bwMode="auto">
          <a:xfrm>
            <a:off x="251520" y="1412776"/>
            <a:ext cx="8640960" cy="5078313"/>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Oligopol Piyasası</a:t>
            </a:r>
          </a:p>
          <a:p>
            <a:pPr>
              <a:lnSpc>
                <a:spcPct val="150000"/>
              </a:lnSpc>
            </a:pPr>
            <a:r>
              <a:rPr lang="tr-TR" sz="2400" dirty="0" smtClean="0">
                <a:latin typeface="Cambria" pitchFamily="18" charset="0"/>
              </a:rPr>
              <a:t>Az sayıda firmanın hakim olduğu bir piyasa türüdür. Bu firmalar fiyatı veri almayacak kadar yeterli güce sahiptir. Ancak piyasa talep eğrisini (monopol piyasada olduğu gibi) kendi talep eğrisi olarak görmeyecek kadar da rakiplerine bağımlıdır. Bu durumda piyasaya giriş, ne çok kolaydır ne de tamamen imkansızdır. Birçok endüstride 3-12 arasında az sayıda firma endüstriye hakimdir ve yeni gelenler piyasada çok zor yer bulur. </a:t>
            </a:r>
          </a:p>
          <a:p>
            <a:pPr>
              <a:lnSpc>
                <a:spcPct val="150000"/>
              </a:lnSpc>
            </a:pPr>
            <a:r>
              <a:rPr lang="tr-TR" sz="2400" dirty="0" smtClean="0">
                <a:latin typeface="Cambria" pitchFamily="18" charset="0"/>
              </a:rPr>
              <a:t>(Parmaksız, 2000: 152)</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1026" name="AutoShape 2" descr="Image result for maslow piramidi"/>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tr-TR"/>
          </a:p>
        </p:txBody>
      </p:sp>
      <p:cxnSp>
        <p:nvCxnSpPr>
          <p:cNvPr id="6" name="5 Düz Bağlayıcı"/>
          <p:cNvCxnSpPr/>
          <p:nvPr/>
        </p:nvCxnSpPr>
        <p:spPr>
          <a:xfrm>
            <a:off x="1907704" y="1988840"/>
            <a:ext cx="0" cy="367240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9 Düz Bağlayıcı"/>
          <p:cNvCxnSpPr/>
          <p:nvPr/>
        </p:nvCxnSpPr>
        <p:spPr>
          <a:xfrm>
            <a:off x="1907704" y="5631444"/>
            <a:ext cx="468052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10 Metin kutusu"/>
          <p:cNvSpPr txBox="1"/>
          <p:nvPr/>
        </p:nvSpPr>
        <p:spPr>
          <a:xfrm>
            <a:off x="1043313" y="1556792"/>
            <a:ext cx="1728487" cy="369332"/>
          </a:xfrm>
          <a:prstGeom prst="rect">
            <a:avLst/>
          </a:prstGeom>
          <a:noFill/>
        </p:spPr>
        <p:txBody>
          <a:bodyPr wrap="none" rtlCol="0">
            <a:spAutoFit/>
          </a:bodyPr>
          <a:lstStyle/>
          <a:p>
            <a:r>
              <a:rPr lang="tr-TR" dirty="0" smtClean="0"/>
              <a:t>Fiyat ve Maliyet</a:t>
            </a:r>
            <a:endParaRPr lang="tr-TR" dirty="0"/>
          </a:p>
        </p:txBody>
      </p:sp>
      <p:sp>
        <p:nvSpPr>
          <p:cNvPr id="12" name="11 Metin kutusu"/>
          <p:cNvSpPr txBox="1"/>
          <p:nvPr/>
        </p:nvSpPr>
        <p:spPr>
          <a:xfrm>
            <a:off x="6660232" y="5373216"/>
            <a:ext cx="370614" cy="369332"/>
          </a:xfrm>
          <a:prstGeom prst="rect">
            <a:avLst/>
          </a:prstGeom>
          <a:noFill/>
        </p:spPr>
        <p:txBody>
          <a:bodyPr wrap="none" rtlCol="0">
            <a:spAutoFit/>
          </a:bodyPr>
          <a:lstStyle/>
          <a:p>
            <a:r>
              <a:rPr lang="tr-TR" dirty="0" smtClean="0"/>
              <a:t>Q</a:t>
            </a:r>
            <a:endParaRPr lang="tr-TR" dirty="0"/>
          </a:p>
        </p:txBody>
      </p:sp>
      <p:sp>
        <p:nvSpPr>
          <p:cNvPr id="15" name="14 Metin kutusu"/>
          <p:cNvSpPr txBox="1"/>
          <p:nvPr/>
        </p:nvSpPr>
        <p:spPr>
          <a:xfrm>
            <a:off x="5754980" y="3140968"/>
            <a:ext cx="617220" cy="369332"/>
          </a:xfrm>
          <a:prstGeom prst="rect">
            <a:avLst/>
          </a:prstGeom>
          <a:noFill/>
        </p:spPr>
        <p:txBody>
          <a:bodyPr wrap="none" rtlCol="0">
            <a:spAutoFit/>
          </a:bodyPr>
          <a:lstStyle/>
          <a:p>
            <a:r>
              <a:rPr lang="tr-TR" dirty="0" smtClean="0"/>
              <a:t>ATC</a:t>
            </a:r>
            <a:endParaRPr lang="tr-TR" dirty="0"/>
          </a:p>
        </p:txBody>
      </p:sp>
      <p:cxnSp>
        <p:nvCxnSpPr>
          <p:cNvPr id="19" name="18 Düz Bağlayıcı"/>
          <p:cNvCxnSpPr/>
          <p:nvPr/>
        </p:nvCxnSpPr>
        <p:spPr>
          <a:xfrm>
            <a:off x="4572000" y="2852936"/>
            <a:ext cx="0" cy="2808312"/>
          </a:xfrm>
          <a:prstGeom prst="line">
            <a:avLst/>
          </a:prstGeom>
          <a:ln w="15875">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21" name="20 Metin kutusu"/>
          <p:cNvSpPr txBox="1"/>
          <p:nvPr/>
        </p:nvSpPr>
        <p:spPr>
          <a:xfrm>
            <a:off x="4355976" y="5723964"/>
            <a:ext cx="444352" cy="369332"/>
          </a:xfrm>
          <a:prstGeom prst="rect">
            <a:avLst/>
          </a:prstGeom>
          <a:noFill/>
        </p:spPr>
        <p:txBody>
          <a:bodyPr wrap="none" rtlCol="0">
            <a:spAutoFit/>
          </a:bodyPr>
          <a:lstStyle/>
          <a:p>
            <a:r>
              <a:rPr lang="tr-TR" dirty="0" err="1" smtClean="0"/>
              <a:t>Q</a:t>
            </a:r>
            <a:r>
              <a:rPr lang="tr-TR" baseline="-25000" dirty="0" err="1" smtClean="0"/>
              <a:t>e</a:t>
            </a:r>
            <a:endParaRPr lang="tr-TR" dirty="0"/>
          </a:p>
        </p:txBody>
      </p:sp>
      <p:sp>
        <p:nvSpPr>
          <p:cNvPr id="30" name="29 Metin kutusu"/>
          <p:cNvSpPr txBox="1"/>
          <p:nvPr/>
        </p:nvSpPr>
        <p:spPr>
          <a:xfrm>
            <a:off x="5252397" y="2483604"/>
            <a:ext cx="543739" cy="369332"/>
          </a:xfrm>
          <a:prstGeom prst="rect">
            <a:avLst/>
          </a:prstGeom>
          <a:noFill/>
        </p:spPr>
        <p:txBody>
          <a:bodyPr wrap="none" rtlCol="0">
            <a:spAutoFit/>
          </a:bodyPr>
          <a:lstStyle/>
          <a:p>
            <a:r>
              <a:rPr lang="tr-TR" dirty="0" smtClean="0"/>
              <a:t>MC</a:t>
            </a:r>
            <a:endParaRPr lang="tr-TR" dirty="0"/>
          </a:p>
        </p:txBody>
      </p:sp>
      <p:cxnSp>
        <p:nvCxnSpPr>
          <p:cNvPr id="26" name="25 Düz Bağlayıcı"/>
          <p:cNvCxnSpPr/>
          <p:nvPr/>
        </p:nvCxnSpPr>
        <p:spPr>
          <a:xfrm>
            <a:off x="1907704" y="2492896"/>
            <a:ext cx="2664296" cy="360040"/>
          </a:xfrm>
          <a:prstGeom prst="line">
            <a:avLst/>
          </a:prstGeom>
          <a:ln w="25400">
            <a:solidFill>
              <a:srgbClr val="00B050"/>
            </a:solidFill>
          </a:ln>
        </p:spPr>
        <p:style>
          <a:lnRef idx="1">
            <a:schemeClr val="accent1"/>
          </a:lnRef>
          <a:fillRef idx="0">
            <a:schemeClr val="accent1"/>
          </a:fillRef>
          <a:effectRef idx="0">
            <a:schemeClr val="accent1"/>
          </a:effectRef>
          <a:fontRef idx="minor">
            <a:schemeClr val="tx1"/>
          </a:fontRef>
        </p:style>
      </p:cxnSp>
      <p:sp>
        <p:nvSpPr>
          <p:cNvPr id="37" name="36 Metin kutusu"/>
          <p:cNvSpPr txBox="1"/>
          <p:nvPr/>
        </p:nvSpPr>
        <p:spPr>
          <a:xfrm>
            <a:off x="5580112" y="4293096"/>
            <a:ext cx="785793" cy="369332"/>
          </a:xfrm>
          <a:prstGeom prst="rect">
            <a:avLst/>
          </a:prstGeom>
          <a:noFill/>
        </p:spPr>
        <p:txBody>
          <a:bodyPr wrap="none" rtlCol="0">
            <a:spAutoFit/>
          </a:bodyPr>
          <a:lstStyle/>
          <a:p>
            <a:r>
              <a:rPr lang="tr-TR" dirty="0" smtClean="0"/>
              <a:t>D=AR</a:t>
            </a:r>
            <a:endParaRPr lang="tr-TR" dirty="0"/>
          </a:p>
        </p:txBody>
      </p:sp>
      <p:sp>
        <p:nvSpPr>
          <p:cNvPr id="38" name="37 Dikdörtgen"/>
          <p:cNvSpPr/>
          <p:nvPr/>
        </p:nvSpPr>
        <p:spPr>
          <a:xfrm>
            <a:off x="1656631" y="6228020"/>
            <a:ext cx="5867697" cy="369332"/>
          </a:xfrm>
          <a:prstGeom prst="rect">
            <a:avLst/>
          </a:prstGeom>
        </p:spPr>
        <p:txBody>
          <a:bodyPr wrap="none">
            <a:spAutoFit/>
          </a:bodyPr>
          <a:lstStyle/>
          <a:p>
            <a:r>
              <a:rPr lang="tr-TR" dirty="0" smtClean="0">
                <a:latin typeface="Cambria" pitchFamily="18" charset="0"/>
              </a:rPr>
              <a:t>OLİGOPOL PİYASASINDA KISA DÖNEMLİ FİRMA DENGESİ</a:t>
            </a:r>
            <a:endParaRPr lang="tr-TR" dirty="0"/>
          </a:p>
        </p:txBody>
      </p:sp>
      <p:cxnSp>
        <p:nvCxnSpPr>
          <p:cNvPr id="27" name="26 Düz Bağlayıcı"/>
          <p:cNvCxnSpPr/>
          <p:nvPr/>
        </p:nvCxnSpPr>
        <p:spPr>
          <a:xfrm>
            <a:off x="1907704" y="2492896"/>
            <a:ext cx="2664296" cy="1008112"/>
          </a:xfrm>
          <a:prstGeom prst="line">
            <a:avLst/>
          </a:prstGeom>
          <a:ln w="25400">
            <a:solidFill>
              <a:srgbClr val="00B050"/>
            </a:solidFill>
          </a:ln>
        </p:spPr>
        <p:style>
          <a:lnRef idx="1">
            <a:schemeClr val="accent1"/>
          </a:lnRef>
          <a:fillRef idx="0">
            <a:schemeClr val="accent1"/>
          </a:fillRef>
          <a:effectRef idx="0">
            <a:schemeClr val="accent1"/>
          </a:effectRef>
          <a:fontRef idx="minor">
            <a:schemeClr val="tx1"/>
          </a:fontRef>
        </p:style>
      </p:cxnSp>
      <p:sp>
        <p:nvSpPr>
          <p:cNvPr id="29" name="28 Metin kutusu"/>
          <p:cNvSpPr txBox="1"/>
          <p:nvPr/>
        </p:nvSpPr>
        <p:spPr>
          <a:xfrm>
            <a:off x="5220072" y="4931876"/>
            <a:ext cx="543739" cy="369332"/>
          </a:xfrm>
          <a:prstGeom prst="rect">
            <a:avLst/>
          </a:prstGeom>
          <a:noFill/>
        </p:spPr>
        <p:txBody>
          <a:bodyPr wrap="none" rtlCol="0">
            <a:spAutoFit/>
          </a:bodyPr>
          <a:lstStyle/>
          <a:p>
            <a:r>
              <a:rPr lang="tr-TR" dirty="0" smtClean="0"/>
              <a:t>MR</a:t>
            </a:r>
            <a:endParaRPr lang="tr-TR" dirty="0"/>
          </a:p>
        </p:txBody>
      </p:sp>
      <p:cxnSp>
        <p:nvCxnSpPr>
          <p:cNvPr id="33" name="32 Düz Bağlayıcı"/>
          <p:cNvCxnSpPr/>
          <p:nvPr/>
        </p:nvCxnSpPr>
        <p:spPr>
          <a:xfrm>
            <a:off x="1907704" y="2852936"/>
            <a:ext cx="2664296" cy="0"/>
          </a:xfrm>
          <a:prstGeom prst="line">
            <a:avLst/>
          </a:prstGeom>
          <a:ln w="15875">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44" name="43 Metin kutusu"/>
          <p:cNvSpPr txBox="1"/>
          <p:nvPr/>
        </p:nvSpPr>
        <p:spPr>
          <a:xfrm>
            <a:off x="1444370" y="2708920"/>
            <a:ext cx="319318" cy="369332"/>
          </a:xfrm>
          <a:prstGeom prst="rect">
            <a:avLst/>
          </a:prstGeom>
          <a:noFill/>
        </p:spPr>
        <p:txBody>
          <a:bodyPr wrap="none" rtlCol="0">
            <a:spAutoFit/>
          </a:bodyPr>
          <a:lstStyle/>
          <a:p>
            <a:r>
              <a:rPr lang="tr-TR" dirty="0" smtClean="0"/>
              <a:t>P</a:t>
            </a:r>
            <a:endParaRPr lang="tr-TR" dirty="0"/>
          </a:p>
        </p:txBody>
      </p:sp>
      <p:cxnSp>
        <p:nvCxnSpPr>
          <p:cNvPr id="28" name="27 Düz Bağlayıcı"/>
          <p:cNvCxnSpPr/>
          <p:nvPr/>
        </p:nvCxnSpPr>
        <p:spPr>
          <a:xfrm>
            <a:off x="4572000" y="2852936"/>
            <a:ext cx="1368152" cy="1368152"/>
          </a:xfrm>
          <a:prstGeom prst="line">
            <a:avLst/>
          </a:prstGeom>
          <a:ln w="25400">
            <a:solidFill>
              <a:srgbClr val="00B050"/>
            </a:solidFill>
          </a:ln>
        </p:spPr>
        <p:style>
          <a:lnRef idx="1">
            <a:schemeClr val="accent1"/>
          </a:lnRef>
          <a:fillRef idx="0">
            <a:schemeClr val="accent1"/>
          </a:fillRef>
          <a:effectRef idx="0">
            <a:schemeClr val="accent1"/>
          </a:effectRef>
          <a:fontRef idx="minor">
            <a:schemeClr val="tx1"/>
          </a:fontRef>
        </p:style>
      </p:cxnSp>
      <p:sp>
        <p:nvSpPr>
          <p:cNvPr id="40" name="39 Metin kutusu"/>
          <p:cNvSpPr txBox="1"/>
          <p:nvPr/>
        </p:nvSpPr>
        <p:spPr>
          <a:xfrm>
            <a:off x="4427984" y="2339588"/>
            <a:ext cx="340158" cy="369332"/>
          </a:xfrm>
          <a:prstGeom prst="rect">
            <a:avLst/>
          </a:prstGeom>
          <a:noFill/>
        </p:spPr>
        <p:txBody>
          <a:bodyPr wrap="none" rtlCol="0">
            <a:spAutoFit/>
          </a:bodyPr>
          <a:lstStyle/>
          <a:p>
            <a:r>
              <a:rPr lang="tr-TR" dirty="0" smtClean="0"/>
              <a:t>A</a:t>
            </a:r>
            <a:endParaRPr lang="tr-TR" dirty="0"/>
          </a:p>
        </p:txBody>
      </p:sp>
      <p:sp>
        <p:nvSpPr>
          <p:cNvPr id="41" name="40 Serbest Form"/>
          <p:cNvSpPr/>
          <p:nvPr/>
        </p:nvSpPr>
        <p:spPr>
          <a:xfrm>
            <a:off x="3502855" y="3385624"/>
            <a:ext cx="2271933" cy="445478"/>
          </a:xfrm>
          <a:custGeom>
            <a:avLst/>
            <a:gdLst>
              <a:gd name="connsiteX0" fmla="*/ 0 w 2271933"/>
              <a:gd name="connsiteY0" fmla="*/ 103164 h 445478"/>
              <a:gd name="connsiteX1" fmla="*/ 351693 w 2271933"/>
              <a:gd name="connsiteY1" fmla="*/ 286044 h 445478"/>
              <a:gd name="connsiteX2" fmla="*/ 675250 w 2271933"/>
              <a:gd name="connsiteY2" fmla="*/ 398585 h 445478"/>
              <a:gd name="connsiteX3" fmla="*/ 1181687 w 2271933"/>
              <a:gd name="connsiteY3" fmla="*/ 412653 h 445478"/>
              <a:gd name="connsiteX4" fmla="*/ 1885071 w 2271933"/>
              <a:gd name="connsiteY4" fmla="*/ 201638 h 445478"/>
              <a:gd name="connsiteX5" fmla="*/ 2208628 w 2271933"/>
              <a:gd name="connsiteY5" fmla="*/ 32825 h 445478"/>
              <a:gd name="connsiteX6" fmla="*/ 2264899 w 2271933"/>
              <a:gd name="connsiteY6" fmla="*/ 4690 h 445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271933" h="445478">
                <a:moveTo>
                  <a:pt x="0" y="103164"/>
                </a:moveTo>
                <a:cubicBezTo>
                  <a:pt x="119576" y="169985"/>
                  <a:pt x="239152" y="236807"/>
                  <a:pt x="351693" y="286044"/>
                </a:cubicBezTo>
                <a:cubicBezTo>
                  <a:pt x="464234" y="335281"/>
                  <a:pt x="536918" y="377484"/>
                  <a:pt x="675250" y="398585"/>
                </a:cubicBezTo>
                <a:cubicBezTo>
                  <a:pt x="813582" y="419686"/>
                  <a:pt x="980050" y="445478"/>
                  <a:pt x="1181687" y="412653"/>
                </a:cubicBezTo>
                <a:cubicBezTo>
                  <a:pt x="1383324" y="379828"/>
                  <a:pt x="1713914" y="264943"/>
                  <a:pt x="1885071" y="201638"/>
                </a:cubicBezTo>
                <a:cubicBezTo>
                  <a:pt x="2056228" y="138333"/>
                  <a:pt x="2145323" y="65650"/>
                  <a:pt x="2208628" y="32825"/>
                </a:cubicBezTo>
                <a:cubicBezTo>
                  <a:pt x="2271933" y="0"/>
                  <a:pt x="2268416" y="2345"/>
                  <a:pt x="2264899" y="4690"/>
                </a:cubicBezTo>
              </a:path>
            </a:pathLst>
          </a:custGeom>
          <a:ln w="25400">
            <a:solidFill>
              <a:srgbClr val="00206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p>
        </p:txBody>
      </p:sp>
      <p:sp>
        <p:nvSpPr>
          <p:cNvPr id="42" name="41 Serbest Form"/>
          <p:cNvSpPr/>
          <p:nvPr/>
        </p:nvSpPr>
        <p:spPr>
          <a:xfrm>
            <a:off x="3615397" y="2968283"/>
            <a:ext cx="1885071" cy="1230923"/>
          </a:xfrm>
          <a:custGeom>
            <a:avLst/>
            <a:gdLst>
              <a:gd name="connsiteX0" fmla="*/ 0 w 1885071"/>
              <a:gd name="connsiteY0" fmla="*/ 1195754 h 1230923"/>
              <a:gd name="connsiteX1" fmla="*/ 436098 w 1885071"/>
              <a:gd name="connsiteY1" fmla="*/ 1195754 h 1230923"/>
              <a:gd name="connsiteX2" fmla="*/ 1041009 w 1885071"/>
              <a:gd name="connsiteY2" fmla="*/ 984739 h 1230923"/>
              <a:gd name="connsiteX3" fmla="*/ 1364566 w 1885071"/>
              <a:gd name="connsiteY3" fmla="*/ 675249 h 1230923"/>
              <a:gd name="connsiteX4" fmla="*/ 1885071 w 1885071"/>
              <a:gd name="connsiteY4" fmla="*/ 0 h 12309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85071" h="1230923">
                <a:moveTo>
                  <a:pt x="0" y="1195754"/>
                </a:moveTo>
                <a:cubicBezTo>
                  <a:pt x="131298" y="1213338"/>
                  <a:pt x="262597" y="1230923"/>
                  <a:pt x="436098" y="1195754"/>
                </a:cubicBezTo>
                <a:cubicBezTo>
                  <a:pt x="609600" y="1160585"/>
                  <a:pt x="886264" y="1071490"/>
                  <a:pt x="1041009" y="984739"/>
                </a:cubicBezTo>
                <a:cubicBezTo>
                  <a:pt x="1195754" y="897988"/>
                  <a:pt x="1223889" y="839372"/>
                  <a:pt x="1364566" y="675249"/>
                </a:cubicBezTo>
                <a:cubicBezTo>
                  <a:pt x="1505243" y="511126"/>
                  <a:pt x="1695157" y="255563"/>
                  <a:pt x="1885071" y="0"/>
                </a:cubicBezTo>
              </a:path>
            </a:pathLst>
          </a:custGeom>
          <a:ln w="254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p>
        </p:txBody>
      </p:sp>
      <p:cxnSp>
        <p:nvCxnSpPr>
          <p:cNvPr id="43" name="42 Düz Bağlayıcı"/>
          <p:cNvCxnSpPr/>
          <p:nvPr/>
        </p:nvCxnSpPr>
        <p:spPr>
          <a:xfrm>
            <a:off x="4572000" y="4365104"/>
            <a:ext cx="720080" cy="648072"/>
          </a:xfrm>
          <a:prstGeom prst="line">
            <a:avLst/>
          </a:prstGeom>
          <a:ln w="25400">
            <a:solidFill>
              <a:srgbClr val="00B050"/>
            </a:solidFill>
          </a:ln>
        </p:spPr>
        <p:style>
          <a:lnRef idx="1">
            <a:schemeClr val="accent1"/>
          </a:lnRef>
          <a:fillRef idx="0">
            <a:schemeClr val="accent1"/>
          </a:fillRef>
          <a:effectRef idx="0">
            <a:schemeClr val="accent1"/>
          </a:effectRef>
          <a:fontRef idx="minor">
            <a:schemeClr val="tx1"/>
          </a:fontRef>
        </p:style>
      </p:cxnSp>
      <p:sp>
        <p:nvSpPr>
          <p:cNvPr id="47" name="46 Metin kutusu"/>
          <p:cNvSpPr txBox="1"/>
          <p:nvPr/>
        </p:nvSpPr>
        <p:spPr>
          <a:xfrm>
            <a:off x="4580384" y="3275692"/>
            <a:ext cx="322524" cy="369332"/>
          </a:xfrm>
          <a:prstGeom prst="rect">
            <a:avLst/>
          </a:prstGeom>
          <a:noFill/>
        </p:spPr>
        <p:txBody>
          <a:bodyPr wrap="none" rtlCol="0">
            <a:spAutoFit/>
          </a:bodyPr>
          <a:lstStyle/>
          <a:p>
            <a:r>
              <a:rPr lang="tr-TR" dirty="0" smtClean="0"/>
              <a:t>B</a:t>
            </a:r>
            <a:endParaRPr lang="tr-TR" dirty="0"/>
          </a:p>
        </p:txBody>
      </p:sp>
      <p:sp>
        <p:nvSpPr>
          <p:cNvPr id="48" name="47 Metin kutusu"/>
          <p:cNvSpPr txBox="1"/>
          <p:nvPr/>
        </p:nvSpPr>
        <p:spPr>
          <a:xfrm>
            <a:off x="4211960" y="4149080"/>
            <a:ext cx="340158" cy="369332"/>
          </a:xfrm>
          <a:prstGeom prst="rect">
            <a:avLst/>
          </a:prstGeom>
          <a:noFill/>
        </p:spPr>
        <p:txBody>
          <a:bodyPr wrap="none" rtlCol="0">
            <a:spAutoFit/>
          </a:bodyPr>
          <a:lstStyle/>
          <a:p>
            <a:r>
              <a:rPr lang="tr-TR" dirty="0" smtClean="0"/>
              <a:t>C</a:t>
            </a:r>
            <a:endParaRPr lang="tr-T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1026" name="AutoShape 2" descr="Image result for maslow piramidi"/>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tr-TR"/>
          </a:p>
        </p:txBody>
      </p:sp>
      <p:sp>
        <p:nvSpPr>
          <p:cNvPr id="31" name="Text Box 3"/>
          <p:cNvSpPr txBox="1">
            <a:spLocks noChangeArrowheads="1"/>
          </p:cNvSpPr>
          <p:nvPr/>
        </p:nvSpPr>
        <p:spPr bwMode="auto">
          <a:xfrm>
            <a:off x="251520" y="1720840"/>
            <a:ext cx="8640960" cy="3416320"/>
          </a:xfrm>
          <a:prstGeom prst="rect">
            <a:avLst/>
          </a:prstGeom>
          <a:noFill/>
          <a:ln w="9525">
            <a:noFill/>
            <a:miter lim="800000"/>
            <a:headEnd/>
            <a:tailEnd/>
          </a:ln>
        </p:spPr>
        <p:txBody>
          <a:bodyPr wrap="square">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50000"/>
              </a:lnSpc>
            </a:pPr>
            <a:r>
              <a:rPr lang="tr-TR" sz="2400" dirty="0" smtClean="0">
                <a:latin typeface="Cambria" pitchFamily="18" charset="0"/>
              </a:rPr>
              <a:t>Kaynakça;</a:t>
            </a:r>
          </a:p>
          <a:p>
            <a:pPr>
              <a:lnSpc>
                <a:spcPct val="150000"/>
              </a:lnSpc>
            </a:pPr>
            <a:r>
              <a:rPr lang="tr-TR" sz="2400" dirty="0" err="1" smtClean="0">
                <a:latin typeface="Cambria" pitchFamily="18" charset="0"/>
              </a:rPr>
              <a:t>Üstünel</a:t>
            </a:r>
            <a:r>
              <a:rPr lang="tr-TR" sz="2400" dirty="0" smtClean="0">
                <a:latin typeface="Cambria" pitchFamily="18" charset="0"/>
              </a:rPr>
              <a:t>, Besim, Ekonominin Temelleri, Ofset, (5. Basım), İstanbul, 1987.</a:t>
            </a:r>
          </a:p>
          <a:p>
            <a:pPr>
              <a:lnSpc>
                <a:spcPct val="150000"/>
              </a:lnSpc>
            </a:pPr>
            <a:r>
              <a:rPr lang="tr-TR" sz="2400" dirty="0" err="1" smtClean="0">
                <a:latin typeface="Cambria" pitchFamily="18" charset="0"/>
              </a:rPr>
              <a:t>Ertek</a:t>
            </a:r>
            <a:r>
              <a:rPr lang="tr-TR" sz="2400" dirty="0" smtClean="0">
                <a:latin typeface="Cambria" pitchFamily="18" charset="0"/>
              </a:rPr>
              <a:t>, Tümay, Temel Ekonomi, Beta, (2. Basım), 	İstanbul, 2007.</a:t>
            </a:r>
          </a:p>
          <a:p>
            <a:pPr>
              <a:lnSpc>
                <a:spcPct val="150000"/>
              </a:lnSpc>
            </a:pPr>
            <a:r>
              <a:rPr lang="tr-TR" sz="2400" dirty="0" smtClean="0">
                <a:latin typeface="Cambria" pitchFamily="18" charset="0"/>
              </a:rPr>
              <a:t>Parasız, İlker, İktisada Giriş, Ezgi </a:t>
            </a:r>
            <a:r>
              <a:rPr lang="tr-TR" sz="2400" dirty="0" err="1" smtClean="0">
                <a:latin typeface="Cambria" pitchFamily="18" charset="0"/>
              </a:rPr>
              <a:t>Kitabevi</a:t>
            </a:r>
            <a:r>
              <a:rPr lang="tr-TR" sz="2400" dirty="0" smtClean="0">
                <a:latin typeface="Cambria" pitchFamily="18" charset="0"/>
              </a:rPr>
              <a:t>, (6. Basım), Bursa, 2000.</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24" name="23 Dikdörtgen"/>
          <p:cNvSpPr/>
          <p:nvPr/>
        </p:nvSpPr>
        <p:spPr>
          <a:xfrm>
            <a:off x="323528" y="1595021"/>
            <a:ext cx="8496944" cy="4616648"/>
          </a:xfrm>
          <a:prstGeom prst="rect">
            <a:avLst/>
          </a:prstGeom>
        </p:spPr>
        <p:txBody>
          <a:bodyPr wrap="square">
            <a:spAutoFit/>
          </a:bodyPr>
          <a:lstStyle/>
          <a:p>
            <a:pPr>
              <a:lnSpc>
                <a:spcPct val="150000"/>
              </a:lnSpc>
            </a:pPr>
            <a:r>
              <a:rPr lang="tr-TR" sz="2800" dirty="0" smtClean="0">
                <a:latin typeface="Cambria" pitchFamily="18" charset="0"/>
                <a:ea typeface="Cambria" pitchFamily="18" charset="0"/>
              </a:rPr>
              <a:t>Tam Rekabet Piyasası; Çok sayıda alıcı, çok sayıda satıcı bulunan, piyasaya giriş serbestisi sağlanmış, homojen bir mal söz konusu ve her şeyin açıkta cereyan ettiği bir piyasadır. Burada alıcılar da satıcılar da piyasa fiyatlarını etkileyemeyecek kadar önemsiz, güçsüz ve dolayısıyla fiyatı kabullenme durumunda olan birimlerdir. (</a:t>
            </a:r>
            <a:r>
              <a:rPr lang="tr-TR" sz="2800" dirty="0" err="1" smtClean="0">
                <a:latin typeface="Cambria" pitchFamily="18" charset="0"/>
              </a:rPr>
              <a:t>Üstünel</a:t>
            </a:r>
            <a:r>
              <a:rPr lang="tr-TR" sz="2800" dirty="0" smtClean="0">
                <a:latin typeface="Cambria" pitchFamily="18" charset="0"/>
              </a:rPr>
              <a:t>, 1988: 215)</a:t>
            </a:r>
            <a:endParaRPr lang="tr-TR" sz="2800" dirty="0">
              <a:latin typeface="Cambria" pitchFamily="18" charset="0"/>
              <a:ea typeface="Cambria"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4" name="Text Box 3"/>
          <p:cNvSpPr txBox="1">
            <a:spLocks noChangeArrowheads="1"/>
          </p:cNvSpPr>
          <p:nvPr/>
        </p:nvSpPr>
        <p:spPr bwMode="auto">
          <a:xfrm>
            <a:off x="539552" y="1628800"/>
            <a:ext cx="8064896" cy="3970318"/>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Tam Rekabet Piyasasının Özellikleri</a:t>
            </a:r>
          </a:p>
          <a:p>
            <a:pPr>
              <a:lnSpc>
                <a:spcPct val="150000"/>
              </a:lnSpc>
            </a:pPr>
            <a:r>
              <a:rPr lang="tr-TR" sz="2400" dirty="0" smtClean="0">
                <a:latin typeface="Cambria" pitchFamily="18" charset="0"/>
              </a:rPr>
              <a:t>1. Piyasada çok sayıda alıcı ve satıcının bulunması</a:t>
            </a:r>
          </a:p>
          <a:p>
            <a:pPr>
              <a:lnSpc>
                <a:spcPct val="150000"/>
              </a:lnSpc>
            </a:pPr>
            <a:r>
              <a:rPr lang="tr-TR" sz="2400" dirty="0" smtClean="0">
                <a:latin typeface="Cambria" pitchFamily="18" charset="0"/>
              </a:rPr>
              <a:t>2. Malın Homojen olması</a:t>
            </a:r>
          </a:p>
          <a:p>
            <a:pPr>
              <a:lnSpc>
                <a:spcPct val="150000"/>
              </a:lnSpc>
            </a:pPr>
            <a:r>
              <a:rPr lang="tr-TR" sz="2400" dirty="0" smtClean="0">
                <a:latin typeface="Cambria" pitchFamily="18" charset="0"/>
              </a:rPr>
              <a:t>3. Alıcı ve satıcıların piyasaya ilişkin tam bir bilgiye sahip olması</a:t>
            </a:r>
          </a:p>
          <a:p>
            <a:pPr>
              <a:lnSpc>
                <a:spcPct val="150000"/>
              </a:lnSpc>
            </a:pPr>
            <a:r>
              <a:rPr lang="tr-TR" sz="2400" dirty="0" smtClean="0">
                <a:latin typeface="Cambria" pitchFamily="18" charset="0"/>
              </a:rPr>
              <a:t>4. Piyasaya giriş ve çıkışın serbest olması</a:t>
            </a:r>
          </a:p>
          <a:p>
            <a:pPr>
              <a:lnSpc>
                <a:spcPct val="150000"/>
              </a:lnSpc>
            </a:pPr>
            <a:r>
              <a:rPr lang="tr-TR" sz="2400" dirty="0" smtClean="0">
                <a:latin typeface="Cambria" pitchFamily="18" charset="0"/>
              </a:rPr>
              <a:t> (</a:t>
            </a:r>
            <a:r>
              <a:rPr lang="tr-TR" sz="2400" dirty="0" err="1" smtClean="0">
                <a:latin typeface="Cambria" pitchFamily="18" charset="0"/>
              </a:rPr>
              <a:t>Ertek</a:t>
            </a:r>
            <a:r>
              <a:rPr lang="tr-TR" sz="2400" dirty="0" smtClean="0">
                <a:latin typeface="Cambria" pitchFamily="18" charset="0"/>
              </a:rPr>
              <a:t>, 2007: 143)</a:t>
            </a:r>
            <a:endParaRPr lang="tr-TR" sz="2400" dirty="0">
              <a:latin typeface="Cambria"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4" name="Text Box 3"/>
          <p:cNvSpPr txBox="1">
            <a:spLocks noChangeArrowheads="1"/>
          </p:cNvSpPr>
          <p:nvPr/>
        </p:nvSpPr>
        <p:spPr bwMode="auto">
          <a:xfrm>
            <a:off x="251520" y="1412776"/>
            <a:ext cx="8712968" cy="4524315"/>
          </a:xfrm>
          <a:prstGeom prst="rect">
            <a:avLst/>
          </a:prstGeom>
          <a:noFill/>
          <a:ln w="9525">
            <a:noFill/>
            <a:miter lim="800000"/>
            <a:headEnd/>
            <a:tailEnd/>
          </a:ln>
        </p:spPr>
        <p:txBody>
          <a:bodyPr wrap="square">
            <a:spAutoFit/>
          </a:bodyPr>
          <a:lstStyle/>
          <a:p>
            <a:pPr>
              <a:lnSpc>
                <a:spcPct val="150000"/>
              </a:lnSpc>
            </a:pPr>
            <a:r>
              <a:rPr lang="tr-TR" sz="2400" b="1" u="sng" dirty="0" smtClean="0">
                <a:latin typeface="Cambria" pitchFamily="18" charset="0"/>
              </a:rPr>
              <a:t>Toplam Hasılat</a:t>
            </a:r>
            <a:r>
              <a:rPr lang="tr-TR" sz="2400" dirty="0" smtClean="0">
                <a:latin typeface="Cambria" pitchFamily="18" charset="0"/>
              </a:rPr>
              <a:t>; Bir firmanın satışlarından elde ettiği brüt (toplam) geliri ifade eder. (TR=P.Q) formülüyle gösterilir.</a:t>
            </a:r>
          </a:p>
          <a:p>
            <a:pPr>
              <a:lnSpc>
                <a:spcPct val="150000"/>
              </a:lnSpc>
            </a:pPr>
            <a:r>
              <a:rPr lang="tr-TR" sz="2400" b="1" u="sng" dirty="0" smtClean="0">
                <a:latin typeface="Cambria" pitchFamily="18" charset="0"/>
              </a:rPr>
              <a:t>Marjinal Hasılat</a:t>
            </a:r>
            <a:r>
              <a:rPr lang="tr-TR" sz="2400" dirty="0" smtClean="0">
                <a:latin typeface="Cambria" pitchFamily="18" charset="0"/>
              </a:rPr>
              <a:t>; Bir firmanın bir birim daha mal üretip satması neticesinde toplam hasılattaki artışı ifade eder. (MR=∆TR/ ∆Q) formülüyle gösterilir.</a:t>
            </a:r>
          </a:p>
          <a:p>
            <a:pPr>
              <a:lnSpc>
                <a:spcPct val="150000"/>
              </a:lnSpc>
            </a:pPr>
            <a:r>
              <a:rPr lang="tr-TR" sz="2400" b="1" u="sng" dirty="0" smtClean="0">
                <a:latin typeface="Cambria" pitchFamily="18" charset="0"/>
              </a:rPr>
              <a:t>Ortalama Hasılat</a:t>
            </a:r>
            <a:r>
              <a:rPr lang="tr-TR" sz="2400" dirty="0" smtClean="0">
                <a:latin typeface="Cambria" pitchFamily="18" charset="0"/>
              </a:rPr>
              <a:t>; Bir firmanın sattığı mallardan elde ettiği birim başına hasılatı ifade eder. (AR=TR/Q) formülüyle gösterilir.</a:t>
            </a:r>
          </a:p>
          <a:p>
            <a:pPr>
              <a:lnSpc>
                <a:spcPct val="150000"/>
              </a:lnSpc>
            </a:pPr>
            <a:r>
              <a:rPr lang="tr-TR" sz="2400" dirty="0" smtClean="0">
                <a:latin typeface="Cambria" pitchFamily="18" charset="0"/>
              </a:rPr>
              <a:t> (</a:t>
            </a:r>
            <a:r>
              <a:rPr lang="tr-TR" sz="2400" dirty="0" err="1" smtClean="0">
                <a:latin typeface="Cambria" pitchFamily="18" charset="0"/>
              </a:rPr>
              <a:t>Ertek</a:t>
            </a:r>
            <a:r>
              <a:rPr lang="tr-TR" sz="2400" dirty="0" smtClean="0">
                <a:latin typeface="Cambria" pitchFamily="18" charset="0"/>
              </a:rPr>
              <a:t>, 2007: 146)</a:t>
            </a:r>
            <a:endParaRPr lang="tr-TR" sz="2400" dirty="0">
              <a:latin typeface="Cambria"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4" name="Text Box 3"/>
          <p:cNvSpPr txBox="1">
            <a:spLocks noChangeArrowheads="1"/>
          </p:cNvSpPr>
          <p:nvPr/>
        </p:nvSpPr>
        <p:spPr bwMode="auto">
          <a:xfrm>
            <a:off x="395536" y="1484784"/>
            <a:ext cx="8424936" cy="4524315"/>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Tam rekabet piyasasında piyasa talebi, çok sayıda alıcının belli bir zaman diliminde değişik fiyatlardan satın almayı arzu ettiği miktarları gösterir. Piyasa arzı ise, çok sayıda satıcının belli bir zaman dilimi içinde değişik fiyatlarda satmayı arzu ettiği miktarları gösterir. Arz ve talep birlikte piyasa fiyatını belirler. (Piyasa fiyatı piyasa arz ve piyasa talep eğrilerinin birbirini kestiği noktada oluşur.)</a:t>
            </a:r>
          </a:p>
          <a:p>
            <a:pPr>
              <a:lnSpc>
                <a:spcPct val="150000"/>
              </a:lnSpc>
            </a:pPr>
            <a:r>
              <a:rPr lang="tr-TR" sz="2400" dirty="0" smtClean="0">
                <a:latin typeface="Cambria" pitchFamily="18" charset="0"/>
              </a:rPr>
              <a:t> (</a:t>
            </a:r>
            <a:r>
              <a:rPr lang="tr-TR" sz="2400" dirty="0" err="1" smtClean="0">
                <a:latin typeface="Cambria" pitchFamily="18" charset="0"/>
              </a:rPr>
              <a:t>Ertek</a:t>
            </a:r>
            <a:r>
              <a:rPr lang="tr-TR" sz="2400" dirty="0" smtClean="0">
                <a:latin typeface="Cambria" pitchFamily="18" charset="0"/>
              </a:rPr>
              <a:t>, 2007: 146)</a:t>
            </a:r>
            <a:endParaRPr lang="tr-TR" sz="2400" dirty="0">
              <a:latin typeface="Cambria"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4" name="Text Box 3"/>
          <p:cNvSpPr txBox="1">
            <a:spLocks noChangeArrowheads="1"/>
          </p:cNvSpPr>
          <p:nvPr/>
        </p:nvSpPr>
        <p:spPr bwMode="auto">
          <a:xfrm>
            <a:off x="323528" y="1628800"/>
            <a:ext cx="8568952" cy="5078313"/>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Tam rekabet piyasasında bir firmanın kar maksimizasyonuna </a:t>
            </a:r>
            <a:r>
              <a:rPr lang="tr-TR" sz="2400" b="1" dirty="0" smtClean="0">
                <a:latin typeface="Cambria" pitchFamily="18" charset="0"/>
              </a:rPr>
              <a:t>firma dengesi </a:t>
            </a:r>
            <a:r>
              <a:rPr lang="tr-TR" sz="2400" dirty="0" smtClean="0">
                <a:latin typeface="Cambria" pitchFamily="18" charset="0"/>
              </a:rPr>
              <a:t>denir. Bir firma, piyasa yapısı ne olursa olsun, karını maksimum yapabilmek için  marjinal hasılat eğrisi ile marjinal maliyet eğrisinin kesiştiği noktadaki miktarı üretmelidir.  Tam rekabet piyasasında ;</a:t>
            </a:r>
          </a:p>
          <a:p>
            <a:pPr>
              <a:lnSpc>
                <a:spcPct val="150000"/>
              </a:lnSpc>
            </a:pPr>
            <a:r>
              <a:rPr lang="tr-TR" sz="2400" dirty="0" smtClean="0">
                <a:latin typeface="Cambria" pitchFamily="18" charset="0"/>
              </a:rPr>
              <a:t>P (Fiyat)= AR (Ortalama Gelir)= MR (Marjinal Gelir) olduğundan; MR=MC ve P=MC eşitlikleri kar maksimizasyonunu gösterir.</a:t>
            </a:r>
          </a:p>
          <a:p>
            <a:pPr>
              <a:lnSpc>
                <a:spcPct val="150000"/>
              </a:lnSpc>
            </a:pPr>
            <a:r>
              <a:rPr lang="tr-TR" sz="2400" dirty="0" smtClean="0">
                <a:latin typeface="Cambria" pitchFamily="18" charset="0"/>
              </a:rPr>
              <a:t> (</a:t>
            </a:r>
            <a:r>
              <a:rPr lang="tr-TR" sz="2400" dirty="0" err="1" smtClean="0">
                <a:latin typeface="Cambria" pitchFamily="18" charset="0"/>
              </a:rPr>
              <a:t>Ertek</a:t>
            </a:r>
            <a:r>
              <a:rPr lang="tr-TR" sz="2400" dirty="0" smtClean="0">
                <a:latin typeface="Cambria" pitchFamily="18" charset="0"/>
              </a:rPr>
              <a:t>, 2007: 148)</a:t>
            </a:r>
            <a:endParaRPr lang="tr-TR" sz="2400" dirty="0">
              <a:latin typeface="Cambria"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1026" name="AutoShape 2" descr="Image result for maslow piramidi"/>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tr-TR"/>
          </a:p>
        </p:txBody>
      </p:sp>
      <p:cxnSp>
        <p:nvCxnSpPr>
          <p:cNvPr id="6" name="5 Düz Bağlayıcı"/>
          <p:cNvCxnSpPr/>
          <p:nvPr/>
        </p:nvCxnSpPr>
        <p:spPr>
          <a:xfrm>
            <a:off x="1907704" y="1988840"/>
            <a:ext cx="0" cy="367240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9 Düz Bağlayıcı"/>
          <p:cNvCxnSpPr/>
          <p:nvPr/>
        </p:nvCxnSpPr>
        <p:spPr>
          <a:xfrm>
            <a:off x="1907704" y="5631444"/>
            <a:ext cx="468052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10 Metin kutusu"/>
          <p:cNvSpPr txBox="1"/>
          <p:nvPr/>
        </p:nvSpPr>
        <p:spPr>
          <a:xfrm>
            <a:off x="1763688" y="1628800"/>
            <a:ext cx="319318" cy="369332"/>
          </a:xfrm>
          <a:prstGeom prst="rect">
            <a:avLst/>
          </a:prstGeom>
          <a:noFill/>
        </p:spPr>
        <p:txBody>
          <a:bodyPr wrap="none" rtlCol="0">
            <a:spAutoFit/>
          </a:bodyPr>
          <a:lstStyle/>
          <a:p>
            <a:r>
              <a:rPr lang="tr-TR" dirty="0" smtClean="0"/>
              <a:t>P</a:t>
            </a:r>
            <a:endParaRPr lang="tr-TR" dirty="0"/>
          </a:p>
        </p:txBody>
      </p:sp>
      <p:sp>
        <p:nvSpPr>
          <p:cNvPr id="12" name="11 Metin kutusu"/>
          <p:cNvSpPr txBox="1"/>
          <p:nvPr/>
        </p:nvSpPr>
        <p:spPr>
          <a:xfrm>
            <a:off x="6660232" y="5373216"/>
            <a:ext cx="370614" cy="369332"/>
          </a:xfrm>
          <a:prstGeom prst="rect">
            <a:avLst/>
          </a:prstGeom>
          <a:noFill/>
        </p:spPr>
        <p:txBody>
          <a:bodyPr wrap="none" rtlCol="0">
            <a:spAutoFit/>
          </a:bodyPr>
          <a:lstStyle/>
          <a:p>
            <a:r>
              <a:rPr lang="tr-TR" dirty="0" smtClean="0"/>
              <a:t>Q</a:t>
            </a:r>
            <a:endParaRPr lang="tr-TR" dirty="0"/>
          </a:p>
        </p:txBody>
      </p:sp>
      <p:cxnSp>
        <p:nvCxnSpPr>
          <p:cNvPr id="14" name="13 Düz Bağlayıcı"/>
          <p:cNvCxnSpPr/>
          <p:nvPr/>
        </p:nvCxnSpPr>
        <p:spPr>
          <a:xfrm flipV="1">
            <a:off x="1891968" y="1844824"/>
            <a:ext cx="4552240" cy="3788288"/>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15" name="14 Metin kutusu"/>
          <p:cNvSpPr txBox="1"/>
          <p:nvPr/>
        </p:nvSpPr>
        <p:spPr>
          <a:xfrm>
            <a:off x="6548668" y="1484784"/>
            <a:ext cx="471604" cy="369332"/>
          </a:xfrm>
          <a:prstGeom prst="rect">
            <a:avLst/>
          </a:prstGeom>
          <a:noFill/>
        </p:spPr>
        <p:txBody>
          <a:bodyPr wrap="none" rtlCol="0">
            <a:spAutoFit/>
          </a:bodyPr>
          <a:lstStyle/>
          <a:p>
            <a:r>
              <a:rPr lang="tr-TR" dirty="0" smtClean="0"/>
              <a:t>TR</a:t>
            </a:r>
            <a:endParaRPr lang="tr-TR" dirty="0"/>
          </a:p>
        </p:txBody>
      </p:sp>
      <p:sp>
        <p:nvSpPr>
          <p:cNvPr id="16" name="15 Serbest Form"/>
          <p:cNvSpPr/>
          <p:nvPr/>
        </p:nvSpPr>
        <p:spPr>
          <a:xfrm>
            <a:off x="1913206" y="1498210"/>
            <a:ext cx="4407877" cy="3186332"/>
          </a:xfrm>
          <a:custGeom>
            <a:avLst/>
            <a:gdLst>
              <a:gd name="connsiteX0" fmla="*/ 0 w 4407877"/>
              <a:gd name="connsiteY0" fmla="*/ 3186332 h 3186332"/>
              <a:gd name="connsiteX1" fmla="*/ 393896 w 4407877"/>
              <a:gd name="connsiteY1" fmla="*/ 2919045 h 3186332"/>
              <a:gd name="connsiteX2" fmla="*/ 703385 w 4407877"/>
              <a:gd name="connsiteY2" fmla="*/ 2778368 h 3186332"/>
              <a:gd name="connsiteX3" fmla="*/ 1336431 w 4407877"/>
              <a:gd name="connsiteY3" fmla="*/ 2595488 h 3186332"/>
              <a:gd name="connsiteX4" fmla="*/ 1786597 w 4407877"/>
              <a:gd name="connsiteY4" fmla="*/ 2525150 h 3186332"/>
              <a:gd name="connsiteX5" fmla="*/ 2067951 w 4407877"/>
              <a:gd name="connsiteY5" fmla="*/ 2468879 h 3186332"/>
              <a:gd name="connsiteX6" fmla="*/ 2715065 w 4407877"/>
              <a:gd name="connsiteY6" fmla="*/ 2356338 h 3186332"/>
              <a:gd name="connsiteX7" fmla="*/ 3854548 w 4407877"/>
              <a:gd name="connsiteY7" fmla="*/ 1807698 h 3186332"/>
              <a:gd name="connsiteX8" fmla="*/ 4276579 w 4407877"/>
              <a:gd name="connsiteY8" fmla="*/ 822959 h 3186332"/>
              <a:gd name="connsiteX9" fmla="*/ 4389120 w 4407877"/>
              <a:gd name="connsiteY9" fmla="*/ 119575 h 3186332"/>
              <a:gd name="connsiteX10" fmla="*/ 4389120 w 4407877"/>
              <a:gd name="connsiteY10" fmla="*/ 105507 h 31863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407877" h="3186332">
                <a:moveTo>
                  <a:pt x="0" y="3186332"/>
                </a:moveTo>
                <a:cubicBezTo>
                  <a:pt x="138332" y="3086685"/>
                  <a:pt x="276665" y="2987039"/>
                  <a:pt x="393896" y="2919045"/>
                </a:cubicBezTo>
                <a:cubicBezTo>
                  <a:pt x="511127" y="2851051"/>
                  <a:pt x="546296" y="2832294"/>
                  <a:pt x="703385" y="2778368"/>
                </a:cubicBezTo>
                <a:cubicBezTo>
                  <a:pt x="860474" y="2724442"/>
                  <a:pt x="1155896" y="2637691"/>
                  <a:pt x="1336431" y="2595488"/>
                </a:cubicBezTo>
                <a:cubicBezTo>
                  <a:pt x="1516966" y="2553285"/>
                  <a:pt x="1664677" y="2546252"/>
                  <a:pt x="1786597" y="2525150"/>
                </a:cubicBezTo>
                <a:cubicBezTo>
                  <a:pt x="1908517" y="2504048"/>
                  <a:pt x="2067951" y="2468879"/>
                  <a:pt x="2067951" y="2468879"/>
                </a:cubicBezTo>
                <a:cubicBezTo>
                  <a:pt x="2222696" y="2440744"/>
                  <a:pt x="2417299" y="2466535"/>
                  <a:pt x="2715065" y="2356338"/>
                </a:cubicBezTo>
                <a:cubicBezTo>
                  <a:pt x="3012831" y="2246141"/>
                  <a:pt x="3594296" y="2063261"/>
                  <a:pt x="3854548" y="1807698"/>
                </a:cubicBezTo>
                <a:cubicBezTo>
                  <a:pt x="4114800" y="1552135"/>
                  <a:pt x="4187484" y="1104313"/>
                  <a:pt x="4276579" y="822959"/>
                </a:cubicBezTo>
                <a:cubicBezTo>
                  <a:pt x="4365674" y="541605"/>
                  <a:pt x="4370363" y="239150"/>
                  <a:pt x="4389120" y="119575"/>
                </a:cubicBezTo>
                <a:cubicBezTo>
                  <a:pt x="4407877" y="0"/>
                  <a:pt x="4398498" y="52753"/>
                  <a:pt x="4389120" y="105507"/>
                </a:cubicBezTo>
              </a:path>
            </a:pathLst>
          </a:custGeom>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p>
        </p:txBody>
      </p:sp>
      <p:cxnSp>
        <p:nvCxnSpPr>
          <p:cNvPr id="19" name="18 Düz Bağlayıcı"/>
          <p:cNvCxnSpPr/>
          <p:nvPr/>
        </p:nvCxnSpPr>
        <p:spPr>
          <a:xfrm>
            <a:off x="3851920" y="4005064"/>
            <a:ext cx="0" cy="1656184"/>
          </a:xfrm>
          <a:prstGeom prst="line">
            <a:avLst/>
          </a:prstGeom>
          <a:ln w="15875">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21" name="20 Metin kutusu"/>
          <p:cNvSpPr txBox="1"/>
          <p:nvPr/>
        </p:nvSpPr>
        <p:spPr>
          <a:xfrm>
            <a:off x="3676618" y="5723964"/>
            <a:ext cx="418704" cy="369332"/>
          </a:xfrm>
          <a:prstGeom prst="rect">
            <a:avLst/>
          </a:prstGeom>
          <a:noFill/>
        </p:spPr>
        <p:txBody>
          <a:bodyPr wrap="none" rtlCol="0">
            <a:spAutoFit/>
          </a:bodyPr>
          <a:lstStyle/>
          <a:p>
            <a:r>
              <a:rPr lang="tr-TR" dirty="0" smtClean="0"/>
              <a:t>Q</a:t>
            </a:r>
            <a:r>
              <a:rPr lang="tr-TR" baseline="-25000" dirty="0" smtClean="0"/>
              <a:t>1</a:t>
            </a:r>
            <a:endParaRPr lang="tr-TR" dirty="0"/>
          </a:p>
        </p:txBody>
      </p:sp>
      <p:sp>
        <p:nvSpPr>
          <p:cNvPr id="22" name="21 Metin kutusu"/>
          <p:cNvSpPr txBox="1"/>
          <p:nvPr/>
        </p:nvSpPr>
        <p:spPr>
          <a:xfrm>
            <a:off x="6025504" y="5723964"/>
            <a:ext cx="445956" cy="369332"/>
          </a:xfrm>
          <a:prstGeom prst="rect">
            <a:avLst/>
          </a:prstGeom>
          <a:noFill/>
        </p:spPr>
        <p:txBody>
          <a:bodyPr wrap="none" rtlCol="0">
            <a:spAutoFit/>
          </a:bodyPr>
          <a:lstStyle/>
          <a:p>
            <a:r>
              <a:rPr lang="tr-TR" dirty="0" smtClean="0"/>
              <a:t>Q</a:t>
            </a:r>
            <a:r>
              <a:rPr lang="tr-TR" baseline="-25000" dirty="0" smtClean="0"/>
              <a:t>2</a:t>
            </a:r>
            <a:endParaRPr lang="tr-TR" dirty="0"/>
          </a:p>
        </p:txBody>
      </p:sp>
      <p:cxnSp>
        <p:nvCxnSpPr>
          <p:cNvPr id="23" name="22 Düz Bağlayıcı"/>
          <p:cNvCxnSpPr/>
          <p:nvPr/>
        </p:nvCxnSpPr>
        <p:spPr>
          <a:xfrm>
            <a:off x="6243920" y="1988840"/>
            <a:ext cx="0" cy="3600400"/>
          </a:xfrm>
          <a:prstGeom prst="line">
            <a:avLst/>
          </a:prstGeom>
          <a:ln w="15875">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28" name="27 Metin kutusu"/>
          <p:cNvSpPr txBox="1"/>
          <p:nvPr/>
        </p:nvSpPr>
        <p:spPr>
          <a:xfrm>
            <a:off x="2267744" y="3471391"/>
            <a:ext cx="1630639" cy="461665"/>
          </a:xfrm>
          <a:prstGeom prst="rect">
            <a:avLst/>
          </a:prstGeom>
          <a:noFill/>
        </p:spPr>
        <p:txBody>
          <a:bodyPr wrap="none" rtlCol="0">
            <a:spAutoFit/>
          </a:bodyPr>
          <a:lstStyle/>
          <a:p>
            <a:r>
              <a:rPr lang="tr-TR" sz="1200" dirty="0" err="1" smtClean="0"/>
              <a:t>Başabaş</a:t>
            </a:r>
            <a:r>
              <a:rPr lang="tr-TR" sz="1200" dirty="0" smtClean="0"/>
              <a:t> Noktası </a:t>
            </a:r>
          </a:p>
          <a:p>
            <a:r>
              <a:rPr lang="tr-TR" sz="1200" dirty="0" smtClean="0"/>
              <a:t>(Zarardan Kara Geçiş)</a:t>
            </a:r>
            <a:endParaRPr lang="tr-TR" sz="1200" dirty="0"/>
          </a:p>
        </p:txBody>
      </p:sp>
      <p:sp>
        <p:nvSpPr>
          <p:cNvPr id="29" name="28 Metin kutusu"/>
          <p:cNvSpPr txBox="1"/>
          <p:nvPr/>
        </p:nvSpPr>
        <p:spPr>
          <a:xfrm>
            <a:off x="4499992" y="1700808"/>
            <a:ext cx="1629870" cy="461665"/>
          </a:xfrm>
          <a:prstGeom prst="rect">
            <a:avLst/>
          </a:prstGeom>
          <a:noFill/>
        </p:spPr>
        <p:txBody>
          <a:bodyPr wrap="none" rtlCol="0">
            <a:spAutoFit/>
          </a:bodyPr>
          <a:lstStyle/>
          <a:p>
            <a:r>
              <a:rPr lang="tr-TR" sz="1200" dirty="0" err="1" smtClean="0"/>
              <a:t>Başabaş</a:t>
            </a:r>
            <a:r>
              <a:rPr lang="tr-TR" sz="1200" dirty="0" smtClean="0"/>
              <a:t> Noktası </a:t>
            </a:r>
          </a:p>
          <a:p>
            <a:r>
              <a:rPr lang="tr-TR" sz="1200" dirty="0" smtClean="0"/>
              <a:t>(Kardan Zarara Geçiş)</a:t>
            </a:r>
            <a:endParaRPr lang="tr-TR" sz="1200" dirty="0"/>
          </a:p>
        </p:txBody>
      </p:sp>
      <p:sp>
        <p:nvSpPr>
          <p:cNvPr id="30" name="29 Metin kutusu"/>
          <p:cNvSpPr txBox="1"/>
          <p:nvPr/>
        </p:nvSpPr>
        <p:spPr>
          <a:xfrm>
            <a:off x="6084168" y="1124744"/>
            <a:ext cx="471604" cy="369332"/>
          </a:xfrm>
          <a:prstGeom prst="rect">
            <a:avLst/>
          </a:prstGeom>
          <a:noFill/>
        </p:spPr>
        <p:txBody>
          <a:bodyPr wrap="none" rtlCol="0">
            <a:spAutoFit/>
          </a:bodyPr>
          <a:lstStyle/>
          <a:p>
            <a:r>
              <a:rPr lang="tr-TR" dirty="0" smtClean="0"/>
              <a:t>TC</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1026" name="AutoShape 2" descr="Image result for maslow piramidi"/>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tr-TR"/>
          </a:p>
        </p:txBody>
      </p:sp>
      <p:cxnSp>
        <p:nvCxnSpPr>
          <p:cNvPr id="6" name="5 Düz Bağlayıcı"/>
          <p:cNvCxnSpPr/>
          <p:nvPr/>
        </p:nvCxnSpPr>
        <p:spPr>
          <a:xfrm>
            <a:off x="1907704" y="1988840"/>
            <a:ext cx="0" cy="367240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9 Düz Bağlayıcı"/>
          <p:cNvCxnSpPr/>
          <p:nvPr/>
        </p:nvCxnSpPr>
        <p:spPr>
          <a:xfrm>
            <a:off x="1907704" y="5631444"/>
            <a:ext cx="468052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10 Metin kutusu"/>
          <p:cNvSpPr txBox="1"/>
          <p:nvPr/>
        </p:nvSpPr>
        <p:spPr>
          <a:xfrm>
            <a:off x="1763688" y="1628800"/>
            <a:ext cx="319318" cy="369332"/>
          </a:xfrm>
          <a:prstGeom prst="rect">
            <a:avLst/>
          </a:prstGeom>
          <a:noFill/>
        </p:spPr>
        <p:txBody>
          <a:bodyPr wrap="none" rtlCol="0">
            <a:spAutoFit/>
          </a:bodyPr>
          <a:lstStyle/>
          <a:p>
            <a:r>
              <a:rPr lang="tr-TR" dirty="0" smtClean="0"/>
              <a:t>P</a:t>
            </a:r>
            <a:endParaRPr lang="tr-TR" dirty="0"/>
          </a:p>
        </p:txBody>
      </p:sp>
      <p:sp>
        <p:nvSpPr>
          <p:cNvPr id="12" name="11 Metin kutusu"/>
          <p:cNvSpPr txBox="1"/>
          <p:nvPr/>
        </p:nvSpPr>
        <p:spPr>
          <a:xfrm>
            <a:off x="6660232" y="5373216"/>
            <a:ext cx="370614" cy="369332"/>
          </a:xfrm>
          <a:prstGeom prst="rect">
            <a:avLst/>
          </a:prstGeom>
          <a:noFill/>
        </p:spPr>
        <p:txBody>
          <a:bodyPr wrap="none" rtlCol="0">
            <a:spAutoFit/>
          </a:bodyPr>
          <a:lstStyle/>
          <a:p>
            <a:r>
              <a:rPr lang="tr-TR" dirty="0" smtClean="0"/>
              <a:t>Q</a:t>
            </a:r>
            <a:endParaRPr lang="tr-TR" dirty="0"/>
          </a:p>
        </p:txBody>
      </p:sp>
      <p:sp>
        <p:nvSpPr>
          <p:cNvPr id="15" name="14 Metin kutusu"/>
          <p:cNvSpPr txBox="1"/>
          <p:nvPr/>
        </p:nvSpPr>
        <p:spPr>
          <a:xfrm>
            <a:off x="6980716" y="1484784"/>
            <a:ext cx="617220" cy="369332"/>
          </a:xfrm>
          <a:prstGeom prst="rect">
            <a:avLst/>
          </a:prstGeom>
          <a:noFill/>
        </p:spPr>
        <p:txBody>
          <a:bodyPr wrap="none" rtlCol="0">
            <a:spAutoFit/>
          </a:bodyPr>
          <a:lstStyle/>
          <a:p>
            <a:r>
              <a:rPr lang="tr-TR" dirty="0" smtClean="0"/>
              <a:t>ATC</a:t>
            </a:r>
            <a:endParaRPr lang="tr-TR" dirty="0"/>
          </a:p>
        </p:txBody>
      </p:sp>
      <p:cxnSp>
        <p:nvCxnSpPr>
          <p:cNvPr id="19" name="18 Düz Bağlayıcı"/>
          <p:cNvCxnSpPr/>
          <p:nvPr/>
        </p:nvCxnSpPr>
        <p:spPr>
          <a:xfrm>
            <a:off x="4889836" y="3140968"/>
            <a:ext cx="0" cy="2520280"/>
          </a:xfrm>
          <a:prstGeom prst="line">
            <a:avLst/>
          </a:prstGeom>
          <a:ln w="15875">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21" name="20 Metin kutusu"/>
          <p:cNvSpPr txBox="1"/>
          <p:nvPr/>
        </p:nvSpPr>
        <p:spPr>
          <a:xfrm>
            <a:off x="4729360" y="5723964"/>
            <a:ext cx="418704" cy="369332"/>
          </a:xfrm>
          <a:prstGeom prst="rect">
            <a:avLst/>
          </a:prstGeom>
          <a:noFill/>
        </p:spPr>
        <p:txBody>
          <a:bodyPr wrap="none" rtlCol="0">
            <a:spAutoFit/>
          </a:bodyPr>
          <a:lstStyle/>
          <a:p>
            <a:r>
              <a:rPr lang="tr-TR" dirty="0" smtClean="0"/>
              <a:t>Q</a:t>
            </a:r>
            <a:r>
              <a:rPr lang="tr-TR" baseline="-25000" dirty="0" smtClean="0"/>
              <a:t>1</a:t>
            </a:r>
            <a:endParaRPr lang="tr-TR" dirty="0"/>
          </a:p>
        </p:txBody>
      </p:sp>
      <p:sp>
        <p:nvSpPr>
          <p:cNvPr id="22" name="21 Metin kutusu"/>
          <p:cNvSpPr txBox="1"/>
          <p:nvPr/>
        </p:nvSpPr>
        <p:spPr>
          <a:xfrm>
            <a:off x="5292080" y="5723964"/>
            <a:ext cx="445956" cy="369332"/>
          </a:xfrm>
          <a:prstGeom prst="rect">
            <a:avLst/>
          </a:prstGeom>
          <a:noFill/>
        </p:spPr>
        <p:txBody>
          <a:bodyPr wrap="none" rtlCol="0">
            <a:spAutoFit/>
          </a:bodyPr>
          <a:lstStyle/>
          <a:p>
            <a:r>
              <a:rPr lang="tr-TR" dirty="0" smtClean="0"/>
              <a:t>Q</a:t>
            </a:r>
            <a:r>
              <a:rPr lang="tr-TR" baseline="-25000" dirty="0" smtClean="0"/>
              <a:t>2</a:t>
            </a:r>
            <a:endParaRPr lang="tr-TR" dirty="0"/>
          </a:p>
        </p:txBody>
      </p:sp>
      <p:cxnSp>
        <p:nvCxnSpPr>
          <p:cNvPr id="23" name="22 Düz Bağlayıcı"/>
          <p:cNvCxnSpPr/>
          <p:nvPr/>
        </p:nvCxnSpPr>
        <p:spPr>
          <a:xfrm>
            <a:off x="5508104" y="2636912"/>
            <a:ext cx="0" cy="2952328"/>
          </a:xfrm>
          <a:prstGeom prst="line">
            <a:avLst/>
          </a:prstGeom>
          <a:ln w="15875">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30" name="29 Metin kutusu"/>
          <p:cNvSpPr txBox="1"/>
          <p:nvPr/>
        </p:nvSpPr>
        <p:spPr>
          <a:xfrm>
            <a:off x="6260636" y="1124744"/>
            <a:ext cx="543739" cy="369332"/>
          </a:xfrm>
          <a:prstGeom prst="rect">
            <a:avLst/>
          </a:prstGeom>
          <a:noFill/>
        </p:spPr>
        <p:txBody>
          <a:bodyPr wrap="none" rtlCol="0">
            <a:spAutoFit/>
          </a:bodyPr>
          <a:lstStyle/>
          <a:p>
            <a:r>
              <a:rPr lang="tr-TR" dirty="0" smtClean="0"/>
              <a:t>MC</a:t>
            </a:r>
            <a:endParaRPr lang="tr-TR" dirty="0"/>
          </a:p>
        </p:txBody>
      </p:sp>
      <p:sp>
        <p:nvSpPr>
          <p:cNvPr id="24" name="23 Serbest Form"/>
          <p:cNvSpPr/>
          <p:nvPr/>
        </p:nvSpPr>
        <p:spPr>
          <a:xfrm>
            <a:off x="2574388" y="1463040"/>
            <a:ext cx="3798277" cy="2267243"/>
          </a:xfrm>
          <a:custGeom>
            <a:avLst/>
            <a:gdLst>
              <a:gd name="connsiteX0" fmla="*/ 0 w 3798277"/>
              <a:gd name="connsiteY0" fmla="*/ 1871003 h 2267243"/>
              <a:gd name="connsiteX1" fmla="*/ 281354 w 3798277"/>
              <a:gd name="connsiteY1" fmla="*/ 2067951 h 2267243"/>
              <a:gd name="connsiteX2" fmla="*/ 633046 w 3798277"/>
              <a:gd name="connsiteY2" fmla="*/ 2180492 h 2267243"/>
              <a:gd name="connsiteX3" fmla="*/ 1350498 w 3798277"/>
              <a:gd name="connsiteY3" fmla="*/ 2222695 h 2267243"/>
              <a:gd name="connsiteX4" fmla="*/ 2082018 w 3798277"/>
              <a:gd name="connsiteY4" fmla="*/ 1913206 h 2267243"/>
              <a:gd name="connsiteX5" fmla="*/ 2743200 w 3798277"/>
              <a:gd name="connsiteY5" fmla="*/ 1280160 h 2267243"/>
              <a:gd name="connsiteX6" fmla="*/ 3334043 w 3798277"/>
              <a:gd name="connsiteY6" fmla="*/ 618978 h 2267243"/>
              <a:gd name="connsiteX7" fmla="*/ 3657600 w 3798277"/>
              <a:gd name="connsiteY7" fmla="*/ 211015 h 2267243"/>
              <a:gd name="connsiteX8" fmla="*/ 3798277 w 3798277"/>
              <a:gd name="connsiteY8" fmla="*/ 0 h 22672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798277" h="2267243">
                <a:moveTo>
                  <a:pt x="0" y="1871003"/>
                </a:moveTo>
                <a:cubicBezTo>
                  <a:pt x="87923" y="1943686"/>
                  <a:pt x="175846" y="2016370"/>
                  <a:pt x="281354" y="2067951"/>
                </a:cubicBezTo>
                <a:cubicBezTo>
                  <a:pt x="386862" y="2119532"/>
                  <a:pt x="454855" y="2154701"/>
                  <a:pt x="633046" y="2180492"/>
                </a:cubicBezTo>
                <a:cubicBezTo>
                  <a:pt x="811237" y="2206283"/>
                  <a:pt x="1109003" y="2267243"/>
                  <a:pt x="1350498" y="2222695"/>
                </a:cubicBezTo>
                <a:cubicBezTo>
                  <a:pt x="1591993" y="2178147"/>
                  <a:pt x="1849901" y="2070295"/>
                  <a:pt x="2082018" y="1913206"/>
                </a:cubicBezTo>
                <a:cubicBezTo>
                  <a:pt x="2314135" y="1756117"/>
                  <a:pt x="2534529" y="1495865"/>
                  <a:pt x="2743200" y="1280160"/>
                </a:cubicBezTo>
                <a:cubicBezTo>
                  <a:pt x="2951871" y="1064455"/>
                  <a:pt x="3181643" y="797169"/>
                  <a:pt x="3334043" y="618978"/>
                </a:cubicBezTo>
                <a:cubicBezTo>
                  <a:pt x="3486443" y="440787"/>
                  <a:pt x="3580228" y="314178"/>
                  <a:pt x="3657600" y="211015"/>
                </a:cubicBezTo>
                <a:cubicBezTo>
                  <a:pt x="3734972" y="107852"/>
                  <a:pt x="3766624" y="53926"/>
                  <a:pt x="3798277" y="0"/>
                </a:cubicBezTo>
              </a:path>
            </a:pathLst>
          </a:custGeom>
          <a:ln w="25400"/>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p>
        </p:txBody>
      </p:sp>
      <p:cxnSp>
        <p:nvCxnSpPr>
          <p:cNvPr id="26" name="25 Düz Bağlayıcı"/>
          <p:cNvCxnSpPr/>
          <p:nvPr/>
        </p:nvCxnSpPr>
        <p:spPr>
          <a:xfrm>
            <a:off x="1907704" y="2636912"/>
            <a:ext cx="5400600" cy="0"/>
          </a:xfrm>
          <a:prstGeom prst="line">
            <a:avLst/>
          </a:prstGeom>
          <a:ln w="25400">
            <a:solidFill>
              <a:srgbClr val="00B050"/>
            </a:solidFill>
          </a:ln>
        </p:spPr>
        <p:style>
          <a:lnRef idx="1">
            <a:schemeClr val="accent1"/>
          </a:lnRef>
          <a:fillRef idx="0">
            <a:schemeClr val="accent1"/>
          </a:fillRef>
          <a:effectRef idx="0">
            <a:schemeClr val="accent1"/>
          </a:effectRef>
          <a:fontRef idx="minor">
            <a:schemeClr val="tx1"/>
          </a:fontRef>
        </p:style>
      </p:cxnSp>
      <p:sp>
        <p:nvSpPr>
          <p:cNvPr id="32" name="31 Serbest Form"/>
          <p:cNvSpPr/>
          <p:nvPr/>
        </p:nvSpPr>
        <p:spPr>
          <a:xfrm>
            <a:off x="2616591" y="1842867"/>
            <a:ext cx="4595445" cy="1336431"/>
          </a:xfrm>
          <a:custGeom>
            <a:avLst/>
            <a:gdLst>
              <a:gd name="connsiteX0" fmla="*/ 0 w 4595445"/>
              <a:gd name="connsiteY0" fmla="*/ 379828 h 1336431"/>
              <a:gd name="connsiteX1" fmla="*/ 98474 w 4595445"/>
              <a:gd name="connsiteY1" fmla="*/ 548641 h 1336431"/>
              <a:gd name="connsiteX2" fmla="*/ 281354 w 4595445"/>
              <a:gd name="connsiteY2" fmla="*/ 703385 h 1336431"/>
              <a:gd name="connsiteX3" fmla="*/ 576775 w 4595445"/>
              <a:gd name="connsiteY3" fmla="*/ 872198 h 1336431"/>
              <a:gd name="connsiteX4" fmla="*/ 1012874 w 4595445"/>
              <a:gd name="connsiteY4" fmla="*/ 1083213 h 1336431"/>
              <a:gd name="connsiteX5" fmla="*/ 1280160 w 4595445"/>
              <a:gd name="connsiteY5" fmla="*/ 1195755 h 1336431"/>
              <a:gd name="connsiteX6" fmla="*/ 1631852 w 4595445"/>
              <a:gd name="connsiteY6" fmla="*/ 1280161 h 1336431"/>
              <a:gd name="connsiteX7" fmla="*/ 2110154 w 4595445"/>
              <a:gd name="connsiteY7" fmla="*/ 1336431 h 1336431"/>
              <a:gd name="connsiteX8" fmla="*/ 2461846 w 4595445"/>
              <a:gd name="connsiteY8" fmla="*/ 1280161 h 1336431"/>
              <a:gd name="connsiteX9" fmla="*/ 2940147 w 4595445"/>
              <a:gd name="connsiteY9" fmla="*/ 1195755 h 1336431"/>
              <a:gd name="connsiteX10" fmla="*/ 3390314 w 4595445"/>
              <a:gd name="connsiteY10" fmla="*/ 1012875 h 1336431"/>
              <a:gd name="connsiteX11" fmla="*/ 3981157 w 4595445"/>
              <a:gd name="connsiteY11" fmla="*/ 689318 h 1336431"/>
              <a:gd name="connsiteX12" fmla="*/ 4501661 w 4595445"/>
              <a:gd name="connsiteY12" fmla="*/ 112542 h 1336431"/>
              <a:gd name="connsiteX13" fmla="*/ 4543864 w 4595445"/>
              <a:gd name="connsiteY13" fmla="*/ 14068 h 1336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595445" h="1336431">
                <a:moveTo>
                  <a:pt x="0" y="379828"/>
                </a:moveTo>
                <a:cubicBezTo>
                  <a:pt x="25791" y="437271"/>
                  <a:pt x="51582" y="494715"/>
                  <a:pt x="98474" y="548641"/>
                </a:cubicBezTo>
                <a:cubicBezTo>
                  <a:pt x="145366" y="602567"/>
                  <a:pt x="201637" y="649459"/>
                  <a:pt x="281354" y="703385"/>
                </a:cubicBezTo>
                <a:cubicBezTo>
                  <a:pt x="361071" y="757311"/>
                  <a:pt x="454855" y="808893"/>
                  <a:pt x="576775" y="872198"/>
                </a:cubicBezTo>
                <a:cubicBezTo>
                  <a:pt x="698695" y="935503"/>
                  <a:pt x="895643" y="1029287"/>
                  <a:pt x="1012874" y="1083213"/>
                </a:cubicBezTo>
                <a:cubicBezTo>
                  <a:pt x="1130105" y="1137139"/>
                  <a:pt x="1176997" y="1162930"/>
                  <a:pt x="1280160" y="1195755"/>
                </a:cubicBezTo>
                <a:cubicBezTo>
                  <a:pt x="1383323" y="1228580"/>
                  <a:pt x="1493520" y="1256715"/>
                  <a:pt x="1631852" y="1280161"/>
                </a:cubicBezTo>
                <a:cubicBezTo>
                  <a:pt x="1770184" y="1303607"/>
                  <a:pt x="1971822" y="1336431"/>
                  <a:pt x="2110154" y="1336431"/>
                </a:cubicBezTo>
                <a:cubicBezTo>
                  <a:pt x="2248486" y="1336431"/>
                  <a:pt x="2461846" y="1280161"/>
                  <a:pt x="2461846" y="1280161"/>
                </a:cubicBezTo>
                <a:cubicBezTo>
                  <a:pt x="2600178" y="1256715"/>
                  <a:pt x="2785402" y="1240303"/>
                  <a:pt x="2940147" y="1195755"/>
                </a:cubicBezTo>
                <a:cubicBezTo>
                  <a:pt x="3094892" y="1151207"/>
                  <a:pt x="3216812" y="1097281"/>
                  <a:pt x="3390314" y="1012875"/>
                </a:cubicBezTo>
                <a:cubicBezTo>
                  <a:pt x="3563816" y="928469"/>
                  <a:pt x="3795933" y="839374"/>
                  <a:pt x="3981157" y="689318"/>
                </a:cubicBezTo>
                <a:cubicBezTo>
                  <a:pt x="4166382" y="539263"/>
                  <a:pt x="4407877" y="225084"/>
                  <a:pt x="4501661" y="112542"/>
                </a:cubicBezTo>
                <a:cubicBezTo>
                  <a:pt x="4595445" y="0"/>
                  <a:pt x="4569654" y="7034"/>
                  <a:pt x="4543864" y="14068"/>
                </a:cubicBezTo>
              </a:path>
            </a:pathLst>
          </a:custGeom>
          <a:ln w="22225">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p>
        </p:txBody>
      </p:sp>
      <p:cxnSp>
        <p:nvCxnSpPr>
          <p:cNvPr id="35" name="34 Düz Bağlayıcı"/>
          <p:cNvCxnSpPr/>
          <p:nvPr/>
        </p:nvCxnSpPr>
        <p:spPr>
          <a:xfrm>
            <a:off x="1907704" y="3184840"/>
            <a:ext cx="2952328" cy="0"/>
          </a:xfrm>
          <a:prstGeom prst="line">
            <a:avLst/>
          </a:prstGeom>
          <a:ln w="15875">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36" name="35 Metin kutusu"/>
          <p:cNvSpPr txBox="1"/>
          <p:nvPr/>
        </p:nvSpPr>
        <p:spPr>
          <a:xfrm>
            <a:off x="732765" y="3059668"/>
            <a:ext cx="1102931" cy="369332"/>
          </a:xfrm>
          <a:prstGeom prst="rect">
            <a:avLst/>
          </a:prstGeom>
          <a:noFill/>
        </p:spPr>
        <p:txBody>
          <a:bodyPr wrap="none" rtlCol="0">
            <a:spAutoFit/>
          </a:bodyPr>
          <a:lstStyle/>
          <a:p>
            <a:r>
              <a:rPr lang="tr-TR" dirty="0" smtClean="0"/>
              <a:t>ATC=MC</a:t>
            </a:r>
            <a:endParaRPr lang="tr-TR" dirty="0"/>
          </a:p>
        </p:txBody>
      </p:sp>
      <p:sp>
        <p:nvSpPr>
          <p:cNvPr id="37" name="36 Metin kutusu"/>
          <p:cNvSpPr txBox="1"/>
          <p:nvPr/>
        </p:nvSpPr>
        <p:spPr>
          <a:xfrm>
            <a:off x="7412637" y="2483604"/>
            <a:ext cx="1228221" cy="369332"/>
          </a:xfrm>
          <a:prstGeom prst="rect">
            <a:avLst/>
          </a:prstGeom>
          <a:noFill/>
        </p:spPr>
        <p:txBody>
          <a:bodyPr wrap="none" rtlCol="0">
            <a:spAutoFit/>
          </a:bodyPr>
          <a:lstStyle/>
          <a:p>
            <a:r>
              <a:rPr lang="tr-TR" dirty="0" smtClean="0"/>
              <a:t>P=MR=AR</a:t>
            </a:r>
            <a:endParaRPr lang="tr-TR" dirty="0"/>
          </a:p>
        </p:txBody>
      </p:sp>
      <p:sp>
        <p:nvSpPr>
          <p:cNvPr id="38" name="37 Dikdörtgen"/>
          <p:cNvSpPr/>
          <p:nvPr/>
        </p:nvSpPr>
        <p:spPr>
          <a:xfrm>
            <a:off x="3566981" y="6228020"/>
            <a:ext cx="3374193" cy="369332"/>
          </a:xfrm>
          <a:prstGeom prst="rect">
            <a:avLst/>
          </a:prstGeom>
        </p:spPr>
        <p:txBody>
          <a:bodyPr wrap="none">
            <a:spAutoFit/>
          </a:bodyPr>
          <a:lstStyle/>
          <a:p>
            <a:r>
              <a:rPr lang="tr-TR" dirty="0" smtClean="0">
                <a:latin typeface="Cambria" pitchFamily="18" charset="0"/>
              </a:rPr>
              <a:t>KISA DÖNEMLİ FİRMA DENGESİ</a:t>
            </a:r>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1720</TotalTime>
  <Words>1312</Words>
  <Application>Microsoft Office PowerPoint</Application>
  <PresentationFormat>Ekran Gösterisi (4:3)</PresentationFormat>
  <Paragraphs>139</Paragraphs>
  <Slides>25</Slides>
  <Notes>0</Notes>
  <HiddenSlides>0</HiddenSlides>
  <MMClips>0</MMClips>
  <ScaleCrop>false</ScaleCrop>
  <HeadingPairs>
    <vt:vector size="4" baseType="variant">
      <vt:variant>
        <vt:lpstr>Tema</vt:lpstr>
      </vt:variant>
      <vt:variant>
        <vt:i4>1</vt:i4>
      </vt:variant>
      <vt:variant>
        <vt:lpstr>Slayt Başlıkları</vt:lpstr>
      </vt:variant>
      <vt:variant>
        <vt:i4>25</vt:i4>
      </vt:variant>
    </vt:vector>
  </HeadingPairs>
  <TitlesOfParts>
    <vt:vector size="26" baseType="lpstr">
      <vt:lpstr>Akış</vt:lpstr>
      <vt:lpstr>Genel Ekonomi 5</vt:lpstr>
      <vt:lpstr>Slayt 2</vt:lpstr>
      <vt:lpstr>Slayt 3</vt:lpstr>
      <vt:lpstr>Slayt 4</vt:lpstr>
      <vt:lpstr>Slayt 5</vt:lpstr>
      <vt:lpstr>Slayt 6</vt:lpstr>
      <vt:lpstr>Slayt 7</vt:lpstr>
      <vt:lpstr>Slayt 8</vt:lpstr>
      <vt:lpstr>Slayt 9</vt:lpstr>
      <vt:lpstr>Slayt 10</vt:lpstr>
      <vt:lpstr>Slayt 11</vt:lpstr>
      <vt:lpstr>Slayt 12</vt:lpstr>
      <vt:lpstr>Slayt 13</vt:lpstr>
      <vt:lpstr>Slayt 14</vt:lpstr>
      <vt:lpstr>Slayt 15</vt:lpstr>
      <vt:lpstr>Slayt 16</vt:lpstr>
      <vt:lpstr>Slayt 17</vt:lpstr>
      <vt:lpstr>Slayt 18</vt:lpstr>
      <vt:lpstr>Slayt 19</vt:lpstr>
      <vt:lpstr>Slayt 20</vt:lpstr>
      <vt:lpstr>Slayt 21</vt:lpstr>
      <vt:lpstr>Slayt 22</vt:lpstr>
      <vt:lpstr>Slayt 23</vt:lpstr>
      <vt:lpstr>Slayt 24</vt:lpstr>
      <vt:lpstr>Slayt 25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KAYSEM 2015</dc:title>
  <dc:creator>Teknosa</dc:creator>
  <cp:lastModifiedBy>Teknosa</cp:lastModifiedBy>
  <cp:revision>194</cp:revision>
  <dcterms:created xsi:type="dcterms:W3CDTF">2015-05-04T08:30:58Z</dcterms:created>
  <dcterms:modified xsi:type="dcterms:W3CDTF">2020-04-28T09:22:58Z</dcterms:modified>
</cp:coreProperties>
</file>