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notesMasterIdLst>
    <p:notesMasterId r:id="rId16"/>
  </p:notesMasterIdLst>
  <p:sldIdLst>
    <p:sldId id="274" r:id="rId2"/>
    <p:sldId id="275" r:id="rId3"/>
    <p:sldId id="257" r:id="rId4"/>
    <p:sldId id="259" r:id="rId5"/>
    <p:sldId id="264" r:id="rId6"/>
    <p:sldId id="266" r:id="rId7"/>
    <p:sldId id="265" r:id="rId8"/>
    <p:sldId id="268" r:id="rId9"/>
    <p:sldId id="269" r:id="rId10"/>
    <p:sldId id="270" r:id="rId11"/>
    <p:sldId id="271" r:id="rId12"/>
    <p:sldId id="260" r:id="rId13"/>
    <p:sldId id="262" r:id="rId14"/>
    <p:sldId id="263"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81B96631-BD15-42D4-905F-8D4EB43FE12C}">
          <p14:sldIdLst>
            <p14:sldId id="274"/>
            <p14:sldId id="275"/>
            <p14:sldId id="257"/>
            <p14:sldId id="259"/>
            <p14:sldId id="264"/>
            <p14:sldId id="266"/>
            <p14:sldId id="265"/>
            <p14:sldId id="268"/>
            <p14:sldId id="269"/>
            <p14:sldId id="270"/>
            <p14:sldId id="271"/>
          </p14:sldIdLst>
        </p14:section>
        <p14:section name="Sertifika Detay" id="{19F05EF7-A7B5-42C9-840F-DA6EF86D8A2A}">
          <p14:sldIdLst>
            <p14:sldId id="260"/>
            <p14:sldId id="262"/>
            <p14:sldId id="263"/>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A5A5A5"/>
    <a:srgbClr val="5B9BD5"/>
    <a:srgbClr val="4472C4"/>
    <a:srgbClr val="8888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Koyu Stil 1 - Vurgu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Koyu Stil 1 - Vurgu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Koyu Stil 1 - Vurgu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Koyu Stil 2 - Vurgu 5/Vurgu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Koyu Stil 2 - Vurgu 3/Vurgu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5202B0CA-FC54-4496-8BCA-5EF66A818D29}" styleName="Koyu Stil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Koyu Stil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1278" autoAdjust="0"/>
  </p:normalViewPr>
  <p:slideViewPr>
    <p:cSldViewPr snapToGrid="0">
      <p:cViewPr varScale="1">
        <p:scale>
          <a:sx n="84" d="100"/>
          <a:sy n="84" d="100"/>
        </p:scale>
        <p:origin x="1614" y="90"/>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4" d="100"/>
          <a:sy n="64" d="100"/>
        </p:scale>
        <p:origin x="3115"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LiveRBooL\Downloads\2016%20Organik%20Hayvansal%20&#220;retim%20Verileri.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tr-TR" sz="2000" b="1"/>
              <a:t>Organik Hayvancılık 2016</a:t>
            </a:r>
          </a:p>
        </c:rich>
      </c:tx>
      <c:layout>
        <c:manualLayout>
          <c:xMode val="edge"/>
          <c:yMode val="edge"/>
          <c:x val="2.4096195589795175E-2"/>
          <c:y val="3.7135281099945079E-2"/>
        </c:manualLayout>
      </c:layout>
      <c:overlay val="1"/>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tr-TR"/>
        </a:p>
      </c:txPr>
    </c:title>
    <c:autoTitleDeleted val="0"/>
    <c:plotArea>
      <c:layout>
        <c:manualLayout>
          <c:layoutTarget val="inner"/>
          <c:xMode val="edge"/>
          <c:yMode val="edge"/>
          <c:x val="0.27753964411941084"/>
          <c:y val="3.7231108353374641E-2"/>
          <c:w val="0.46472623293277043"/>
          <c:h val="0.7204124782309943"/>
        </c:manualLayout>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1-B25E-4706-842B-A70FDC908A64}"/>
              </c:ext>
            </c:extLst>
          </c:dPt>
          <c:dPt>
            <c:idx val="1"/>
            <c:bubble3D val="0"/>
            <c:spPr>
              <a:solidFill>
                <a:schemeClr val="accent2"/>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3-B25E-4706-842B-A70FDC908A64}"/>
              </c:ext>
            </c:extLst>
          </c:dPt>
          <c:dPt>
            <c:idx val="2"/>
            <c:bubble3D val="0"/>
            <c:spPr>
              <a:solidFill>
                <a:schemeClr val="accent3"/>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5-B25E-4706-842B-A70FDC908A64}"/>
              </c:ext>
            </c:extLst>
          </c:dPt>
          <c:dPt>
            <c:idx val="3"/>
            <c:bubble3D val="0"/>
            <c:spPr>
              <a:solidFill>
                <a:schemeClr val="accent4"/>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7-B25E-4706-842B-A70FDC908A64}"/>
              </c:ext>
            </c:extLst>
          </c:dPt>
          <c:dPt>
            <c:idx val="4"/>
            <c:bubble3D val="0"/>
            <c:spPr>
              <a:solidFill>
                <a:schemeClr val="accent5"/>
              </a:solidFill>
              <a:ln>
                <a:noFill/>
              </a:ln>
              <a:effectLst>
                <a:outerShdw blurRad="254000" sx="102000" sy="102000" algn="ctr" rotWithShape="0">
                  <a:prstClr val="black">
                    <a:alpha val="20000"/>
                  </a:prstClr>
                </a:outerShdw>
              </a:effectLst>
            </c:spPr>
            <c:extLst xmlns:c16r2="http://schemas.microsoft.com/office/drawing/2015/06/chart">
              <c:ext xmlns:c16="http://schemas.microsoft.com/office/drawing/2014/chart" uri="{C3380CC4-5D6E-409C-BE32-E72D297353CC}">
                <c16:uniqueId val="{00000009-B25E-4706-842B-A70FDC908A64}"/>
              </c:ext>
            </c:extLst>
          </c:dPt>
          <c:dLbls>
            <c:dLbl>
              <c:idx val="0"/>
              <c:layout>
                <c:manualLayout>
                  <c:x val="-3.2408994927572786E-2"/>
                  <c:y val="0"/>
                </c:manualLayout>
              </c:layout>
              <c:dLblPos val="bestFit"/>
              <c:showLegendKey val="0"/>
              <c:showVal val="1"/>
              <c:showCatName val="1"/>
              <c:showSerName val="0"/>
              <c:showPercent val="1"/>
              <c:showBubbleSize val="0"/>
              <c:extLst xmlns:c16r2="http://schemas.microsoft.com/office/drawing/2015/06/chart">
                <c:ext xmlns:c16="http://schemas.microsoft.com/office/drawing/2014/chart" uri="{C3380CC4-5D6E-409C-BE32-E72D297353CC}">
                  <c16:uniqueId val="{00000001-B25E-4706-842B-A70FDC908A64}"/>
                </c:ext>
                <c:ext xmlns:c15="http://schemas.microsoft.com/office/drawing/2012/chart" uri="{CE6537A1-D6FC-4f65-9D91-7224C49458BB}">
                  <c15:layout/>
                </c:ext>
              </c:extLst>
            </c:dLbl>
            <c:dLbl>
              <c:idx val="1"/>
              <c:layout>
                <c:manualLayout>
                  <c:x val="-3.7483514437203287E-3"/>
                  <c:y val="0.19694859997156711"/>
                </c:manualLayout>
              </c:layout>
              <c:dLblPos val="bestFit"/>
              <c:showLegendKey val="0"/>
              <c:showVal val="1"/>
              <c:showCatName val="1"/>
              <c:showSerName val="0"/>
              <c:showPercent val="1"/>
              <c:showBubbleSize val="0"/>
              <c:extLst xmlns:c16r2="http://schemas.microsoft.com/office/drawing/2015/06/chart">
                <c:ext xmlns:c16="http://schemas.microsoft.com/office/drawing/2014/chart" uri="{C3380CC4-5D6E-409C-BE32-E72D297353CC}">
                  <c16:uniqueId val="{00000003-B25E-4706-842B-A70FDC908A64}"/>
                </c:ext>
                <c:ext xmlns:c15="http://schemas.microsoft.com/office/drawing/2012/chart" uri="{CE6537A1-D6FC-4f65-9D91-7224C49458BB}">
                  <c15:layout/>
                </c:ext>
              </c:extLst>
            </c:dLbl>
            <c:dLbl>
              <c:idx val="2"/>
              <c:layout>
                <c:manualLayout>
                  <c:x val="1.6325216131482701E-3"/>
                  <c:y val="2.2914060414846251E-2"/>
                </c:manualLayout>
              </c:layout>
              <c:dLblPos val="bestFit"/>
              <c:showLegendKey val="0"/>
              <c:showVal val="1"/>
              <c:showCatName val="1"/>
              <c:showSerName val="0"/>
              <c:showPercent val="1"/>
              <c:showBubbleSize val="0"/>
              <c:extLst xmlns:c16r2="http://schemas.microsoft.com/office/drawing/2015/06/chart">
                <c:ext xmlns:c16="http://schemas.microsoft.com/office/drawing/2014/chart" uri="{C3380CC4-5D6E-409C-BE32-E72D297353CC}">
                  <c16:uniqueId val="{00000005-B25E-4706-842B-A70FDC908A64}"/>
                </c:ext>
                <c:ext xmlns:c15="http://schemas.microsoft.com/office/drawing/2012/chart" uri="{CE6537A1-D6FC-4f65-9D91-7224C49458BB}">
                  <c15:layout/>
                </c:ext>
              </c:extLst>
            </c:dLbl>
            <c:dLbl>
              <c:idx val="3"/>
              <c:layout>
                <c:manualLayout>
                  <c:x val="-2.7758070219030335E-2"/>
                  <c:y val="-1.4784260423910767E-3"/>
                </c:manualLayout>
              </c:layout>
              <c:dLblPos val="bestFit"/>
              <c:showLegendKey val="0"/>
              <c:showVal val="1"/>
              <c:showCatName val="1"/>
              <c:showSerName val="0"/>
              <c:showPercent val="1"/>
              <c:showBubbleSize val="0"/>
              <c:extLst xmlns:c16r2="http://schemas.microsoft.com/office/drawing/2015/06/chart">
                <c:ext xmlns:c16="http://schemas.microsoft.com/office/drawing/2014/chart" uri="{C3380CC4-5D6E-409C-BE32-E72D297353CC}">
                  <c16:uniqueId val="{00000007-B25E-4706-842B-A70FDC908A64}"/>
                </c:ext>
                <c:ext xmlns:c15="http://schemas.microsoft.com/office/drawing/2012/chart" uri="{CE6537A1-D6FC-4f65-9D91-7224C49458BB}">
                  <c15:layout/>
                </c:ext>
              </c:extLst>
            </c:dLbl>
            <c:dLbl>
              <c:idx val="4"/>
              <c:layout>
                <c:manualLayout>
                  <c:x val="-4.21977196830478E-2"/>
                  <c:y val="4.25380908729244E-2"/>
                </c:manualLayout>
              </c:layout>
              <c:dLblPos val="bestFit"/>
              <c:showLegendKey val="0"/>
              <c:showVal val="1"/>
              <c:showCatName val="1"/>
              <c:showSerName val="0"/>
              <c:showPercent val="1"/>
              <c:showBubbleSize val="0"/>
              <c:extLst xmlns:c16r2="http://schemas.microsoft.com/office/drawing/2015/06/chart">
                <c:ext xmlns:c16="http://schemas.microsoft.com/office/drawing/2014/chart" uri="{C3380CC4-5D6E-409C-BE32-E72D297353CC}">
                  <c16:uniqueId val="{00000009-B25E-4706-842B-A70FDC908A64}"/>
                </c:ext>
                <c:ext xmlns:c15="http://schemas.microsoft.com/office/drawing/2012/chart" uri="{CE6537A1-D6FC-4f65-9D91-7224C49458BB}">
                  <c15:layout/>
                </c:ext>
              </c:extLst>
            </c:dLbl>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tr-TR"/>
              </a:p>
            </c:txPr>
            <c:dLblPos val="bestFit"/>
            <c:showLegendKey val="0"/>
            <c:showVal val="1"/>
            <c:showCatName val="1"/>
            <c:showSerName val="0"/>
            <c:showPercent val="1"/>
            <c:showBubbleSize val="0"/>
            <c:showLeaderLines val="1"/>
            <c:leaderLines>
              <c:spPr>
                <a:ln w="9525">
                  <a:solidFill>
                    <a:schemeClr val="accent1"/>
                  </a:solidFill>
                </a:ln>
                <a:effectLst>
                  <a:glow rad="63500">
                    <a:schemeClr val="bg1">
                      <a:alpha val="40000"/>
                    </a:schemeClr>
                  </a:glow>
                </a:effectLst>
              </c:spPr>
            </c:leaderLines>
            <c:extLst xmlns:c16r2="http://schemas.microsoft.com/office/drawing/2015/06/chart">
              <c:ext xmlns:c15="http://schemas.microsoft.com/office/drawing/2012/chart" uri="{CE6537A1-D6FC-4f65-9D91-7224C49458BB}"/>
            </c:extLst>
          </c:dLbls>
          <c:cat>
            <c:strRef>
              <c:f>'Organik Hayvancılık'!$T$29:$T$33</c:f>
              <c:strCache>
                <c:ptCount val="5"/>
                <c:pt idx="0">
                  <c:v>Toplam SAMSUN</c:v>
                </c:pt>
                <c:pt idx="1">
                  <c:v>Diğer…(Toplam)</c:v>
                </c:pt>
                <c:pt idx="2">
                  <c:v>Toplam İZMİR</c:v>
                </c:pt>
                <c:pt idx="3">
                  <c:v>Toplam MANİSA</c:v>
                </c:pt>
                <c:pt idx="4">
                  <c:v>Toplam ÇANAKKALE</c:v>
                </c:pt>
              </c:strCache>
            </c:strRef>
          </c:cat>
          <c:val>
            <c:numRef>
              <c:f>'Organik Hayvancılık'!$U$29:$U$33</c:f>
              <c:numCache>
                <c:formatCode>General</c:formatCode>
                <c:ptCount val="5"/>
                <c:pt idx="0">
                  <c:v>3</c:v>
                </c:pt>
                <c:pt idx="1">
                  <c:v>92</c:v>
                </c:pt>
                <c:pt idx="2">
                  <c:v>9</c:v>
                </c:pt>
                <c:pt idx="3">
                  <c:v>23</c:v>
                </c:pt>
                <c:pt idx="4">
                  <c:v>46</c:v>
                </c:pt>
              </c:numCache>
            </c:numRef>
          </c:val>
          <c:extLst xmlns:c16r2="http://schemas.microsoft.com/office/drawing/2015/06/chart">
            <c:ext xmlns:c16="http://schemas.microsoft.com/office/drawing/2014/chart" uri="{C3380CC4-5D6E-409C-BE32-E72D297353CC}">
              <c16:uniqueId val="{0000000A-B25E-4706-842B-A70FDC908A64}"/>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78493177926357005"/>
          <c:y val="0.29536843770767773"/>
          <c:w val="0.19771505834068032"/>
          <c:h val="0.34118161345486275"/>
        </c:manualLayout>
      </c:layout>
      <c:overlay val="0"/>
      <c:spPr>
        <a:solidFill>
          <a:schemeClr val="lt1">
            <a:lumMod val="95000"/>
            <a:alpha val="39000"/>
          </a:schemeClr>
        </a:solidFill>
        <a:ln>
          <a:noFill/>
        </a:ln>
        <a:effectLst/>
      </c:spPr>
      <c:txPr>
        <a:bodyPr rot="0" spcFirstLastPara="1" vertOverflow="ellipsis" vert="horz" wrap="square" anchor="ctr" anchorCtr="1"/>
        <a:lstStyle/>
        <a:p>
          <a:pPr rtl="0">
            <a:defRPr sz="1400" b="0" i="0" u="none" strike="noStrike" kern="1200" baseline="0">
              <a:solidFill>
                <a:schemeClr val="dk1">
                  <a:lumMod val="75000"/>
                  <a:lumOff val="25000"/>
                </a:schemeClr>
              </a:solidFill>
              <a:latin typeface="+mn-lt"/>
              <a:ea typeface="+mn-ea"/>
              <a:cs typeface="+mn-cs"/>
            </a:defRPr>
          </a:pPr>
          <a:endParaRPr lang="tr-TR"/>
        </a:p>
      </c:txPr>
    </c:legend>
    <c:plotVisOnly val="1"/>
    <c:dispBlanksAs val="gap"/>
    <c:showDLblsOverMax val="0"/>
  </c:chart>
  <c:spPr>
    <a:solidFill>
      <a:sysClr val="windowText" lastClr="000000">
        <a:lumMod val="75000"/>
        <a:lumOff val="25000"/>
        <a:alpha val="30000"/>
      </a:sysClr>
    </a:solidFill>
    <a:ln w="9525" cap="flat" cmpd="sng" algn="ctr">
      <a:solidFill>
        <a:schemeClr val="dk1">
          <a:lumMod val="25000"/>
          <a:lumOff val="75000"/>
        </a:schemeClr>
      </a:solidFill>
      <a:round/>
    </a:ln>
    <a:effectLst/>
  </c:spPr>
  <c:txPr>
    <a:bodyPr/>
    <a:lstStyle/>
    <a:p>
      <a:pPr>
        <a:defRPr/>
      </a:pPr>
      <a:endParaRPr lang="tr-T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D55A28-998E-42CF-838E-DB660DEA0E77}" type="datetimeFigureOut">
              <a:rPr lang="tr-TR" smtClean="0"/>
              <a:t>13.12.2017</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632052-CC30-4D67-BEC6-9E1B382C4410}" type="slidenum">
              <a:rPr lang="tr-TR" smtClean="0"/>
              <a:t>‹#›</a:t>
            </a:fld>
            <a:endParaRPr lang="tr-TR"/>
          </a:p>
        </p:txBody>
      </p:sp>
    </p:spTree>
    <p:extLst>
      <p:ext uri="{BB962C8B-B14F-4D97-AF65-F5344CB8AC3E}">
        <p14:creationId xmlns:p14="http://schemas.microsoft.com/office/powerpoint/2010/main" val="808028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24632052-CC30-4D67-BEC6-9E1B382C4410}" type="slidenum">
              <a:rPr lang="tr-TR" smtClean="0"/>
              <a:t>9</a:t>
            </a:fld>
            <a:endParaRPr lang="tr-TR"/>
          </a:p>
        </p:txBody>
      </p:sp>
    </p:spTree>
    <p:extLst>
      <p:ext uri="{BB962C8B-B14F-4D97-AF65-F5344CB8AC3E}">
        <p14:creationId xmlns:p14="http://schemas.microsoft.com/office/powerpoint/2010/main" val="34456366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1AF1EBF2-53F5-488C-BF23-341607C70529}"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CE5F17-E648-412D-B76A-BA740DAA6FC8}" type="slidenum">
              <a:rPr lang="tr-TR" smtClean="0"/>
              <a:t>‹#›</a:t>
            </a:fld>
            <a:endParaRPr lang="tr-TR"/>
          </a:p>
        </p:txBody>
      </p:sp>
    </p:spTree>
    <p:extLst>
      <p:ext uri="{BB962C8B-B14F-4D97-AF65-F5344CB8AC3E}">
        <p14:creationId xmlns:p14="http://schemas.microsoft.com/office/powerpoint/2010/main" val="811254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1AF1EBF2-53F5-488C-BF23-341607C70529}" type="datetimeFigureOut">
              <a:rPr lang="tr-TR" smtClean="0"/>
              <a:t>13.12.2017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CCE5F17-E648-412D-B76A-BA740DAA6FC8}" type="slidenum">
              <a:rPr lang="tr-TR" smtClean="0"/>
              <a:t>‹#›</a:t>
            </a:fld>
            <a:endParaRPr lang="tr-TR"/>
          </a:p>
        </p:txBody>
      </p:sp>
    </p:spTree>
    <p:extLst>
      <p:ext uri="{BB962C8B-B14F-4D97-AF65-F5344CB8AC3E}">
        <p14:creationId xmlns:p14="http://schemas.microsoft.com/office/powerpoint/2010/main" val="2436154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AF1EBF2-53F5-488C-BF23-341607C70529}"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CE5F17-E648-412D-B76A-BA740DAA6FC8}" type="slidenum">
              <a:rPr lang="tr-TR" smtClean="0"/>
              <a:t>‹#›</a:t>
            </a:fld>
            <a:endParaRPr lang="tr-TR"/>
          </a:p>
        </p:txBody>
      </p:sp>
    </p:spTree>
    <p:extLst>
      <p:ext uri="{BB962C8B-B14F-4D97-AF65-F5344CB8AC3E}">
        <p14:creationId xmlns:p14="http://schemas.microsoft.com/office/powerpoint/2010/main" val="26659911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AF1EBF2-53F5-488C-BF23-341607C70529}"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CE5F17-E648-412D-B76A-BA740DAA6FC8}" type="slidenum">
              <a:rPr lang="tr-TR" smtClean="0"/>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139081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AF1EBF2-53F5-488C-BF23-341607C70529}"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CE5F17-E648-412D-B76A-BA740DAA6FC8}" type="slidenum">
              <a:rPr lang="tr-TR" smtClean="0"/>
              <a:t>‹#›</a:t>
            </a:fld>
            <a:endParaRPr lang="tr-TR"/>
          </a:p>
        </p:txBody>
      </p:sp>
    </p:spTree>
    <p:extLst>
      <p:ext uri="{BB962C8B-B14F-4D97-AF65-F5344CB8AC3E}">
        <p14:creationId xmlns:p14="http://schemas.microsoft.com/office/powerpoint/2010/main" val="25567104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AF1EBF2-53F5-488C-BF23-341607C70529}"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CE5F17-E648-412D-B76A-BA740DAA6FC8}" type="slidenum">
              <a:rPr lang="tr-TR" smtClean="0"/>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9318667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AF1EBF2-53F5-488C-BF23-341607C70529}"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CE5F17-E648-412D-B76A-BA740DAA6FC8}" type="slidenum">
              <a:rPr lang="tr-TR" smtClean="0"/>
              <a:t>‹#›</a:t>
            </a:fld>
            <a:endParaRPr lang="tr-TR"/>
          </a:p>
        </p:txBody>
      </p:sp>
    </p:spTree>
    <p:extLst>
      <p:ext uri="{BB962C8B-B14F-4D97-AF65-F5344CB8AC3E}">
        <p14:creationId xmlns:p14="http://schemas.microsoft.com/office/powerpoint/2010/main" val="34231515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AF1EBF2-53F5-488C-BF23-341607C70529}"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CE5F17-E648-412D-B76A-BA740DAA6FC8}" type="slidenum">
              <a:rPr lang="tr-TR" smtClean="0"/>
              <a:t>‹#›</a:t>
            </a:fld>
            <a:endParaRPr lang="tr-TR"/>
          </a:p>
        </p:txBody>
      </p:sp>
    </p:spTree>
    <p:extLst>
      <p:ext uri="{BB962C8B-B14F-4D97-AF65-F5344CB8AC3E}">
        <p14:creationId xmlns:p14="http://schemas.microsoft.com/office/powerpoint/2010/main" val="9597498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AF1EBF2-53F5-488C-BF23-341607C70529}"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CE5F17-E648-412D-B76A-BA740DAA6FC8}" type="slidenum">
              <a:rPr lang="tr-TR" smtClean="0"/>
              <a:t>‹#›</a:t>
            </a:fld>
            <a:endParaRPr lang="tr-TR"/>
          </a:p>
        </p:txBody>
      </p:sp>
    </p:spTree>
    <p:extLst>
      <p:ext uri="{BB962C8B-B14F-4D97-AF65-F5344CB8AC3E}">
        <p14:creationId xmlns:p14="http://schemas.microsoft.com/office/powerpoint/2010/main" val="3819768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AF1EBF2-53F5-488C-BF23-341607C70529}"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CE5F17-E648-412D-B76A-BA740DAA6FC8}" type="slidenum">
              <a:rPr lang="tr-TR" smtClean="0"/>
              <a:t>‹#›</a:t>
            </a:fld>
            <a:endParaRPr lang="tr-TR"/>
          </a:p>
        </p:txBody>
      </p:sp>
    </p:spTree>
    <p:extLst>
      <p:ext uri="{BB962C8B-B14F-4D97-AF65-F5344CB8AC3E}">
        <p14:creationId xmlns:p14="http://schemas.microsoft.com/office/powerpoint/2010/main" val="282957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AF1EBF2-53F5-488C-BF23-341607C70529}"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CCE5F17-E648-412D-B76A-BA740DAA6FC8}" type="slidenum">
              <a:rPr lang="tr-TR" smtClean="0"/>
              <a:t>‹#›</a:t>
            </a:fld>
            <a:endParaRPr lang="tr-TR"/>
          </a:p>
        </p:txBody>
      </p:sp>
    </p:spTree>
    <p:extLst>
      <p:ext uri="{BB962C8B-B14F-4D97-AF65-F5344CB8AC3E}">
        <p14:creationId xmlns:p14="http://schemas.microsoft.com/office/powerpoint/2010/main" val="4051211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AF1EBF2-53F5-488C-BF23-341607C70529}" type="datetimeFigureOut">
              <a:rPr lang="tr-TR" smtClean="0"/>
              <a:t>13.12.2017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CCE5F17-E648-412D-B76A-BA740DAA6FC8}" type="slidenum">
              <a:rPr lang="tr-TR" smtClean="0"/>
              <a:t>‹#›</a:t>
            </a:fld>
            <a:endParaRPr lang="tr-TR"/>
          </a:p>
        </p:txBody>
      </p:sp>
    </p:spTree>
    <p:extLst>
      <p:ext uri="{BB962C8B-B14F-4D97-AF65-F5344CB8AC3E}">
        <p14:creationId xmlns:p14="http://schemas.microsoft.com/office/powerpoint/2010/main" val="2611422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AF1EBF2-53F5-488C-BF23-341607C70529}" type="datetimeFigureOut">
              <a:rPr lang="tr-TR" smtClean="0"/>
              <a:t>13.12.2017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CCE5F17-E648-412D-B76A-BA740DAA6FC8}" type="slidenum">
              <a:rPr lang="tr-TR" smtClean="0"/>
              <a:t>‹#›</a:t>
            </a:fld>
            <a:endParaRPr lang="tr-TR"/>
          </a:p>
        </p:txBody>
      </p:sp>
    </p:spTree>
    <p:extLst>
      <p:ext uri="{BB962C8B-B14F-4D97-AF65-F5344CB8AC3E}">
        <p14:creationId xmlns:p14="http://schemas.microsoft.com/office/powerpoint/2010/main" val="1664699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AF1EBF2-53F5-488C-BF23-341607C70529}" type="datetimeFigureOut">
              <a:rPr lang="tr-TR" smtClean="0"/>
              <a:t>13.12.2017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CCE5F17-E648-412D-B76A-BA740DAA6FC8}" type="slidenum">
              <a:rPr lang="tr-TR" smtClean="0"/>
              <a:t>‹#›</a:t>
            </a:fld>
            <a:endParaRPr lang="tr-TR"/>
          </a:p>
        </p:txBody>
      </p:sp>
    </p:spTree>
    <p:extLst>
      <p:ext uri="{BB962C8B-B14F-4D97-AF65-F5344CB8AC3E}">
        <p14:creationId xmlns:p14="http://schemas.microsoft.com/office/powerpoint/2010/main" val="4126387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F1EBF2-53F5-488C-BF23-341607C70529}" type="datetimeFigureOut">
              <a:rPr lang="tr-TR" smtClean="0"/>
              <a:t>13.12.2017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CCE5F17-E648-412D-B76A-BA740DAA6FC8}" type="slidenum">
              <a:rPr lang="tr-TR" smtClean="0"/>
              <a:t>‹#›</a:t>
            </a:fld>
            <a:endParaRPr lang="tr-TR"/>
          </a:p>
        </p:txBody>
      </p:sp>
    </p:spTree>
    <p:extLst>
      <p:ext uri="{BB962C8B-B14F-4D97-AF65-F5344CB8AC3E}">
        <p14:creationId xmlns:p14="http://schemas.microsoft.com/office/powerpoint/2010/main" val="1233945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AF1EBF2-53F5-488C-BF23-341607C70529}" type="datetimeFigureOut">
              <a:rPr lang="tr-TR" smtClean="0"/>
              <a:t>13.12.2017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CCE5F17-E648-412D-B76A-BA740DAA6FC8}" type="slidenum">
              <a:rPr lang="tr-TR" smtClean="0"/>
              <a:t>‹#›</a:t>
            </a:fld>
            <a:endParaRPr lang="tr-TR"/>
          </a:p>
        </p:txBody>
      </p:sp>
    </p:spTree>
    <p:extLst>
      <p:ext uri="{BB962C8B-B14F-4D97-AF65-F5344CB8AC3E}">
        <p14:creationId xmlns:p14="http://schemas.microsoft.com/office/powerpoint/2010/main" val="103714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AF1EBF2-53F5-488C-BF23-341607C70529}" type="datetimeFigureOut">
              <a:rPr lang="tr-TR" smtClean="0"/>
              <a:t>13.12.2017</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FCCE5F17-E648-412D-B76A-BA740DAA6FC8}" type="slidenum">
              <a:rPr lang="tr-TR" smtClean="0"/>
              <a:t>‹#›</a:t>
            </a:fld>
            <a:endParaRPr lang="tr-TR"/>
          </a:p>
        </p:txBody>
      </p:sp>
    </p:spTree>
    <p:extLst>
      <p:ext uri="{BB962C8B-B14F-4D97-AF65-F5344CB8AC3E}">
        <p14:creationId xmlns:p14="http://schemas.microsoft.com/office/powerpoint/2010/main" val="432303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1AF1EBF2-53F5-488C-BF23-341607C70529}" type="datetimeFigureOut">
              <a:rPr lang="tr-TR" smtClean="0"/>
              <a:t>13.12.2017</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FCCE5F17-E648-412D-B76A-BA740DAA6FC8}" type="slidenum">
              <a:rPr lang="tr-TR" smtClean="0"/>
              <a:t>‹#›</a:t>
            </a:fld>
            <a:endParaRPr lang="tr-TR"/>
          </a:p>
        </p:txBody>
      </p:sp>
    </p:spTree>
    <p:extLst>
      <p:ext uri="{BB962C8B-B14F-4D97-AF65-F5344CB8AC3E}">
        <p14:creationId xmlns:p14="http://schemas.microsoft.com/office/powerpoint/2010/main" val="2363431793"/>
      </p:ext>
    </p:extLst>
  </p:cSld>
  <p:clrMap bg1="dk1" tx1="lt1" bg2="dk2" tx2="lt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 id="2147483791" r:id="rId13"/>
    <p:sldLayoutId id="2147483792" r:id="rId14"/>
    <p:sldLayoutId id="2147483793" r:id="rId15"/>
    <p:sldLayoutId id="2147483794" r:id="rId16"/>
    <p:sldLayoutId id="2147483795"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emf"/><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6.emf"/><Relationship Id="rId5" Type="http://schemas.openxmlformats.org/officeDocument/2006/relationships/image" Target="../media/image5.emf"/><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mevzuat.basbakanlik.gov.tr/Metin.Aspx?MevzuatKod=7.5.14217&amp;MevzuatIliski=0&amp;sourceXmlSearch="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Dikdörtgen 4"/>
          <p:cNvSpPr/>
          <p:nvPr/>
        </p:nvSpPr>
        <p:spPr>
          <a:xfrm>
            <a:off x="1780540" y="156437"/>
            <a:ext cx="5720080" cy="400110"/>
          </a:xfrm>
          <a:prstGeom prst="rect">
            <a:avLst/>
          </a:prstGeom>
          <a:gradFill flip="none" rotWithShape="1">
            <a:gsLst>
              <a:gs pos="0">
                <a:schemeClr val="accent3">
                  <a:lumMod val="67000"/>
                  <a:alpha val="39000"/>
                </a:schemeClr>
              </a:gs>
              <a:gs pos="48000">
                <a:schemeClr val="accent3">
                  <a:lumMod val="97000"/>
                  <a:lumOff val="3000"/>
                </a:schemeClr>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pPr algn="ctr"/>
            <a:r>
              <a:rPr lang="tr-TR" sz="2000" b="1" dirty="0" smtClean="0">
                <a:solidFill>
                  <a:schemeClr val="bg1">
                    <a:lumMod val="85000"/>
                  </a:schemeClr>
                </a:solidFill>
                <a:effectLst>
                  <a:glow rad="101600">
                    <a:schemeClr val="tx1">
                      <a:lumMod val="75000"/>
                      <a:lumOff val="25000"/>
                      <a:alpha val="40000"/>
                    </a:schemeClr>
                  </a:glow>
                </a:effectLst>
              </a:rPr>
              <a:t>Karar verme</a:t>
            </a:r>
            <a:endParaRPr lang="tr-TR" dirty="0">
              <a:solidFill>
                <a:schemeClr val="bg1">
                  <a:lumMod val="85000"/>
                </a:schemeClr>
              </a:solidFill>
              <a:effectLst>
                <a:glow rad="101600">
                  <a:schemeClr val="tx1">
                    <a:lumMod val="75000"/>
                    <a:lumOff val="25000"/>
                    <a:alpha val="40000"/>
                  </a:schemeClr>
                </a:glow>
              </a:effectLst>
            </a:endParaRPr>
          </a:p>
        </p:txBody>
      </p:sp>
      <p:sp>
        <p:nvSpPr>
          <p:cNvPr id="6" name="Dikdörtgen 5"/>
          <p:cNvSpPr/>
          <p:nvPr/>
        </p:nvSpPr>
        <p:spPr>
          <a:xfrm>
            <a:off x="566039" y="790013"/>
            <a:ext cx="8149082" cy="4339650"/>
          </a:xfrm>
          <a:prstGeom prst="rect">
            <a:avLst/>
          </a:prstGeom>
          <a:gradFill flip="none" rotWithShape="1">
            <a:gsLst>
              <a:gs pos="0">
                <a:schemeClr val="accent3">
                  <a:lumMod val="67000"/>
                  <a:alpha val="39000"/>
                </a:schemeClr>
              </a:gs>
              <a:gs pos="48000">
                <a:schemeClr val="accent3">
                  <a:lumMod val="97000"/>
                  <a:lumOff val="3000"/>
                </a:schemeClr>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pPr algn="ctr"/>
            <a:r>
              <a:rPr lang="tr-TR" sz="2400" b="1" dirty="0" smtClean="0">
                <a:solidFill>
                  <a:schemeClr val="bg1">
                    <a:lumMod val="85000"/>
                  </a:schemeClr>
                </a:solidFill>
                <a:effectLst>
                  <a:glow rad="101600">
                    <a:schemeClr val="tx1">
                      <a:lumMod val="75000"/>
                      <a:lumOff val="25000"/>
                      <a:alpha val="40000"/>
                    </a:schemeClr>
                  </a:glow>
                </a:effectLst>
              </a:rPr>
              <a:t>Hayvancılık  faaliyetlerinde dikkate </a:t>
            </a:r>
            <a:r>
              <a:rPr lang="tr-TR" sz="2400" b="1" dirty="0">
                <a:solidFill>
                  <a:schemeClr val="bg1">
                    <a:lumMod val="85000"/>
                  </a:schemeClr>
                </a:solidFill>
                <a:effectLst>
                  <a:glow rad="101600">
                    <a:schemeClr val="tx1">
                      <a:lumMod val="75000"/>
                      <a:lumOff val="25000"/>
                      <a:alpha val="40000"/>
                    </a:schemeClr>
                  </a:glow>
                </a:effectLst>
              </a:rPr>
              <a:t>alınması gereken bir takım kritik </a:t>
            </a:r>
            <a:r>
              <a:rPr lang="tr-TR" sz="2400" b="1" dirty="0" smtClean="0">
                <a:solidFill>
                  <a:schemeClr val="bg1">
                    <a:lumMod val="85000"/>
                  </a:schemeClr>
                </a:solidFill>
                <a:effectLst>
                  <a:glow rad="101600">
                    <a:schemeClr val="tx1">
                      <a:lumMod val="75000"/>
                      <a:lumOff val="25000"/>
                      <a:alpha val="40000"/>
                    </a:schemeClr>
                  </a:glow>
                </a:effectLst>
              </a:rPr>
              <a:t>hususlar vardır</a:t>
            </a:r>
            <a:r>
              <a:rPr lang="tr-TR" sz="2400" b="1" dirty="0">
                <a:solidFill>
                  <a:schemeClr val="bg1">
                    <a:lumMod val="85000"/>
                  </a:schemeClr>
                </a:solidFill>
                <a:effectLst>
                  <a:glow rad="101600">
                    <a:schemeClr val="tx1">
                      <a:lumMod val="75000"/>
                      <a:lumOff val="25000"/>
                      <a:alpha val="40000"/>
                    </a:schemeClr>
                  </a:glow>
                </a:effectLst>
              </a:rPr>
              <a:t>. </a:t>
            </a:r>
            <a:r>
              <a:rPr lang="tr-TR" sz="2400" b="1" dirty="0" smtClean="0">
                <a:solidFill>
                  <a:schemeClr val="bg1">
                    <a:lumMod val="85000"/>
                  </a:schemeClr>
                </a:solidFill>
                <a:effectLst>
                  <a:glow rad="101600">
                    <a:schemeClr val="tx1">
                      <a:lumMod val="75000"/>
                      <a:lumOff val="25000"/>
                      <a:alpha val="40000"/>
                    </a:schemeClr>
                  </a:glow>
                </a:effectLst>
              </a:rPr>
              <a:t>Kendimize </a:t>
            </a:r>
            <a:r>
              <a:rPr lang="tr-TR" sz="2400" b="1" dirty="0">
                <a:solidFill>
                  <a:schemeClr val="bg1">
                    <a:lumMod val="85000"/>
                  </a:schemeClr>
                </a:solidFill>
                <a:effectLst>
                  <a:glow rad="101600">
                    <a:schemeClr val="tx1">
                      <a:lumMod val="75000"/>
                      <a:lumOff val="25000"/>
                      <a:alpha val="40000"/>
                    </a:schemeClr>
                  </a:glow>
                </a:effectLst>
              </a:rPr>
              <a:t>bir takım sorular </a:t>
            </a:r>
            <a:r>
              <a:rPr lang="tr-TR" sz="2400" b="1" dirty="0" smtClean="0">
                <a:solidFill>
                  <a:schemeClr val="bg1">
                    <a:lumMod val="85000"/>
                  </a:schemeClr>
                </a:solidFill>
                <a:effectLst>
                  <a:glow rad="101600">
                    <a:schemeClr val="tx1">
                      <a:lumMod val="75000"/>
                      <a:lumOff val="25000"/>
                      <a:alpha val="40000"/>
                    </a:schemeClr>
                  </a:glow>
                </a:effectLst>
              </a:rPr>
              <a:t>yöneltmeliyiz:</a:t>
            </a:r>
            <a:endParaRPr lang="tr-TR" sz="2400" b="1" dirty="0">
              <a:solidFill>
                <a:schemeClr val="bg1">
                  <a:lumMod val="85000"/>
                </a:schemeClr>
              </a:solidFill>
              <a:effectLst>
                <a:glow rad="101600">
                  <a:schemeClr val="tx1">
                    <a:lumMod val="75000"/>
                    <a:lumOff val="25000"/>
                    <a:alpha val="40000"/>
                  </a:schemeClr>
                </a:glow>
              </a:effectLst>
            </a:endParaRPr>
          </a:p>
          <a:p>
            <a:pPr algn="ctr"/>
            <a:r>
              <a:rPr lang="tr-TR" sz="2400" b="1" dirty="0" smtClean="0">
                <a:solidFill>
                  <a:schemeClr val="bg1">
                    <a:lumMod val="85000"/>
                  </a:schemeClr>
                </a:solidFill>
                <a:effectLst>
                  <a:glow rad="101600">
                    <a:schemeClr val="tx1">
                      <a:lumMod val="75000"/>
                      <a:lumOff val="25000"/>
                      <a:alpha val="40000"/>
                    </a:schemeClr>
                  </a:glow>
                </a:effectLst>
              </a:rPr>
              <a:t>Çiftliğim ne kadar  uygun ?</a:t>
            </a:r>
          </a:p>
          <a:p>
            <a:pPr algn="ctr"/>
            <a:endParaRPr lang="tr-TR" sz="1000" b="1" dirty="0">
              <a:solidFill>
                <a:schemeClr val="bg1">
                  <a:lumMod val="85000"/>
                </a:schemeClr>
              </a:solidFill>
              <a:effectLst>
                <a:glow rad="101600">
                  <a:schemeClr val="tx1">
                    <a:lumMod val="75000"/>
                    <a:lumOff val="25000"/>
                    <a:alpha val="40000"/>
                  </a:schemeClr>
                </a:glow>
              </a:effectLst>
            </a:endParaRPr>
          </a:p>
          <a:p>
            <a:pPr algn="ctr"/>
            <a:r>
              <a:rPr lang="tr-TR" sz="2400" b="1" dirty="0" smtClean="0">
                <a:solidFill>
                  <a:schemeClr val="bg1">
                    <a:lumMod val="85000"/>
                  </a:schemeClr>
                </a:solidFill>
                <a:effectLst>
                  <a:glow rad="101600">
                    <a:schemeClr val="tx1">
                      <a:lumMod val="75000"/>
                      <a:lumOff val="25000"/>
                      <a:alpha val="40000"/>
                    </a:schemeClr>
                  </a:glow>
                </a:effectLst>
              </a:rPr>
              <a:t>Faaliyet için </a:t>
            </a:r>
            <a:r>
              <a:rPr lang="tr-TR" sz="2400" b="1" dirty="0">
                <a:solidFill>
                  <a:schemeClr val="bg1">
                    <a:lumMod val="85000"/>
                  </a:schemeClr>
                </a:solidFill>
                <a:effectLst>
                  <a:glow rad="101600">
                    <a:schemeClr val="tx1">
                      <a:lumMod val="75000"/>
                      <a:lumOff val="25000"/>
                      <a:alpha val="40000"/>
                    </a:schemeClr>
                  </a:glow>
                </a:effectLst>
              </a:rPr>
              <a:t>yeterli </a:t>
            </a:r>
            <a:r>
              <a:rPr lang="tr-TR" sz="2400" b="1" dirty="0" smtClean="0">
                <a:solidFill>
                  <a:schemeClr val="bg1">
                    <a:lumMod val="85000"/>
                  </a:schemeClr>
                </a:solidFill>
                <a:effectLst>
                  <a:glow rad="101600">
                    <a:schemeClr val="tx1">
                      <a:lumMod val="75000"/>
                      <a:lumOff val="25000"/>
                      <a:alpha val="40000"/>
                    </a:schemeClr>
                  </a:glow>
                </a:effectLst>
              </a:rPr>
              <a:t>ari alanım </a:t>
            </a:r>
            <a:r>
              <a:rPr lang="tr-TR" sz="2400" b="1" dirty="0">
                <a:solidFill>
                  <a:schemeClr val="bg1">
                    <a:lumMod val="85000"/>
                  </a:schemeClr>
                </a:solidFill>
                <a:effectLst>
                  <a:glow rad="101600">
                    <a:schemeClr val="tx1">
                      <a:lumMod val="75000"/>
                      <a:lumOff val="25000"/>
                      <a:alpha val="40000"/>
                    </a:schemeClr>
                  </a:glow>
                </a:effectLst>
              </a:rPr>
              <a:t>var </a:t>
            </a:r>
            <a:r>
              <a:rPr lang="tr-TR" sz="2400" b="1" dirty="0" smtClean="0">
                <a:solidFill>
                  <a:schemeClr val="bg1">
                    <a:lumMod val="85000"/>
                  </a:schemeClr>
                </a:solidFill>
                <a:effectLst>
                  <a:glow rad="101600">
                    <a:schemeClr val="tx1">
                      <a:lumMod val="75000"/>
                      <a:lumOff val="25000"/>
                      <a:alpha val="40000"/>
                    </a:schemeClr>
                  </a:glow>
                </a:effectLst>
              </a:rPr>
              <a:t>mı ?</a:t>
            </a:r>
          </a:p>
          <a:p>
            <a:pPr algn="ctr"/>
            <a:endParaRPr lang="tr-TR" sz="1000" b="1" dirty="0">
              <a:solidFill>
                <a:schemeClr val="bg1">
                  <a:lumMod val="85000"/>
                </a:schemeClr>
              </a:solidFill>
              <a:effectLst>
                <a:glow rad="101600">
                  <a:schemeClr val="tx1">
                    <a:lumMod val="75000"/>
                    <a:lumOff val="25000"/>
                    <a:alpha val="40000"/>
                  </a:schemeClr>
                </a:glow>
              </a:effectLst>
            </a:endParaRPr>
          </a:p>
          <a:p>
            <a:pPr algn="ctr"/>
            <a:r>
              <a:rPr lang="tr-TR" sz="2400" b="1" dirty="0" smtClean="0">
                <a:solidFill>
                  <a:schemeClr val="bg1">
                    <a:lumMod val="85000"/>
                  </a:schemeClr>
                </a:solidFill>
                <a:effectLst>
                  <a:glow rad="101600">
                    <a:schemeClr val="tx1">
                      <a:lumMod val="75000"/>
                      <a:lumOff val="25000"/>
                      <a:alpha val="40000"/>
                    </a:schemeClr>
                  </a:glow>
                </a:effectLst>
              </a:rPr>
              <a:t>Yeterli </a:t>
            </a:r>
            <a:r>
              <a:rPr lang="tr-TR" sz="2400" b="1" dirty="0">
                <a:solidFill>
                  <a:schemeClr val="bg1">
                    <a:lumMod val="85000"/>
                  </a:schemeClr>
                </a:solidFill>
                <a:effectLst>
                  <a:glow rad="101600">
                    <a:schemeClr val="tx1">
                      <a:lumMod val="75000"/>
                      <a:lumOff val="25000"/>
                      <a:alpha val="40000"/>
                    </a:schemeClr>
                  </a:glow>
                </a:effectLst>
              </a:rPr>
              <a:t>yem veya yan ürün var </a:t>
            </a:r>
            <a:r>
              <a:rPr lang="tr-TR" sz="2400" b="1" dirty="0" smtClean="0">
                <a:solidFill>
                  <a:schemeClr val="bg1">
                    <a:lumMod val="85000"/>
                  </a:schemeClr>
                </a:solidFill>
                <a:effectLst>
                  <a:glow rad="101600">
                    <a:schemeClr val="tx1">
                      <a:lumMod val="75000"/>
                      <a:lumOff val="25000"/>
                      <a:alpha val="40000"/>
                    </a:schemeClr>
                  </a:glow>
                </a:effectLst>
              </a:rPr>
              <a:t>mı ?</a:t>
            </a:r>
          </a:p>
          <a:p>
            <a:pPr algn="ctr"/>
            <a:endParaRPr lang="tr-TR" sz="1000" b="1" dirty="0">
              <a:solidFill>
                <a:schemeClr val="bg1">
                  <a:lumMod val="85000"/>
                </a:schemeClr>
              </a:solidFill>
              <a:effectLst>
                <a:glow rad="101600">
                  <a:schemeClr val="tx1">
                    <a:lumMod val="75000"/>
                    <a:lumOff val="25000"/>
                    <a:alpha val="40000"/>
                  </a:schemeClr>
                </a:glow>
              </a:effectLst>
            </a:endParaRPr>
          </a:p>
          <a:p>
            <a:pPr algn="ctr"/>
            <a:r>
              <a:rPr lang="tr-TR" sz="2400" b="1" dirty="0" smtClean="0">
                <a:solidFill>
                  <a:schemeClr val="bg1">
                    <a:lumMod val="85000"/>
                  </a:schemeClr>
                </a:solidFill>
                <a:effectLst>
                  <a:glow rad="101600">
                    <a:schemeClr val="tx1">
                      <a:lumMod val="75000"/>
                      <a:lumOff val="25000"/>
                      <a:alpha val="40000"/>
                    </a:schemeClr>
                  </a:glow>
                </a:effectLst>
              </a:rPr>
              <a:t>Bilgi </a:t>
            </a:r>
            <a:r>
              <a:rPr lang="tr-TR" sz="2400" b="1" dirty="0">
                <a:solidFill>
                  <a:schemeClr val="bg1">
                    <a:lumMod val="85000"/>
                  </a:schemeClr>
                </a:solidFill>
                <a:effectLst>
                  <a:glow rad="101600">
                    <a:schemeClr val="tx1">
                      <a:lumMod val="75000"/>
                      <a:lumOff val="25000"/>
                      <a:alpha val="40000"/>
                    </a:schemeClr>
                  </a:glow>
                </a:effectLst>
              </a:rPr>
              <a:t>birikimim var </a:t>
            </a:r>
            <a:r>
              <a:rPr lang="tr-TR" sz="2400" b="1" dirty="0" smtClean="0">
                <a:solidFill>
                  <a:schemeClr val="bg1">
                    <a:lumMod val="85000"/>
                  </a:schemeClr>
                </a:solidFill>
                <a:effectLst>
                  <a:glow rad="101600">
                    <a:schemeClr val="tx1">
                      <a:lumMod val="75000"/>
                      <a:lumOff val="25000"/>
                      <a:alpha val="40000"/>
                    </a:schemeClr>
                  </a:glow>
                </a:effectLst>
              </a:rPr>
              <a:t>mı ?</a:t>
            </a:r>
          </a:p>
          <a:p>
            <a:pPr algn="ctr"/>
            <a:endParaRPr lang="tr-TR" sz="1000" b="1" dirty="0">
              <a:solidFill>
                <a:schemeClr val="bg1">
                  <a:lumMod val="85000"/>
                </a:schemeClr>
              </a:solidFill>
              <a:effectLst>
                <a:glow rad="101600">
                  <a:schemeClr val="tx1">
                    <a:lumMod val="75000"/>
                    <a:lumOff val="25000"/>
                    <a:alpha val="40000"/>
                  </a:schemeClr>
                </a:glow>
              </a:effectLst>
            </a:endParaRPr>
          </a:p>
          <a:p>
            <a:pPr algn="ctr"/>
            <a:r>
              <a:rPr lang="tr-TR" sz="2400" b="1" dirty="0" smtClean="0">
                <a:solidFill>
                  <a:schemeClr val="bg1">
                    <a:lumMod val="85000"/>
                  </a:schemeClr>
                </a:solidFill>
                <a:effectLst>
                  <a:glow rad="101600">
                    <a:schemeClr val="tx1">
                      <a:lumMod val="75000"/>
                      <a:lumOff val="25000"/>
                      <a:alpha val="40000"/>
                    </a:schemeClr>
                  </a:glow>
                </a:effectLst>
              </a:rPr>
              <a:t>Hayvanlar çiftliğime ne kadar fayda sağlayacak ?</a:t>
            </a:r>
          </a:p>
          <a:p>
            <a:pPr algn="ctr"/>
            <a:endParaRPr lang="tr-TR" sz="1000" b="1" dirty="0">
              <a:solidFill>
                <a:schemeClr val="bg1">
                  <a:lumMod val="85000"/>
                </a:schemeClr>
              </a:solidFill>
              <a:effectLst>
                <a:glow rad="101600">
                  <a:schemeClr val="tx1">
                    <a:lumMod val="75000"/>
                    <a:lumOff val="25000"/>
                    <a:alpha val="40000"/>
                  </a:schemeClr>
                </a:glow>
              </a:effectLst>
            </a:endParaRPr>
          </a:p>
          <a:p>
            <a:pPr algn="ctr"/>
            <a:r>
              <a:rPr lang="tr-TR" sz="2400" b="1" dirty="0">
                <a:solidFill>
                  <a:schemeClr val="bg1">
                    <a:lumMod val="85000"/>
                  </a:schemeClr>
                </a:solidFill>
                <a:effectLst>
                  <a:glow rad="101600">
                    <a:schemeClr val="tx1">
                      <a:lumMod val="75000"/>
                      <a:lumOff val="25000"/>
                      <a:alpha val="40000"/>
                    </a:schemeClr>
                  </a:glow>
                </a:effectLst>
              </a:rPr>
              <a:t>Gübreyi uygun bir şekilde kullanabilir </a:t>
            </a:r>
            <a:r>
              <a:rPr lang="tr-TR" sz="2400" b="1" dirty="0" smtClean="0">
                <a:solidFill>
                  <a:schemeClr val="bg1">
                    <a:lumMod val="85000"/>
                  </a:schemeClr>
                </a:solidFill>
                <a:effectLst>
                  <a:glow rad="101600">
                    <a:schemeClr val="tx1">
                      <a:lumMod val="75000"/>
                      <a:lumOff val="25000"/>
                      <a:alpha val="40000"/>
                    </a:schemeClr>
                  </a:glow>
                </a:effectLst>
              </a:rPr>
              <a:t>miyim ? </a:t>
            </a:r>
          </a:p>
          <a:p>
            <a:pPr algn="ctr"/>
            <a:endParaRPr lang="tr-TR" sz="1000" b="1" dirty="0" smtClean="0">
              <a:solidFill>
                <a:schemeClr val="bg1">
                  <a:lumMod val="85000"/>
                </a:schemeClr>
              </a:solidFill>
              <a:effectLst>
                <a:glow rad="101600">
                  <a:schemeClr val="tx1">
                    <a:lumMod val="75000"/>
                    <a:lumOff val="25000"/>
                    <a:alpha val="40000"/>
                  </a:schemeClr>
                </a:glow>
              </a:effectLst>
            </a:endParaRPr>
          </a:p>
        </p:txBody>
      </p:sp>
    </p:spTree>
    <p:extLst>
      <p:ext uri="{BB962C8B-B14F-4D97-AF65-F5344CB8AC3E}">
        <p14:creationId xmlns:p14="http://schemas.microsoft.com/office/powerpoint/2010/main" val="17749288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Dikdörtgen 4"/>
          <p:cNvSpPr/>
          <p:nvPr/>
        </p:nvSpPr>
        <p:spPr>
          <a:xfrm>
            <a:off x="49121" y="1106296"/>
            <a:ext cx="9045757" cy="4401205"/>
          </a:xfrm>
          <a:prstGeom prst="rect">
            <a:avLst/>
          </a:prstGeom>
          <a:gradFill flip="none" rotWithShape="1">
            <a:gsLst>
              <a:gs pos="0">
                <a:schemeClr val="accent3">
                  <a:lumMod val="67000"/>
                  <a:alpha val="39000"/>
                </a:schemeClr>
              </a:gs>
              <a:gs pos="48000">
                <a:schemeClr val="accent3">
                  <a:lumMod val="97000"/>
                  <a:lumOff val="3000"/>
                </a:schemeClr>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pPr algn="ctr"/>
            <a:r>
              <a:rPr lang="tr-TR" sz="2400" b="1" dirty="0" smtClean="0">
                <a:solidFill>
                  <a:schemeClr val="bg1">
                    <a:lumMod val="85000"/>
                  </a:schemeClr>
                </a:solidFill>
                <a:effectLst>
                  <a:glow rad="101600">
                    <a:schemeClr val="tx1">
                      <a:lumMod val="75000"/>
                      <a:lumOff val="25000"/>
                      <a:alpha val="40000"/>
                    </a:schemeClr>
                  </a:glow>
                </a:effectLst>
              </a:rPr>
              <a:t>Otlatma alanında </a:t>
            </a:r>
            <a:r>
              <a:rPr lang="tr-TR" sz="2400" b="1" dirty="0">
                <a:solidFill>
                  <a:schemeClr val="bg1">
                    <a:lumMod val="85000"/>
                  </a:schemeClr>
                </a:solidFill>
                <a:effectLst>
                  <a:glow rad="101600">
                    <a:schemeClr val="tx1">
                      <a:lumMod val="75000"/>
                      <a:lumOff val="25000"/>
                      <a:alpha val="40000"/>
                    </a:schemeClr>
                  </a:glow>
                </a:effectLst>
              </a:rPr>
              <a:t>organik olmayan alanlarda otlayarak </a:t>
            </a:r>
            <a:r>
              <a:rPr lang="tr-TR" sz="2400" b="1" dirty="0" smtClean="0">
                <a:solidFill>
                  <a:schemeClr val="bg1">
                    <a:lumMod val="85000"/>
                  </a:schemeClr>
                </a:solidFill>
                <a:effectLst>
                  <a:glow rad="101600">
                    <a:schemeClr val="tx1">
                      <a:lumMod val="75000"/>
                      <a:lumOff val="25000"/>
                      <a:alpha val="40000"/>
                    </a:schemeClr>
                  </a:glow>
                </a:effectLst>
              </a:rPr>
              <a:t>tükettikleri </a:t>
            </a:r>
            <a:r>
              <a:rPr lang="tr-TR" sz="2400" b="1" dirty="0">
                <a:solidFill>
                  <a:schemeClr val="bg1">
                    <a:lumMod val="85000"/>
                  </a:schemeClr>
                </a:solidFill>
                <a:effectLst>
                  <a:glow rad="101600">
                    <a:schemeClr val="tx1">
                      <a:lumMod val="75000"/>
                      <a:lumOff val="25000"/>
                      <a:alpha val="40000"/>
                    </a:schemeClr>
                  </a:glow>
                </a:effectLst>
              </a:rPr>
              <a:t>yem miktarı yıllık yem </a:t>
            </a:r>
            <a:r>
              <a:rPr lang="tr-TR" sz="2400" b="1" dirty="0" err="1">
                <a:solidFill>
                  <a:schemeClr val="bg1">
                    <a:lumMod val="85000"/>
                  </a:schemeClr>
                </a:solidFill>
                <a:effectLst>
                  <a:glow rad="101600">
                    <a:schemeClr val="tx1">
                      <a:lumMod val="75000"/>
                      <a:lumOff val="25000"/>
                      <a:alpha val="40000"/>
                    </a:schemeClr>
                  </a:glow>
                </a:effectLst>
              </a:rPr>
              <a:t>rasyonunun</a:t>
            </a:r>
            <a:r>
              <a:rPr lang="tr-TR" sz="2400" b="1" dirty="0">
                <a:solidFill>
                  <a:schemeClr val="bg1">
                    <a:lumMod val="85000"/>
                  </a:schemeClr>
                </a:solidFill>
                <a:effectLst>
                  <a:glow rad="101600">
                    <a:schemeClr val="tx1">
                      <a:lumMod val="75000"/>
                      <a:lumOff val="25000"/>
                      <a:alpha val="40000"/>
                    </a:schemeClr>
                  </a:glow>
                </a:effectLst>
              </a:rPr>
              <a:t> %10’unu geçemez. </a:t>
            </a:r>
            <a:endParaRPr lang="en-US" sz="2400" b="1" dirty="0">
              <a:solidFill>
                <a:schemeClr val="bg1">
                  <a:lumMod val="85000"/>
                </a:schemeClr>
              </a:solidFill>
              <a:effectLst>
                <a:glow rad="101600">
                  <a:schemeClr val="tx1">
                    <a:lumMod val="75000"/>
                    <a:lumOff val="25000"/>
                    <a:alpha val="40000"/>
                  </a:schemeClr>
                </a:glow>
              </a:effectLst>
            </a:endParaRPr>
          </a:p>
          <a:p>
            <a:pPr algn="ctr"/>
            <a:endParaRPr lang="en-US" sz="1000" b="1" dirty="0" smtClean="0">
              <a:solidFill>
                <a:schemeClr val="bg1">
                  <a:lumMod val="85000"/>
                </a:schemeClr>
              </a:solidFill>
              <a:effectLst>
                <a:glow rad="101600">
                  <a:schemeClr val="tx1">
                    <a:lumMod val="75000"/>
                    <a:lumOff val="25000"/>
                    <a:alpha val="40000"/>
                  </a:schemeClr>
                </a:glow>
              </a:effectLst>
            </a:endParaRPr>
          </a:p>
          <a:p>
            <a:pPr algn="ctr"/>
            <a:r>
              <a:rPr lang="tr-TR" sz="2400" b="1" dirty="0" smtClean="0">
                <a:solidFill>
                  <a:schemeClr val="bg1">
                    <a:lumMod val="85000"/>
                  </a:schemeClr>
                </a:solidFill>
                <a:effectLst>
                  <a:glow rad="101600">
                    <a:schemeClr val="tx1">
                      <a:lumMod val="75000"/>
                      <a:lumOff val="25000"/>
                      <a:alpha val="40000"/>
                    </a:schemeClr>
                  </a:glow>
                </a:effectLst>
              </a:rPr>
              <a:t>Bu </a:t>
            </a:r>
            <a:r>
              <a:rPr lang="tr-TR" sz="2400" b="1" dirty="0">
                <a:solidFill>
                  <a:schemeClr val="bg1">
                    <a:lumMod val="85000"/>
                  </a:schemeClr>
                </a:solidFill>
                <a:effectLst>
                  <a:glow rad="101600">
                    <a:schemeClr val="tx1">
                      <a:lumMod val="75000"/>
                      <a:lumOff val="25000"/>
                      <a:alpha val="40000"/>
                    </a:schemeClr>
                  </a:glow>
                </a:effectLst>
              </a:rPr>
              <a:t>oran tarımsal orijinli yemin kuru maddesinin yüzdesi olarak hesaplanır. </a:t>
            </a:r>
            <a:endParaRPr lang="en-US" sz="2400" b="1" dirty="0" smtClean="0">
              <a:solidFill>
                <a:schemeClr val="bg1">
                  <a:lumMod val="85000"/>
                </a:schemeClr>
              </a:solidFill>
              <a:effectLst>
                <a:glow rad="101600">
                  <a:schemeClr val="tx1">
                    <a:lumMod val="75000"/>
                    <a:lumOff val="25000"/>
                    <a:alpha val="40000"/>
                  </a:schemeClr>
                </a:glow>
              </a:effectLst>
            </a:endParaRPr>
          </a:p>
          <a:p>
            <a:pPr algn="ctr"/>
            <a:endParaRPr lang="tr-TR" sz="1000" b="1" dirty="0" smtClean="0">
              <a:solidFill>
                <a:schemeClr val="bg1">
                  <a:lumMod val="85000"/>
                </a:schemeClr>
              </a:solidFill>
              <a:effectLst>
                <a:glow rad="101600">
                  <a:schemeClr val="tx1">
                    <a:lumMod val="75000"/>
                    <a:lumOff val="25000"/>
                    <a:alpha val="40000"/>
                  </a:schemeClr>
                </a:glow>
              </a:effectLst>
            </a:endParaRPr>
          </a:p>
          <a:p>
            <a:pPr algn="ctr"/>
            <a:r>
              <a:rPr lang="tr-TR" sz="2400" b="1" dirty="0" smtClean="0">
                <a:solidFill>
                  <a:schemeClr val="bg1">
                    <a:lumMod val="85000"/>
                  </a:schemeClr>
                </a:solidFill>
                <a:effectLst>
                  <a:glow rad="101600">
                    <a:schemeClr val="tx1">
                      <a:lumMod val="75000"/>
                      <a:lumOff val="25000"/>
                      <a:alpha val="40000"/>
                    </a:schemeClr>
                  </a:glow>
                </a:effectLst>
              </a:rPr>
              <a:t>Her </a:t>
            </a:r>
            <a:r>
              <a:rPr lang="tr-TR" sz="2400" b="1" dirty="0">
                <a:solidFill>
                  <a:schemeClr val="bg1">
                    <a:lumMod val="85000"/>
                  </a:schemeClr>
                </a:solidFill>
                <a:effectLst>
                  <a:glow rad="101600">
                    <a:schemeClr val="tx1">
                      <a:lumMod val="75000"/>
                      <a:lumOff val="25000"/>
                      <a:alpha val="40000"/>
                    </a:schemeClr>
                  </a:glow>
                </a:effectLst>
              </a:rPr>
              <a:t>yıl hayvanların yaylada olduğu dönemin dışında, yemin en az %60’ı </a:t>
            </a:r>
            <a:r>
              <a:rPr lang="tr-TR" sz="2400" b="1" dirty="0" smtClean="0">
                <a:solidFill>
                  <a:schemeClr val="bg1">
                    <a:lumMod val="85000"/>
                  </a:schemeClr>
                </a:solidFill>
                <a:effectLst>
                  <a:glow rad="101600">
                    <a:schemeClr val="tx1">
                      <a:lumMod val="75000"/>
                      <a:lumOff val="25000"/>
                      <a:alpha val="40000"/>
                    </a:schemeClr>
                  </a:glow>
                </a:effectLst>
              </a:rPr>
              <a:t>çiftlik </a:t>
            </a:r>
            <a:r>
              <a:rPr lang="tr-TR" sz="2400" b="1" dirty="0">
                <a:solidFill>
                  <a:schemeClr val="bg1">
                    <a:lumMod val="85000"/>
                  </a:schemeClr>
                </a:solidFill>
                <a:effectLst>
                  <a:glow rad="101600">
                    <a:schemeClr val="tx1">
                      <a:lumMod val="75000"/>
                      <a:lumOff val="25000"/>
                      <a:alpha val="40000"/>
                    </a:schemeClr>
                  </a:glow>
                </a:effectLst>
              </a:rPr>
              <a:t>bünyesinden sağlanır. </a:t>
            </a:r>
            <a:endParaRPr lang="en-US" sz="2400" b="1" dirty="0" smtClean="0">
              <a:solidFill>
                <a:schemeClr val="bg1">
                  <a:lumMod val="85000"/>
                </a:schemeClr>
              </a:solidFill>
              <a:effectLst>
                <a:glow rad="101600">
                  <a:schemeClr val="tx1">
                    <a:lumMod val="75000"/>
                    <a:lumOff val="25000"/>
                    <a:alpha val="40000"/>
                  </a:schemeClr>
                </a:glow>
              </a:effectLst>
            </a:endParaRPr>
          </a:p>
          <a:p>
            <a:pPr algn="ctr"/>
            <a:endParaRPr lang="en-US" sz="1000" b="1" dirty="0" smtClean="0">
              <a:solidFill>
                <a:schemeClr val="bg1">
                  <a:lumMod val="85000"/>
                </a:schemeClr>
              </a:solidFill>
              <a:effectLst>
                <a:glow rad="101600">
                  <a:schemeClr val="tx1">
                    <a:lumMod val="75000"/>
                    <a:lumOff val="25000"/>
                    <a:alpha val="40000"/>
                  </a:schemeClr>
                </a:glow>
              </a:effectLst>
            </a:endParaRPr>
          </a:p>
          <a:p>
            <a:pPr algn="ctr"/>
            <a:r>
              <a:rPr lang="tr-TR" sz="2400" b="1" dirty="0" smtClean="0">
                <a:solidFill>
                  <a:schemeClr val="bg1">
                    <a:lumMod val="85000"/>
                  </a:schemeClr>
                </a:solidFill>
                <a:effectLst>
                  <a:glow rad="101600">
                    <a:schemeClr val="tx1">
                      <a:lumMod val="75000"/>
                      <a:lumOff val="25000"/>
                      <a:alpha val="40000"/>
                    </a:schemeClr>
                  </a:glow>
                </a:effectLst>
              </a:rPr>
              <a:t>Domuz </a:t>
            </a:r>
            <a:r>
              <a:rPr lang="tr-TR" sz="2400" b="1" dirty="0">
                <a:solidFill>
                  <a:schemeClr val="bg1">
                    <a:lumMod val="85000"/>
                  </a:schemeClr>
                </a:solidFill>
                <a:effectLst>
                  <a:glow rad="101600">
                    <a:schemeClr val="tx1">
                      <a:lumMod val="75000"/>
                      <a:lumOff val="25000"/>
                      <a:alpha val="40000"/>
                    </a:schemeClr>
                  </a:glow>
                </a:effectLst>
              </a:rPr>
              <a:t>ve kümes hayvanları için yemin en az %20’si </a:t>
            </a:r>
            <a:r>
              <a:rPr lang="tr-TR" sz="2400" b="1" dirty="0" err="1" smtClean="0">
                <a:solidFill>
                  <a:schemeClr val="bg1">
                    <a:lumMod val="85000"/>
                  </a:schemeClr>
                </a:solidFill>
                <a:effectLst>
                  <a:glow rad="101600">
                    <a:schemeClr val="tx1">
                      <a:lumMod val="75000"/>
                      <a:lumOff val="25000"/>
                      <a:alpha val="40000"/>
                    </a:schemeClr>
                  </a:glow>
                </a:effectLst>
              </a:rPr>
              <a:t>çiliğin</a:t>
            </a:r>
            <a:r>
              <a:rPr lang="tr-TR" sz="2400" b="1" dirty="0" smtClean="0">
                <a:solidFill>
                  <a:schemeClr val="bg1">
                    <a:lumMod val="85000"/>
                  </a:schemeClr>
                </a:solidFill>
                <a:effectLst>
                  <a:glow rad="101600">
                    <a:schemeClr val="tx1">
                      <a:lumMod val="75000"/>
                      <a:lumOff val="25000"/>
                      <a:alpha val="40000"/>
                    </a:schemeClr>
                  </a:glow>
                </a:effectLst>
              </a:rPr>
              <a:t> </a:t>
            </a:r>
            <a:r>
              <a:rPr lang="tr-TR" sz="2400" b="1" dirty="0">
                <a:solidFill>
                  <a:schemeClr val="bg1">
                    <a:lumMod val="85000"/>
                  </a:schemeClr>
                </a:solidFill>
                <a:effectLst>
                  <a:glow rad="101600">
                    <a:schemeClr val="tx1">
                      <a:lumMod val="75000"/>
                      <a:lumOff val="25000"/>
                      <a:alpha val="40000"/>
                    </a:schemeClr>
                  </a:glow>
                </a:effectLst>
              </a:rPr>
              <a:t>kendisinden sağlanır. </a:t>
            </a:r>
            <a:endParaRPr lang="en-US" sz="2400" b="1" dirty="0" smtClean="0">
              <a:solidFill>
                <a:schemeClr val="bg1">
                  <a:lumMod val="85000"/>
                </a:schemeClr>
              </a:solidFill>
              <a:effectLst>
                <a:glow rad="101600">
                  <a:schemeClr val="tx1">
                    <a:lumMod val="75000"/>
                    <a:lumOff val="25000"/>
                    <a:alpha val="40000"/>
                  </a:schemeClr>
                </a:glow>
              </a:effectLst>
            </a:endParaRPr>
          </a:p>
          <a:p>
            <a:pPr algn="ctr"/>
            <a:endParaRPr lang="tr-TR" sz="1000" b="1" dirty="0" smtClean="0">
              <a:solidFill>
                <a:schemeClr val="bg1">
                  <a:lumMod val="85000"/>
                </a:schemeClr>
              </a:solidFill>
              <a:effectLst>
                <a:glow rad="101600">
                  <a:schemeClr val="tx1">
                    <a:lumMod val="75000"/>
                    <a:lumOff val="25000"/>
                    <a:alpha val="40000"/>
                  </a:schemeClr>
                </a:glow>
              </a:effectLst>
            </a:endParaRPr>
          </a:p>
          <a:p>
            <a:pPr algn="ctr"/>
            <a:r>
              <a:rPr lang="tr-TR" sz="2400" b="1" dirty="0" smtClean="0">
                <a:solidFill>
                  <a:schemeClr val="bg1">
                    <a:lumMod val="85000"/>
                  </a:schemeClr>
                </a:solidFill>
                <a:effectLst>
                  <a:glow rad="101600">
                    <a:schemeClr val="tx1">
                      <a:lumMod val="75000"/>
                      <a:lumOff val="25000"/>
                      <a:alpha val="40000"/>
                    </a:schemeClr>
                  </a:glow>
                </a:effectLst>
              </a:rPr>
              <a:t>Ortalama </a:t>
            </a:r>
            <a:r>
              <a:rPr lang="tr-TR" sz="2400" b="1" dirty="0">
                <a:solidFill>
                  <a:schemeClr val="bg1">
                    <a:lumMod val="85000"/>
                  </a:schemeClr>
                </a:solidFill>
                <a:effectLst>
                  <a:glow rad="101600">
                    <a:schemeClr val="tx1">
                      <a:lumMod val="75000"/>
                      <a:lumOff val="25000"/>
                      <a:alpha val="40000"/>
                    </a:schemeClr>
                  </a:glow>
                </a:effectLst>
              </a:rPr>
              <a:t>olarak </a:t>
            </a:r>
            <a:r>
              <a:rPr lang="tr-TR" sz="2400" b="1" dirty="0" err="1">
                <a:solidFill>
                  <a:schemeClr val="bg1">
                    <a:lumMod val="85000"/>
                  </a:schemeClr>
                </a:solidFill>
                <a:effectLst>
                  <a:glow rad="101600">
                    <a:schemeClr val="tx1">
                      <a:lumMod val="75000"/>
                      <a:lumOff val="25000"/>
                      <a:alpha val="40000"/>
                    </a:schemeClr>
                  </a:glow>
                </a:effectLst>
              </a:rPr>
              <a:t>rasyon</a:t>
            </a:r>
            <a:r>
              <a:rPr lang="tr-TR" sz="2400" b="1" dirty="0">
                <a:solidFill>
                  <a:schemeClr val="bg1">
                    <a:lumMod val="85000"/>
                  </a:schemeClr>
                </a:solidFill>
                <a:effectLst>
                  <a:glow rad="101600">
                    <a:schemeClr val="tx1">
                      <a:lumMod val="75000"/>
                      <a:lumOff val="25000"/>
                      <a:alpha val="40000"/>
                    </a:schemeClr>
                  </a:glow>
                </a:effectLst>
              </a:rPr>
              <a:t> kuru maddesinin % </a:t>
            </a:r>
            <a:r>
              <a:rPr lang="tr-TR" sz="2400" b="1" dirty="0" smtClean="0">
                <a:solidFill>
                  <a:schemeClr val="bg1">
                    <a:lumMod val="85000"/>
                  </a:schemeClr>
                </a:solidFill>
                <a:effectLst>
                  <a:glow rad="101600">
                    <a:schemeClr val="tx1">
                      <a:lumMod val="75000"/>
                      <a:lumOff val="25000"/>
                      <a:alpha val="40000"/>
                    </a:schemeClr>
                  </a:glow>
                </a:effectLst>
              </a:rPr>
              <a:t>30-60 kadarı</a:t>
            </a:r>
            <a:r>
              <a:rPr lang="tr-TR" sz="2400" b="1" dirty="0">
                <a:solidFill>
                  <a:schemeClr val="bg1">
                    <a:lumMod val="85000"/>
                  </a:schemeClr>
                </a:solidFill>
                <a:effectLst>
                  <a:glow rad="101600">
                    <a:schemeClr val="tx1">
                      <a:lumMod val="75000"/>
                      <a:lumOff val="25000"/>
                      <a:alpha val="40000"/>
                    </a:schemeClr>
                  </a:glow>
                </a:effectLst>
              </a:rPr>
              <a:t>, geçiş süreci maddeleri içerebilir</a:t>
            </a:r>
            <a:r>
              <a:rPr lang="tr-TR" sz="2400" b="1" dirty="0" smtClean="0">
                <a:solidFill>
                  <a:schemeClr val="bg1">
                    <a:lumMod val="85000"/>
                  </a:schemeClr>
                </a:solidFill>
                <a:effectLst>
                  <a:glow rad="101600">
                    <a:schemeClr val="tx1">
                      <a:lumMod val="75000"/>
                      <a:lumOff val="25000"/>
                      <a:alpha val="40000"/>
                    </a:schemeClr>
                  </a:glow>
                </a:effectLst>
              </a:rPr>
              <a:t>.</a:t>
            </a:r>
          </a:p>
        </p:txBody>
      </p:sp>
      <p:sp>
        <p:nvSpPr>
          <p:cNvPr id="6" name="Dikdörtgen 5"/>
          <p:cNvSpPr/>
          <p:nvPr/>
        </p:nvSpPr>
        <p:spPr>
          <a:xfrm>
            <a:off x="1937656" y="185286"/>
            <a:ext cx="5268688" cy="646331"/>
          </a:xfrm>
          <a:prstGeom prst="rect">
            <a:avLst/>
          </a:prstGeom>
          <a:gradFill flip="none" rotWithShape="1">
            <a:gsLst>
              <a:gs pos="0">
                <a:schemeClr val="accent3">
                  <a:lumMod val="67000"/>
                  <a:alpha val="39000"/>
                </a:schemeClr>
              </a:gs>
              <a:gs pos="48000">
                <a:schemeClr val="accent3">
                  <a:lumMod val="97000"/>
                  <a:lumOff val="3000"/>
                </a:schemeClr>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pPr algn="ctr"/>
            <a:r>
              <a:rPr lang="tr-TR" sz="3600" b="1" dirty="0">
                <a:solidFill>
                  <a:schemeClr val="bg1">
                    <a:lumMod val="85000"/>
                  </a:schemeClr>
                </a:solidFill>
                <a:effectLst>
                  <a:glow rad="101600">
                    <a:schemeClr val="tx1">
                      <a:lumMod val="75000"/>
                      <a:lumOff val="25000"/>
                      <a:alpha val="40000"/>
                    </a:schemeClr>
                  </a:glow>
                </a:effectLst>
              </a:rPr>
              <a:t>Beslenme</a:t>
            </a:r>
            <a:endParaRPr lang="tr-TR" sz="3600" b="1" dirty="0" smtClean="0">
              <a:solidFill>
                <a:schemeClr val="bg1">
                  <a:lumMod val="85000"/>
                </a:schemeClr>
              </a:solidFill>
              <a:effectLst>
                <a:glow rad="101600">
                  <a:schemeClr val="tx1">
                    <a:lumMod val="75000"/>
                    <a:lumOff val="25000"/>
                    <a:alpha val="40000"/>
                  </a:schemeClr>
                </a:glow>
              </a:effectLst>
            </a:endParaRPr>
          </a:p>
        </p:txBody>
      </p:sp>
    </p:spTree>
    <p:extLst>
      <p:ext uri="{BB962C8B-B14F-4D97-AF65-F5344CB8AC3E}">
        <p14:creationId xmlns:p14="http://schemas.microsoft.com/office/powerpoint/2010/main" val="27953235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Dikdörtgen 2"/>
          <p:cNvSpPr/>
          <p:nvPr/>
        </p:nvSpPr>
        <p:spPr>
          <a:xfrm>
            <a:off x="49121" y="1523740"/>
            <a:ext cx="9045757" cy="3046988"/>
          </a:xfrm>
          <a:prstGeom prst="rect">
            <a:avLst/>
          </a:prstGeom>
          <a:gradFill flip="none" rotWithShape="1">
            <a:gsLst>
              <a:gs pos="0">
                <a:schemeClr val="accent3">
                  <a:lumMod val="67000"/>
                  <a:alpha val="39000"/>
                </a:schemeClr>
              </a:gs>
              <a:gs pos="48000">
                <a:schemeClr val="accent3">
                  <a:lumMod val="97000"/>
                  <a:lumOff val="3000"/>
                </a:schemeClr>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pPr algn="ctr"/>
            <a:r>
              <a:rPr lang="tr-TR" sz="2400" b="1" dirty="0" smtClean="0">
                <a:solidFill>
                  <a:schemeClr val="bg1">
                    <a:lumMod val="85000"/>
                  </a:schemeClr>
                </a:solidFill>
                <a:effectLst>
                  <a:glow rad="101600">
                    <a:schemeClr val="tx1">
                      <a:lumMod val="75000"/>
                      <a:lumOff val="25000"/>
                      <a:alpha val="40000"/>
                    </a:schemeClr>
                  </a:glow>
                </a:effectLst>
              </a:rPr>
              <a:t>Yavruların </a:t>
            </a:r>
            <a:r>
              <a:rPr lang="tr-TR" sz="2400" b="1" dirty="0">
                <a:solidFill>
                  <a:schemeClr val="bg1">
                    <a:lumMod val="85000"/>
                  </a:schemeClr>
                </a:solidFill>
                <a:effectLst>
                  <a:glow rad="101600">
                    <a:schemeClr val="tx1">
                      <a:lumMod val="75000"/>
                      <a:lumOff val="25000"/>
                      <a:alpha val="40000"/>
                    </a:schemeClr>
                  </a:glow>
                </a:effectLst>
              </a:rPr>
              <a:t>beslenmesi öncelikle </a:t>
            </a:r>
            <a:r>
              <a:rPr lang="tr-TR" sz="2400" b="1" dirty="0" smtClean="0">
                <a:solidFill>
                  <a:schemeClr val="bg1">
                    <a:lumMod val="85000"/>
                  </a:schemeClr>
                </a:solidFill>
                <a:effectLst>
                  <a:glow rad="101600">
                    <a:schemeClr val="tx1">
                      <a:lumMod val="75000"/>
                      <a:lumOff val="25000"/>
                      <a:alpha val="40000"/>
                    </a:schemeClr>
                  </a:glow>
                </a:effectLst>
              </a:rPr>
              <a:t>anne </a:t>
            </a:r>
            <a:r>
              <a:rPr lang="tr-TR" sz="2400" b="1" dirty="0">
                <a:solidFill>
                  <a:schemeClr val="bg1">
                    <a:lumMod val="85000"/>
                  </a:schemeClr>
                </a:solidFill>
                <a:effectLst>
                  <a:glow rad="101600">
                    <a:schemeClr val="tx1">
                      <a:lumMod val="75000"/>
                      <a:lumOff val="25000"/>
                      <a:alpha val="40000"/>
                    </a:schemeClr>
                  </a:glow>
                </a:effectLst>
              </a:rPr>
              <a:t>sütüyle sağlanır. </a:t>
            </a:r>
            <a:r>
              <a:rPr lang="tr-TR" sz="2400" b="1" dirty="0" smtClean="0">
                <a:solidFill>
                  <a:schemeClr val="bg1">
                    <a:lumMod val="85000"/>
                  </a:schemeClr>
                </a:solidFill>
                <a:effectLst>
                  <a:glow rad="101600">
                    <a:schemeClr val="tx1">
                      <a:lumMod val="75000"/>
                      <a:lumOff val="25000"/>
                      <a:alpha val="40000"/>
                    </a:schemeClr>
                  </a:glow>
                </a:effectLst>
              </a:rPr>
              <a:t>Türlere </a:t>
            </a:r>
            <a:r>
              <a:rPr lang="tr-TR" sz="2400" b="1" dirty="0">
                <a:solidFill>
                  <a:schemeClr val="bg1">
                    <a:lumMod val="85000"/>
                  </a:schemeClr>
                </a:solidFill>
                <a:effectLst>
                  <a:glow rad="101600">
                    <a:schemeClr val="tx1">
                      <a:lumMod val="75000"/>
                      <a:lumOff val="25000"/>
                      <a:alpha val="40000"/>
                    </a:schemeClr>
                  </a:glow>
                </a:effectLst>
              </a:rPr>
              <a:t>bağlı olarak yavruların süt ile beslenmeleri gereken asgari süre; </a:t>
            </a:r>
            <a:endParaRPr lang="tr-TR" sz="2400" b="1" dirty="0" smtClean="0">
              <a:solidFill>
                <a:schemeClr val="bg1">
                  <a:lumMod val="85000"/>
                </a:schemeClr>
              </a:solidFill>
              <a:effectLst>
                <a:glow rad="101600">
                  <a:schemeClr val="tx1">
                    <a:lumMod val="75000"/>
                    <a:lumOff val="25000"/>
                    <a:alpha val="40000"/>
                  </a:schemeClr>
                </a:glow>
              </a:effectLst>
            </a:endParaRPr>
          </a:p>
          <a:p>
            <a:pPr algn="ctr"/>
            <a:r>
              <a:rPr lang="tr-TR" sz="2400" b="1" dirty="0" smtClean="0">
                <a:solidFill>
                  <a:schemeClr val="bg1">
                    <a:lumMod val="85000"/>
                  </a:schemeClr>
                </a:solidFill>
                <a:effectLst>
                  <a:glow rad="101600">
                    <a:schemeClr val="tx1">
                      <a:lumMod val="75000"/>
                      <a:lumOff val="25000"/>
                      <a:alpha val="40000"/>
                    </a:schemeClr>
                  </a:glow>
                </a:effectLst>
              </a:rPr>
              <a:t>büyükbaş </a:t>
            </a:r>
            <a:r>
              <a:rPr lang="tr-TR" sz="2400" b="1" dirty="0">
                <a:solidFill>
                  <a:schemeClr val="bg1">
                    <a:lumMod val="85000"/>
                  </a:schemeClr>
                </a:solidFill>
                <a:effectLst>
                  <a:glow rad="101600">
                    <a:schemeClr val="tx1">
                      <a:lumMod val="75000"/>
                      <a:lumOff val="25000"/>
                      <a:alpha val="40000"/>
                    </a:schemeClr>
                  </a:glow>
                </a:effectLst>
              </a:rPr>
              <a:t>hayvanlarda ve taylarda 90 gün</a:t>
            </a:r>
            <a:r>
              <a:rPr lang="tr-TR" sz="2400" b="1" dirty="0" smtClean="0">
                <a:solidFill>
                  <a:schemeClr val="bg1">
                    <a:lumMod val="85000"/>
                  </a:schemeClr>
                </a:solidFill>
                <a:effectLst>
                  <a:glow rad="101600">
                    <a:schemeClr val="tx1">
                      <a:lumMod val="75000"/>
                      <a:lumOff val="25000"/>
                      <a:alpha val="40000"/>
                    </a:schemeClr>
                  </a:glow>
                </a:effectLst>
              </a:rPr>
              <a:t>,</a:t>
            </a:r>
          </a:p>
          <a:p>
            <a:pPr algn="ctr"/>
            <a:r>
              <a:rPr lang="tr-TR" sz="2400" b="1" dirty="0" smtClean="0">
                <a:solidFill>
                  <a:schemeClr val="bg1">
                    <a:lumMod val="85000"/>
                  </a:schemeClr>
                </a:solidFill>
                <a:effectLst>
                  <a:glow rad="101600">
                    <a:schemeClr val="tx1">
                      <a:lumMod val="75000"/>
                      <a:lumOff val="25000"/>
                      <a:alpha val="40000"/>
                    </a:schemeClr>
                  </a:glow>
                </a:effectLst>
              </a:rPr>
              <a:t> </a:t>
            </a:r>
            <a:r>
              <a:rPr lang="tr-TR" sz="2400" b="1" dirty="0">
                <a:solidFill>
                  <a:schemeClr val="bg1">
                    <a:lumMod val="85000"/>
                  </a:schemeClr>
                </a:solidFill>
                <a:effectLst>
                  <a:glow rad="101600">
                    <a:schemeClr val="tx1">
                      <a:lumMod val="75000"/>
                      <a:lumOff val="25000"/>
                      <a:alpha val="40000"/>
                    </a:schemeClr>
                  </a:glow>
                </a:effectLst>
              </a:rPr>
              <a:t>küçükbaş hayvanlarda 45 gün </a:t>
            </a:r>
          </a:p>
          <a:p>
            <a:pPr algn="ctr"/>
            <a:r>
              <a:rPr lang="tr-TR" sz="2400" b="1" dirty="0" smtClean="0">
                <a:solidFill>
                  <a:schemeClr val="bg1">
                    <a:lumMod val="85000"/>
                  </a:schemeClr>
                </a:solidFill>
                <a:effectLst>
                  <a:glow rad="101600">
                    <a:schemeClr val="tx1">
                      <a:lumMod val="75000"/>
                      <a:lumOff val="25000"/>
                      <a:alpha val="40000"/>
                    </a:schemeClr>
                  </a:glow>
                </a:effectLst>
              </a:rPr>
              <a:t>domuzlarda </a:t>
            </a:r>
            <a:r>
              <a:rPr lang="tr-TR" sz="2400" b="1" dirty="0">
                <a:solidFill>
                  <a:schemeClr val="bg1">
                    <a:lumMod val="85000"/>
                  </a:schemeClr>
                </a:solidFill>
                <a:effectLst>
                  <a:glow rad="101600">
                    <a:schemeClr val="tx1">
                      <a:lumMod val="75000"/>
                      <a:lumOff val="25000"/>
                      <a:alpha val="40000"/>
                    </a:schemeClr>
                  </a:glow>
                </a:effectLst>
              </a:rPr>
              <a:t>40 gündür</a:t>
            </a:r>
            <a:r>
              <a:rPr lang="tr-TR" sz="2400" b="1" dirty="0" smtClean="0">
                <a:solidFill>
                  <a:schemeClr val="bg1">
                    <a:lumMod val="85000"/>
                  </a:schemeClr>
                </a:solidFill>
                <a:effectLst>
                  <a:glow rad="101600">
                    <a:schemeClr val="tx1">
                      <a:lumMod val="75000"/>
                      <a:lumOff val="25000"/>
                      <a:alpha val="40000"/>
                    </a:schemeClr>
                  </a:glow>
                </a:effectLst>
              </a:rPr>
              <a:t>.</a:t>
            </a:r>
            <a:endParaRPr lang="en-US" sz="2400" b="1" dirty="0" smtClean="0">
              <a:solidFill>
                <a:schemeClr val="bg1">
                  <a:lumMod val="85000"/>
                </a:schemeClr>
              </a:solidFill>
              <a:effectLst>
                <a:glow rad="101600">
                  <a:schemeClr val="tx1">
                    <a:lumMod val="75000"/>
                    <a:lumOff val="25000"/>
                    <a:alpha val="40000"/>
                  </a:schemeClr>
                </a:glow>
              </a:effectLst>
            </a:endParaRPr>
          </a:p>
          <a:p>
            <a:pPr algn="ctr"/>
            <a:endParaRPr lang="en-US" sz="2400" b="1" dirty="0">
              <a:solidFill>
                <a:schemeClr val="bg1">
                  <a:lumMod val="85000"/>
                </a:schemeClr>
              </a:solidFill>
              <a:effectLst>
                <a:glow rad="101600">
                  <a:schemeClr val="tx1">
                    <a:lumMod val="75000"/>
                    <a:lumOff val="25000"/>
                    <a:alpha val="40000"/>
                  </a:schemeClr>
                </a:glow>
              </a:effectLst>
            </a:endParaRPr>
          </a:p>
          <a:p>
            <a:pPr algn="ctr"/>
            <a:r>
              <a:rPr lang="tr-TR" sz="2400" b="1" dirty="0" smtClean="0">
                <a:solidFill>
                  <a:schemeClr val="bg1">
                    <a:lumMod val="85000"/>
                  </a:schemeClr>
                </a:solidFill>
                <a:effectLst>
                  <a:glow rad="101600">
                    <a:schemeClr val="tx1">
                      <a:lumMod val="75000"/>
                      <a:lumOff val="25000"/>
                      <a:alpha val="40000"/>
                    </a:schemeClr>
                  </a:glow>
                </a:effectLst>
              </a:rPr>
              <a:t>İşletme İçerisinde üretimi yapılmayan/yapılamayan maddeler</a:t>
            </a:r>
          </a:p>
          <a:p>
            <a:pPr algn="ctr"/>
            <a:r>
              <a:rPr lang="tr-TR" sz="2400" b="1" dirty="0" smtClean="0">
                <a:solidFill>
                  <a:schemeClr val="bg1">
                    <a:lumMod val="85000"/>
                  </a:schemeClr>
                </a:solidFill>
                <a:effectLst>
                  <a:glow rad="101600">
                    <a:schemeClr val="tx1">
                      <a:lumMod val="75000"/>
                      <a:lumOff val="25000"/>
                      <a:alpha val="40000"/>
                    </a:schemeClr>
                  </a:glow>
                </a:effectLst>
              </a:rPr>
              <a:t>Benzeri organik tarım işletmelerinden getirtilerek kullanılabilir.</a:t>
            </a:r>
          </a:p>
        </p:txBody>
      </p:sp>
    </p:spTree>
    <p:extLst>
      <p:ext uri="{BB962C8B-B14F-4D97-AF65-F5344CB8AC3E}">
        <p14:creationId xmlns:p14="http://schemas.microsoft.com/office/powerpoint/2010/main" val="11834889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Dikdörtgen 5"/>
          <p:cNvSpPr/>
          <p:nvPr/>
        </p:nvSpPr>
        <p:spPr>
          <a:xfrm>
            <a:off x="243840" y="128199"/>
            <a:ext cx="8656320" cy="523220"/>
          </a:xfrm>
          <a:prstGeom prst="rect">
            <a:avLst/>
          </a:prstGeom>
          <a:gradFill flip="none" rotWithShape="1">
            <a:gsLst>
              <a:gs pos="0">
                <a:schemeClr val="accent3">
                  <a:lumMod val="67000"/>
                  <a:alpha val="39000"/>
                </a:schemeClr>
              </a:gs>
              <a:gs pos="48000">
                <a:schemeClr val="accent3">
                  <a:lumMod val="97000"/>
                  <a:lumOff val="3000"/>
                </a:schemeClr>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pPr algn="ctr"/>
            <a:r>
              <a:rPr lang="tr-TR" sz="2800" b="1" dirty="0" smtClean="0">
                <a:solidFill>
                  <a:schemeClr val="bg1">
                    <a:lumMod val="85000"/>
                  </a:schemeClr>
                </a:solidFill>
                <a:effectLst>
                  <a:glow rad="101600">
                    <a:schemeClr val="tx1">
                      <a:lumMod val="75000"/>
                      <a:lumOff val="25000"/>
                      <a:alpha val="40000"/>
                    </a:schemeClr>
                  </a:glow>
                </a:effectLst>
              </a:rPr>
              <a:t>Organik tarımda kaç çeşit sertifika vardır?</a:t>
            </a:r>
            <a:endParaRPr lang="tr-TR" sz="2400" dirty="0">
              <a:solidFill>
                <a:schemeClr val="bg1">
                  <a:lumMod val="85000"/>
                </a:schemeClr>
              </a:solidFill>
              <a:effectLst>
                <a:glow rad="101600">
                  <a:schemeClr val="tx1">
                    <a:lumMod val="75000"/>
                    <a:lumOff val="25000"/>
                    <a:alpha val="40000"/>
                  </a:schemeClr>
                </a:glow>
              </a:effectLst>
            </a:endParaRPr>
          </a:p>
        </p:txBody>
      </p:sp>
      <p:sp>
        <p:nvSpPr>
          <p:cNvPr id="9" name="Dikdörtgen 8"/>
          <p:cNvSpPr/>
          <p:nvPr/>
        </p:nvSpPr>
        <p:spPr>
          <a:xfrm>
            <a:off x="1898469" y="905233"/>
            <a:ext cx="5329646" cy="1215717"/>
          </a:xfrm>
          <a:prstGeom prst="rect">
            <a:avLst/>
          </a:prstGeom>
          <a:gradFill flip="none" rotWithShape="1">
            <a:gsLst>
              <a:gs pos="0">
                <a:schemeClr val="accent3">
                  <a:lumMod val="67000"/>
                  <a:alpha val="39000"/>
                </a:schemeClr>
              </a:gs>
              <a:gs pos="48000">
                <a:schemeClr val="accent3">
                  <a:lumMod val="97000"/>
                  <a:lumOff val="3000"/>
                </a:schemeClr>
              </a:gs>
              <a:gs pos="100000">
                <a:schemeClr val="accent3">
                  <a:lumMod val="60000"/>
                  <a:lumOff val="40000"/>
                </a:schemeClr>
              </a:gs>
            </a:gsLst>
            <a:lin ang="16200000" scaled="1"/>
            <a:tileRect/>
          </a:gradFill>
          <a:effectLst>
            <a:glow rad="88900">
              <a:schemeClr val="bg1">
                <a:alpha val="40000"/>
              </a:schemeClr>
            </a:glow>
            <a:softEdge rad="0"/>
          </a:effectLst>
        </p:spPr>
        <p:txBody>
          <a:bodyPr wrap="square" lIns="0" tIns="0" rIns="0" bIns="0" anchor="ctr" anchorCtr="1">
            <a:spAutoFit/>
          </a:bodyPr>
          <a:lstStyle/>
          <a:p>
            <a:pPr indent="449580" algn="ctr">
              <a:lnSpc>
                <a:spcPct val="115000"/>
              </a:lnSpc>
              <a:spcAft>
                <a:spcPts val="600"/>
              </a:spcAft>
            </a:pPr>
            <a:r>
              <a:rPr lang="tr-TR" sz="2000" dirty="0" smtClean="0">
                <a:solidFill>
                  <a:schemeClr val="bg1">
                    <a:lumMod val="85000"/>
                  </a:schemeClr>
                </a:solidFill>
                <a:effectLst>
                  <a:glow rad="101600">
                    <a:srgbClr val="888888"/>
                  </a:glow>
                </a:effectLst>
                <a:latin typeface="Times New Roman" panose="02020603050405020304" pitchFamily="18" charset="0"/>
                <a:ea typeface="Calibri" panose="020F0502020204030204" pitchFamily="34" charset="0"/>
                <a:cs typeface="Times New Roman" panose="02020603050405020304" pitchFamily="18" charset="0"/>
              </a:rPr>
              <a:t>Organik </a:t>
            </a:r>
            <a:r>
              <a:rPr lang="tr-TR" sz="2000" dirty="0">
                <a:solidFill>
                  <a:schemeClr val="bg1">
                    <a:lumMod val="85000"/>
                  </a:schemeClr>
                </a:solidFill>
                <a:effectLst>
                  <a:glow rad="101600">
                    <a:srgbClr val="888888"/>
                  </a:glow>
                </a:effectLst>
                <a:latin typeface="Times New Roman" panose="02020603050405020304" pitchFamily="18" charset="0"/>
                <a:ea typeface="Calibri" panose="020F0502020204030204" pitchFamily="34" charset="0"/>
                <a:cs typeface="Times New Roman" panose="02020603050405020304" pitchFamily="18" charset="0"/>
              </a:rPr>
              <a:t>tarımda iki çeşit sertifika </a:t>
            </a:r>
            <a:r>
              <a:rPr lang="tr-TR" sz="2000" dirty="0" smtClean="0">
                <a:solidFill>
                  <a:schemeClr val="bg1">
                    <a:lumMod val="85000"/>
                  </a:schemeClr>
                </a:solidFill>
                <a:effectLst>
                  <a:glow rad="101600">
                    <a:srgbClr val="888888"/>
                  </a:glow>
                </a:effectLst>
                <a:latin typeface="Times New Roman" panose="02020603050405020304" pitchFamily="18" charset="0"/>
                <a:ea typeface="Calibri" panose="020F0502020204030204" pitchFamily="34" charset="0"/>
                <a:cs typeface="Times New Roman" panose="02020603050405020304" pitchFamily="18" charset="0"/>
              </a:rPr>
              <a:t>vardır.</a:t>
            </a:r>
            <a:endParaRPr lang="tr-TR" sz="2000" dirty="0">
              <a:solidFill>
                <a:schemeClr val="bg1">
                  <a:lumMod val="85000"/>
                </a:schemeClr>
              </a:solidFill>
              <a:effectLst>
                <a:glow rad="101600">
                  <a:srgbClr val="888888"/>
                </a:glow>
              </a:effectLst>
              <a:latin typeface="Times New Roman" panose="02020603050405020304" pitchFamily="18" charset="0"/>
              <a:ea typeface="Calibri" panose="020F0502020204030204" pitchFamily="34" charset="0"/>
              <a:cs typeface="Times New Roman" panose="02020603050405020304" pitchFamily="18" charset="0"/>
            </a:endParaRPr>
          </a:p>
          <a:p>
            <a:pPr indent="449580" algn="ctr">
              <a:lnSpc>
                <a:spcPct val="115000"/>
              </a:lnSpc>
              <a:spcAft>
                <a:spcPts val="600"/>
              </a:spcAft>
            </a:pPr>
            <a:r>
              <a:rPr lang="tr-TR" sz="2000" dirty="0" smtClean="0">
                <a:solidFill>
                  <a:schemeClr val="bg1">
                    <a:lumMod val="85000"/>
                  </a:schemeClr>
                </a:solidFill>
                <a:effectLst>
                  <a:glow rad="101600">
                    <a:srgbClr val="888888"/>
                  </a:glow>
                </a:effectLst>
                <a:latin typeface="Times New Roman" panose="02020603050405020304" pitchFamily="18" charset="0"/>
                <a:ea typeface="Times New Roman" panose="02020603050405020304" pitchFamily="18" charset="0"/>
                <a:cs typeface="Times New Roman" panose="02020603050405020304" pitchFamily="18" charset="0"/>
              </a:rPr>
              <a:t>Müteşebbis sertifikası.</a:t>
            </a:r>
          </a:p>
          <a:p>
            <a:pPr indent="449580" algn="ctr">
              <a:lnSpc>
                <a:spcPct val="115000"/>
              </a:lnSpc>
              <a:spcAft>
                <a:spcPts val="600"/>
              </a:spcAft>
            </a:pPr>
            <a:r>
              <a:rPr lang="tr-TR" sz="2000" dirty="0" smtClean="0">
                <a:solidFill>
                  <a:schemeClr val="bg1">
                    <a:lumMod val="85000"/>
                  </a:schemeClr>
                </a:solidFill>
                <a:effectLst>
                  <a:glow rad="101600">
                    <a:srgbClr val="888888"/>
                  </a:glow>
                </a:effectLst>
                <a:latin typeface="Times New Roman" panose="02020603050405020304" pitchFamily="18" charset="0"/>
                <a:ea typeface="Times New Roman" panose="02020603050405020304" pitchFamily="18" charset="0"/>
                <a:cs typeface="Times New Roman" panose="02020603050405020304" pitchFamily="18" charset="0"/>
              </a:rPr>
              <a:t>Ürün sertifikasıdır. </a:t>
            </a:r>
            <a:endParaRPr lang="tr-TR" sz="2000" dirty="0">
              <a:solidFill>
                <a:schemeClr val="bg1">
                  <a:lumMod val="85000"/>
                </a:schemeClr>
              </a:solidFill>
              <a:effectLst>
                <a:glow rad="101600">
                  <a:srgbClr val="888888"/>
                </a:glow>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0" name="Dikdörtgen 9"/>
          <p:cNvSpPr/>
          <p:nvPr/>
        </p:nvSpPr>
        <p:spPr>
          <a:xfrm>
            <a:off x="497459" y="2373000"/>
            <a:ext cx="8138196" cy="1154162"/>
          </a:xfrm>
          <a:prstGeom prst="rect">
            <a:avLst/>
          </a:prstGeom>
          <a:gradFill flip="none" rotWithShape="1">
            <a:gsLst>
              <a:gs pos="0">
                <a:schemeClr val="accent3">
                  <a:lumMod val="67000"/>
                  <a:alpha val="39000"/>
                </a:schemeClr>
              </a:gs>
              <a:gs pos="48000">
                <a:schemeClr val="accent3">
                  <a:lumMod val="97000"/>
                  <a:lumOff val="3000"/>
                </a:schemeClr>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pPr indent="449580" algn="just">
              <a:lnSpc>
                <a:spcPct val="115000"/>
              </a:lnSpc>
              <a:spcAft>
                <a:spcPts val="600"/>
              </a:spcAft>
            </a:pPr>
            <a:r>
              <a:rPr lang="tr-TR" sz="2000" dirty="0">
                <a:solidFill>
                  <a:schemeClr val="bg1">
                    <a:lumMod val="85000"/>
                  </a:schemeClr>
                </a:solidFill>
                <a:effectLst>
                  <a:glow rad="101600">
                    <a:srgbClr val="888888"/>
                  </a:glow>
                </a:effectLst>
                <a:latin typeface="Times New Roman" panose="02020603050405020304" pitchFamily="18" charset="0"/>
                <a:ea typeface="Times New Roman" panose="02020603050405020304" pitchFamily="18" charset="0"/>
                <a:cs typeface="Times New Roman" panose="02020603050405020304" pitchFamily="18" charset="0"/>
              </a:rPr>
              <a:t>Organik Tarım Müteşebbis Sertifikası, bu sertifika müteşebbisin ürettiği ürünün organik olduğunu belgelememekte olup müteşebbisin organik tarım faaliyeti yaptığını göstermektedir. </a:t>
            </a:r>
          </a:p>
        </p:txBody>
      </p:sp>
      <p:sp>
        <p:nvSpPr>
          <p:cNvPr id="11" name="Dikdörtgen 10"/>
          <p:cNvSpPr/>
          <p:nvPr/>
        </p:nvSpPr>
        <p:spPr>
          <a:xfrm>
            <a:off x="-1" y="3777251"/>
            <a:ext cx="9144002" cy="2292935"/>
          </a:xfrm>
          <a:prstGeom prst="rect">
            <a:avLst/>
          </a:prstGeom>
          <a:gradFill flip="none" rotWithShape="1">
            <a:gsLst>
              <a:gs pos="0">
                <a:schemeClr val="accent3">
                  <a:lumMod val="67000"/>
                  <a:alpha val="39000"/>
                </a:schemeClr>
              </a:gs>
              <a:gs pos="48000">
                <a:schemeClr val="accent3">
                  <a:lumMod val="97000"/>
                  <a:lumOff val="3000"/>
                </a:schemeClr>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pPr indent="449580" algn="just">
              <a:lnSpc>
                <a:spcPct val="115000"/>
              </a:lnSpc>
              <a:spcAft>
                <a:spcPts val="600"/>
              </a:spcAft>
            </a:pPr>
            <a:r>
              <a:rPr lang="tr-TR" sz="2000" dirty="0">
                <a:solidFill>
                  <a:schemeClr val="bg1">
                    <a:lumMod val="85000"/>
                  </a:schemeClr>
                </a:solidFill>
                <a:effectLst>
                  <a:glow rad="101600">
                    <a:srgbClr val="888888"/>
                  </a:glow>
                </a:effectLst>
                <a:latin typeface="Times New Roman" panose="02020603050405020304" pitchFamily="18" charset="0"/>
                <a:ea typeface="Times New Roman" panose="02020603050405020304" pitchFamily="18" charset="0"/>
                <a:cs typeface="Times New Roman" panose="02020603050405020304" pitchFamily="18" charset="0"/>
              </a:rPr>
              <a:t>Ürün </a:t>
            </a:r>
            <a:r>
              <a:rPr lang="tr-TR" sz="2000" dirty="0">
                <a:solidFill>
                  <a:schemeClr val="bg1">
                    <a:lumMod val="85000"/>
                  </a:schemeClr>
                </a:solidFill>
                <a:effectLst>
                  <a:glow rad="101600">
                    <a:srgbClr val="888888"/>
                  </a:glow>
                </a:effectLst>
                <a:latin typeface="Times New Roman" panose="02020603050405020304" pitchFamily="18" charset="0"/>
                <a:ea typeface="Calibri" panose="020F0502020204030204" pitchFamily="34" charset="0"/>
                <a:cs typeface="Times New Roman" panose="02020603050405020304" pitchFamily="18" charset="0"/>
              </a:rPr>
              <a:t>sertifikası ise bütün kontrol yöntemlerinin uygulanması sonucu organik ürünün ve organik girdinin mevzuata uygun olduğunu gösteren belgedir. </a:t>
            </a:r>
          </a:p>
          <a:p>
            <a:pPr indent="449580" algn="just">
              <a:lnSpc>
                <a:spcPct val="115000"/>
              </a:lnSpc>
              <a:spcAft>
                <a:spcPts val="600"/>
              </a:spcAft>
            </a:pPr>
            <a:r>
              <a:rPr lang="tr-TR" sz="2000" dirty="0">
                <a:solidFill>
                  <a:schemeClr val="bg1">
                    <a:lumMod val="85000"/>
                  </a:schemeClr>
                </a:solidFill>
                <a:effectLst>
                  <a:glow rad="101600">
                    <a:srgbClr val="888888"/>
                  </a:glow>
                </a:effectLst>
                <a:latin typeface="Times New Roman" panose="02020603050405020304" pitchFamily="18" charset="0"/>
                <a:ea typeface="Calibri" panose="020F0502020204030204" pitchFamily="34" charset="0"/>
                <a:cs typeface="Times New Roman" panose="02020603050405020304" pitchFamily="18" charset="0"/>
              </a:rPr>
              <a:t>Bu belgede sertifikayı veren kuruluşun adı, Bakanlıkça verilmiş kod numarası adresi, kuruluşun verdiği sertifika </a:t>
            </a:r>
            <a:r>
              <a:rPr lang="tr-TR" sz="2000" dirty="0" err="1">
                <a:solidFill>
                  <a:schemeClr val="bg1">
                    <a:lumMod val="85000"/>
                  </a:schemeClr>
                </a:solidFill>
                <a:effectLst>
                  <a:glow rad="101600">
                    <a:srgbClr val="888888"/>
                  </a:glow>
                </a:effectLst>
                <a:latin typeface="Times New Roman" panose="02020603050405020304" pitchFamily="18" charset="0"/>
                <a:ea typeface="Calibri" panose="020F0502020204030204" pitchFamily="34" charset="0"/>
                <a:cs typeface="Times New Roman" panose="02020603050405020304" pitchFamily="18" charset="0"/>
              </a:rPr>
              <a:t>nosu</a:t>
            </a:r>
            <a:r>
              <a:rPr lang="tr-TR" sz="2000" dirty="0">
                <a:solidFill>
                  <a:schemeClr val="bg1">
                    <a:lumMod val="85000"/>
                  </a:schemeClr>
                </a:solidFill>
                <a:effectLst>
                  <a:glow rad="101600">
                    <a:srgbClr val="888888"/>
                  </a:glow>
                </a:effectLst>
                <a:latin typeface="Times New Roman" panose="02020603050405020304" pitchFamily="18" charset="0"/>
                <a:ea typeface="Calibri" panose="020F0502020204030204" pitchFamily="34" charset="0"/>
                <a:cs typeface="Times New Roman" panose="02020603050405020304" pitchFamily="18" charset="0"/>
              </a:rPr>
              <a:t>, ürünün adı statüsü, miktarı, üretim yılı veya hasat yılı, ürünün kaynağı, ürün toptan ve ihracat edilecekse alıcı müteşebbis adı ve adresi gibi ürünü tanımlayan bilgiler yer alır.</a:t>
            </a:r>
            <a:endParaRPr lang="tr-TR" sz="2000" dirty="0">
              <a:solidFill>
                <a:schemeClr val="bg1">
                  <a:lumMod val="85000"/>
                </a:schemeClr>
              </a:solidFill>
              <a:effectLst>
                <a:glow rad="101600">
                  <a:srgbClr val="888888"/>
                </a:glo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Komut Düğmesi: Giriş 11">
            <a:hlinkClick r:id="" action="ppaction://hlinkshowjump?jump=firstslide" highlightClick="1"/>
          </p:cNvPr>
          <p:cNvSpPr/>
          <p:nvPr/>
        </p:nvSpPr>
        <p:spPr>
          <a:xfrm>
            <a:off x="7989678" y="6070889"/>
            <a:ext cx="406402" cy="406402"/>
          </a:xfrm>
          <a:prstGeom prst="actionButtonHome">
            <a:avLst/>
          </a:prstGeom>
          <a:noFill/>
          <a:ln w="15875" cap="rnd">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6608826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2" name="Resim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Dikdörtgen 3"/>
          <p:cNvSpPr/>
          <p:nvPr/>
        </p:nvSpPr>
        <p:spPr>
          <a:xfrm>
            <a:off x="179408" y="170484"/>
            <a:ext cx="8964592" cy="6063198"/>
          </a:xfrm>
          <a:prstGeom prst="rect">
            <a:avLst/>
          </a:prstGeom>
        </p:spPr>
        <p:txBody>
          <a:bodyPr wrap="square">
            <a:spAutoFit/>
          </a:bodyPr>
          <a:lstStyle/>
          <a:p>
            <a:r>
              <a:rPr lang="tr-TR" b="1" dirty="0">
                <a:solidFill>
                  <a:schemeClr val="bg1">
                    <a:lumMod val="85000"/>
                  </a:schemeClr>
                </a:solidFill>
                <a:effectLst>
                  <a:glow rad="101600">
                    <a:srgbClr val="888888">
                      <a:alpha val="40000"/>
                    </a:srgbClr>
                  </a:glow>
                </a:effectLst>
              </a:rPr>
              <a:t>Organik ürün; 5262 sayılı Organik Tarım Kanunu ve Organik Tarımın Esasları ve Uygulanmasına İlişkin Yönetmelik kuralları çerçevesinde, Bakanlıkça yetkilendirilmiş kuruluşlarca kontrolü yapılmış ve sertifikası düzenlenmiş, etiket bilgilerinde organik ürün logosu ve sertifika bilgilerinin yer aldığı gıdaları ifade etmektedir. </a:t>
            </a:r>
          </a:p>
          <a:p>
            <a:r>
              <a:rPr lang="tr-TR" b="1" dirty="0">
                <a:solidFill>
                  <a:schemeClr val="bg1">
                    <a:lumMod val="85000"/>
                  </a:schemeClr>
                </a:solidFill>
                <a:effectLst>
                  <a:glow rad="101600">
                    <a:srgbClr val="888888">
                      <a:alpha val="40000"/>
                    </a:srgbClr>
                  </a:glow>
                </a:effectLst>
              </a:rPr>
              <a:t>Organik ürünlerin ürün sertifikası bulunmaktadır. Etiketli ürünlerde Gıda Tarım ve Hayvancılık Bakanlığının yetkilendirdiği kuruluşun adı-logosu, kod numarası, müteşebbis veya ürün sertifika numarası, Organik Tarımın Esasları ve Uygulanmasına İlişkin Yönetmelik’te belirtilen organik ürün logosu bulunmalıdır. </a:t>
            </a:r>
          </a:p>
          <a:p>
            <a:r>
              <a:rPr lang="tr-TR" b="1" dirty="0">
                <a:solidFill>
                  <a:schemeClr val="bg1">
                    <a:lumMod val="85000"/>
                  </a:schemeClr>
                </a:solidFill>
                <a:effectLst>
                  <a:glow rad="101600">
                    <a:srgbClr val="888888">
                      <a:alpha val="40000"/>
                    </a:srgbClr>
                  </a:glow>
                </a:effectLst>
              </a:rPr>
              <a:t> </a:t>
            </a:r>
          </a:p>
          <a:p>
            <a:r>
              <a:rPr lang="tr-TR" b="1" dirty="0">
                <a:solidFill>
                  <a:schemeClr val="bg1">
                    <a:lumMod val="85000"/>
                  </a:schemeClr>
                </a:solidFill>
                <a:effectLst>
                  <a:glow rad="101600">
                    <a:srgbClr val="888888">
                      <a:alpha val="40000"/>
                    </a:srgbClr>
                  </a:glow>
                </a:effectLst>
              </a:rPr>
              <a:t>Logolarda kullanılacak renkler; yeşil, mavi, siyah ve beyazdır</a:t>
            </a:r>
            <a:r>
              <a:rPr lang="tr-TR" b="1" dirty="0" smtClean="0">
                <a:solidFill>
                  <a:schemeClr val="bg1">
                    <a:lumMod val="85000"/>
                  </a:schemeClr>
                </a:solidFill>
                <a:effectLst>
                  <a:glow rad="101600">
                    <a:srgbClr val="888888">
                      <a:alpha val="40000"/>
                    </a:srgbClr>
                  </a:glow>
                </a:effectLst>
              </a:rPr>
              <a:t>.</a:t>
            </a:r>
            <a:r>
              <a:rPr lang="tr-TR" b="1" dirty="0">
                <a:solidFill>
                  <a:schemeClr val="bg1">
                    <a:lumMod val="85000"/>
                  </a:schemeClr>
                </a:solidFill>
                <a:effectLst>
                  <a:glow rad="101600">
                    <a:srgbClr val="888888">
                      <a:alpha val="40000"/>
                    </a:srgbClr>
                  </a:glow>
                </a:effectLst>
              </a:rPr>
              <a:t> </a:t>
            </a:r>
            <a:endParaRPr lang="tr-TR" b="1" dirty="0" smtClean="0">
              <a:solidFill>
                <a:schemeClr val="bg1">
                  <a:lumMod val="85000"/>
                </a:schemeClr>
              </a:solidFill>
              <a:effectLst>
                <a:glow rad="101600">
                  <a:srgbClr val="888888">
                    <a:alpha val="40000"/>
                  </a:srgbClr>
                </a:glow>
              </a:effectLst>
            </a:endParaRPr>
          </a:p>
          <a:p>
            <a:endParaRPr lang="tr-TR" b="1" dirty="0">
              <a:solidFill>
                <a:schemeClr val="bg1">
                  <a:lumMod val="85000"/>
                </a:schemeClr>
              </a:solidFill>
              <a:effectLst>
                <a:glow rad="101600">
                  <a:srgbClr val="888888">
                    <a:alpha val="40000"/>
                  </a:srgbClr>
                </a:glow>
              </a:effectLst>
            </a:endParaRPr>
          </a:p>
          <a:p>
            <a:endParaRPr lang="tr-TR" b="1" dirty="0" smtClean="0">
              <a:solidFill>
                <a:schemeClr val="bg1">
                  <a:lumMod val="85000"/>
                </a:schemeClr>
              </a:solidFill>
              <a:effectLst>
                <a:glow rad="101600">
                  <a:srgbClr val="888888">
                    <a:alpha val="40000"/>
                  </a:srgbClr>
                </a:glow>
              </a:effectLst>
            </a:endParaRPr>
          </a:p>
          <a:p>
            <a:endParaRPr lang="tr-TR" b="1" dirty="0" smtClean="0">
              <a:solidFill>
                <a:schemeClr val="bg1">
                  <a:lumMod val="85000"/>
                </a:schemeClr>
              </a:solidFill>
              <a:effectLst>
                <a:glow rad="101600">
                  <a:srgbClr val="888888">
                    <a:alpha val="40000"/>
                  </a:srgbClr>
                </a:glow>
              </a:effectLst>
            </a:endParaRPr>
          </a:p>
          <a:p>
            <a:endParaRPr lang="tr-TR" b="1" dirty="0">
              <a:solidFill>
                <a:schemeClr val="bg1">
                  <a:lumMod val="85000"/>
                </a:schemeClr>
              </a:solidFill>
              <a:effectLst>
                <a:glow rad="101600">
                  <a:srgbClr val="888888">
                    <a:alpha val="40000"/>
                  </a:srgbClr>
                </a:glow>
              </a:effectLst>
            </a:endParaRPr>
          </a:p>
          <a:p>
            <a:endParaRPr lang="tr-TR" b="1" dirty="0" smtClean="0">
              <a:solidFill>
                <a:schemeClr val="bg1">
                  <a:lumMod val="85000"/>
                </a:schemeClr>
              </a:solidFill>
              <a:effectLst>
                <a:glow rad="101600">
                  <a:srgbClr val="888888">
                    <a:alpha val="40000"/>
                  </a:srgbClr>
                </a:glow>
              </a:effectLst>
            </a:endParaRPr>
          </a:p>
          <a:p>
            <a:endParaRPr lang="tr-TR" b="1" dirty="0">
              <a:solidFill>
                <a:schemeClr val="bg1">
                  <a:lumMod val="85000"/>
                </a:schemeClr>
              </a:solidFill>
              <a:effectLst>
                <a:glow rad="101600">
                  <a:srgbClr val="888888">
                    <a:alpha val="40000"/>
                  </a:srgbClr>
                </a:glow>
              </a:effectLst>
            </a:endParaRPr>
          </a:p>
          <a:p>
            <a:endParaRPr lang="tr-TR" b="1" dirty="0" smtClean="0">
              <a:solidFill>
                <a:schemeClr val="bg1">
                  <a:lumMod val="85000"/>
                </a:schemeClr>
              </a:solidFill>
              <a:effectLst>
                <a:glow rad="101600">
                  <a:srgbClr val="888888">
                    <a:alpha val="40000"/>
                  </a:srgbClr>
                </a:glow>
              </a:effectLst>
            </a:endParaRPr>
          </a:p>
          <a:p>
            <a:r>
              <a:rPr lang="tr-TR" b="1" dirty="0" smtClean="0">
                <a:solidFill>
                  <a:schemeClr val="bg1">
                    <a:lumMod val="85000"/>
                  </a:schemeClr>
                </a:solidFill>
                <a:effectLst>
                  <a:glow rad="101600">
                    <a:srgbClr val="888888">
                      <a:alpha val="40000"/>
                    </a:srgbClr>
                  </a:glow>
                </a:effectLst>
              </a:rPr>
              <a:t>“% </a:t>
            </a:r>
            <a:r>
              <a:rPr lang="tr-TR" b="1" dirty="0">
                <a:solidFill>
                  <a:schemeClr val="bg1">
                    <a:lumMod val="85000"/>
                  </a:schemeClr>
                </a:solidFill>
                <a:effectLst>
                  <a:glow rad="101600">
                    <a:srgbClr val="888888">
                      <a:alpha val="40000"/>
                    </a:srgbClr>
                  </a:glow>
                </a:effectLst>
              </a:rPr>
              <a:t>100 Doğal, Hormonsuz, Hakiki, Köy ürünü, Saf” gibi tanımlanan ürünler Organik Ürün değildir. Tüketiciye ürün hakkında hiçbir garanti vermez. </a:t>
            </a:r>
            <a:endParaRPr lang="tr-TR" b="1" dirty="0" smtClean="0">
              <a:solidFill>
                <a:schemeClr val="bg1">
                  <a:lumMod val="85000"/>
                </a:schemeClr>
              </a:solidFill>
              <a:effectLst>
                <a:glow rad="101600">
                  <a:srgbClr val="888888">
                    <a:alpha val="40000"/>
                  </a:srgbClr>
                </a:glow>
              </a:effectLst>
            </a:endParaRPr>
          </a:p>
          <a:p>
            <a:endParaRPr lang="tr-TR" dirty="0">
              <a:solidFill>
                <a:schemeClr val="bg1">
                  <a:lumMod val="85000"/>
                </a:schemeClr>
              </a:solidFill>
              <a:effectLst>
                <a:glow rad="101600">
                  <a:srgbClr val="888888">
                    <a:alpha val="40000"/>
                  </a:srgbClr>
                </a:glow>
              </a:effectLst>
            </a:endParaRPr>
          </a:p>
          <a:p>
            <a:endParaRPr lang="tr-TR" dirty="0">
              <a:solidFill>
                <a:schemeClr val="bg1">
                  <a:lumMod val="85000"/>
                </a:schemeClr>
              </a:solidFill>
              <a:effectLst>
                <a:glow rad="101600">
                  <a:srgbClr val="888888">
                    <a:alpha val="40000"/>
                  </a:srgbClr>
                </a:glow>
              </a:effectLst>
            </a:endParaRPr>
          </a:p>
          <a:p>
            <a:pPr algn="just">
              <a:lnSpc>
                <a:spcPts val="1200"/>
              </a:lnSpc>
              <a:spcAft>
                <a:spcPts val="0"/>
              </a:spcAft>
            </a:pPr>
            <a:endParaRPr lang="tr-TR" sz="1600" dirty="0">
              <a:solidFill>
                <a:schemeClr val="bg1">
                  <a:lumMod val="85000"/>
                </a:schemeClr>
              </a:solidFill>
              <a:effectLst>
                <a:glow rad="101600">
                  <a:srgbClr val="888888">
                    <a:alpha val="40000"/>
                  </a:srgbClr>
                </a:glow>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33" name="Resim 1" descr="http://www.brandsoftheworld.com/sites/default/files/styles/logo-thumbnail/public/102010/untitled-1_8.png"/>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5500" b="95000" l="6000" r="93000">
                        <a14:foregroundMark x1="31500" y1="51000" x2="61500" y2="46500"/>
                        <a14:foregroundMark x1="70500" y1="57000" x2="54000" y2="47500"/>
                        <a14:foregroundMark x1="52000" y1="48000" x2="26000" y2="50000"/>
                        <a14:foregroundMark x1="26500" y1="43500" x2="55500" y2="45500"/>
                        <a14:foregroundMark x1="57500" y1="92500" x2="38000" y2="87500"/>
                        <a14:foregroundMark x1="87500" y1="38000" x2="90500" y2="36000"/>
                        <a14:foregroundMark x1="89500" y1="42000" x2="92000" y2="42500"/>
                        <a14:foregroundMark x1="91000" y1="49000" x2="93000" y2="49500"/>
                        <a14:foregroundMark x1="91000" y1="55500" x2="93000" y2="55500"/>
                        <a14:foregroundMark x1="38500" y1="91000" x2="38500" y2="93000"/>
                        <a14:foregroundMark x1="46000" y1="91500" x2="46000" y2="94500"/>
                        <a14:foregroundMark x1="12000" y1="67000" x2="9000" y2="67500"/>
                        <a14:foregroundMark x1="11500" y1="61000" x2="8500" y2="61000"/>
                        <a14:foregroundMark x1="10000" y1="55000" x2="6500" y2="54000"/>
                        <a14:foregroundMark x1="10000" y1="48500" x2="6500" y2="48000"/>
                        <a14:foregroundMark x1="10500" y1="41000" x2="6000" y2="40500"/>
                        <a14:foregroundMark x1="37500" y1="14000" x2="36500" y2="8000"/>
                        <a14:foregroundMark x1="43000" y1="11500" x2="43000" y2="6500"/>
                        <a14:foregroundMark x1="55000" y1="13000" x2="56500" y2="6000"/>
                        <a14:foregroundMark x1="48500" y1="12000" x2="49500" y2="7000"/>
                        <a14:foregroundMark x1="36500" y1="65000" x2="35000" y2="44000"/>
                        <a14:foregroundMark x1="51000" y1="10000" x2="49500" y2="5500"/>
                        <a14:foregroundMark x1="51500" y1="92500" x2="52000" y2="95000"/>
                        <a14:backgroundMark x1="55500" y1="93000" x2="57000" y2="96000"/>
                      </a14:backgroundRemoval>
                    </a14:imgEffect>
                  </a14:imgLayer>
                </a14:imgProps>
              </a:ext>
              <a:ext uri="{28A0092B-C50C-407E-A947-70E740481C1C}">
                <a14:useLocalDpi xmlns:a14="http://schemas.microsoft.com/office/drawing/2010/main" val="0"/>
              </a:ext>
            </a:extLst>
          </a:blip>
          <a:srcRect/>
          <a:stretch>
            <a:fillRect/>
          </a:stretch>
        </p:blipFill>
        <p:spPr bwMode="auto">
          <a:xfrm>
            <a:off x="771260" y="3021444"/>
            <a:ext cx="2045400" cy="1766341"/>
          </a:xfrm>
          <a:prstGeom prst="rect">
            <a:avLst/>
          </a:prstGeom>
          <a:noFill/>
          <a:extLst>
            <a:ext uri="{909E8E84-426E-40DD-AFC4-6F175D3DCCD1}">
              <a14:hiddenFill xmlns:a14="http://schemas.microsoft.com/office/drawing/2010/main">
                <a:solidFill>
                  <a:srgbClr val="FFFFFF"/>
                </a:solidFill>
              </a14:hiddenFill>
            </a:ext>
          </a:extLst>
        </p:spPr>
      </p:pic>
      <p:pic>
        <p:nvPicPr>
          <p:cNvPr id="1032" name="Resim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16658" y="3021446"/>
            <a:ext cx="2010495" cy="1766341"/>
          </a:xfrm>
          <a:prstGeom prst="rect">
            <a:avLst/>
          </a:prstGeom>
          <a:noFill/>
          <a:extLst>
            <a:ext uri="{909E8E84-426E-40DD-AFC4-6F175D3DCCD1}">
              <a14:hiddenFill xmlns:a14="http://schemas.microsoft.com/office/drawing/2010/main">
                <a:solidFill>
                  <a:srgbClr val="FFFFFF"/>
                </a:solidFill>
              </a14:hiddenFill>
            </a:ext>
          </a:extLst>
        </p:spPr>
      </p:pic>
      <p:pic>
        <p:nvPicPr>
          <p:cNvPr id="1031" name="Resim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27153" y="3021446"/>
            <a:ext cx="2040660" cy="1766341"/>
          </a:xfrm>
          <a:prstGeom prst="rect">
            <a:avLst/>
          </a:prstGeom>
          <a:noFill/>
          <a:extLst>
            <a:ext uri="{909E8E84-426E-40DD-AFC4-6F175D3DCCD1}">
              <a14:hiddenFill xmlns:a14="http://schemas.microsoft.com/office/drawing/2010/main">
                <a:solidFill>
                  <a:srgbClr val="FFFFFF"/>
                </a:solidFill>
              </a14:hiddenFill>
            </a:ext>
          </a:extLst>
        </p:spPr>
      </p:pic>
      <p:pic>
        <p:nvPicPr>
          <p:cNvPr id="1030" name="Resim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67813" y="3021442"/>
            <a:ext cx="1784742" cy="1766341"/>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0"/>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4" name="Rectangle 11"/>
          <p:cNvSpPr>
            <a:spLocks noChangeArrowheads="1"/>
          </p:cNvSpPr>
          <p:nvPr/>
        </p:nvSpPr>
        <p:spPr bwMode="auto">
          <a:xfrm>
            <a:off x="0" y="1371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5" name="Rectangle 12"/>
          <p:cNvSpPr>
            <a:spLocks noChangeArrowheads="1"/>
          </p:cNvSpPr>
          <p:nvPr/>
        </p:nvSpPr>
        <p:spPr bwMode="auto">
          <a:xfrm>
            <a:off x="0" y="53435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Komut Düğmesi: Giriş 10">
            <a:hlinkClick r:id="" action="ppaction://hlinkshowjump?jump=firstslide" highlightClick="1"/>
          </p:cNvPr>
          <p:cNvSpPr/>
          <p:nvPr/>
        </p:nvSpPr>
        <p:spPr>
          <a:xfrm>
            <a:off x="7989678" y="6070889"/>
            <a:ext cx="406402" cy="406402"/>
          </a:xfrm>
          <a:prstGeom prst="actionButtonHome">
            <a:avLst/>
          </a:prstGeom>
          <a:noFill/>
          <a:ln w="15875" cap="rnd">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0700794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Dikdörtgen 3"/>
          <p:cNvSpPr/>
          <p:nvPr/>
        </p:nvSpPr>
        <p:spPr>
          <a:xfrm>
            <a:off x="-576072" y="2532889"/>
            <a:ext cx="9144000" cy="358816"/>
          </a:xfrm>
          <a:prstGeom prst="rect">
            <a:avLst/>
          </a:prstGeom>
        </p:spPr>
        <p:txBody>
          <a:bodyPr wrap="square">
            <a:spAutoFit/>
          </a:bodyPr>
          <a:lstStyle/>
          <a:p>
            <a:pPr indent="449580">
              <a:lnSpc>
                <a:spcPct val="115000"/>
              </a:lnSpc>
              <a:spcAft>
                <a:spcPts val="600"/>
              </a:spcAft>
            </a:pP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Dikdörtgen 6"/>
          <p:cNvSpPr/>
          <p:nvPr/>
        </p:nvSpPr>
        <p:spPr>
          <a:xfrm>
            <a:off x="566039" y="790013"/>
            <a:ext cx="8149082" cy="1200329"/>
          </a:xfrm>
          <a:prstGeom prst="rect">
            <a:avLst/>
          </a:prstGeom>
          <a:gradFill flip="none" rotWithShape="1">
            <a:gsLst>
              <a:gs pos="0">
                <a:schemeClr val="accent3">
                  <a:lumMod val="67000"/>
                  <a:alpha val="39000"/>
                </a:schemeClr>
              </a:gs>
              <a:gs pos="48000">
                <a:schemeClr val="accent3">
                  <a:lumMod val="97000"/>
                  <a:lumOff val="3000"/>
                </a:schemeClr>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r>
              <a:rPr lang="tr-TR" b="1" dirty="0"/>
              <a:t>Organik ürün ile ilgili şikâyetim var ne yapacağım?</a:t>
            </a:r>
          </a:p>
          <a:p>
            <a:r>
              <a:rPr lang="tr-TR" b="1" dirty="0">
                <a:solidFill>
                  <a:schemeClr val="bg1">
                    <a:lumMod val="85000"/>
                  </a:schemeClr>
                </a:solidFill>
                <a:effectLst>
                  <a:glow rad="101600">
                    <a:srgbClr val="888888">
                      <a:alpha val="40000"/>
                    </a:srgbClr>
                  </a:glow>
                </a:effectLst>
              </a:rPr>
              <a:t>Satın almış olduğunuz organik ürün ile ilgili şikâyetlerinizi ürüne ait etiket bilgileri ve sertifika numarası ile Gıda, Tarım ve Hayvancılık Bakanlığı bünyesindeki en yakın İl veya İlçe Müdürlüğüne ve</a:t>
            </a:r>
            <a:r>
              <a:rPr lang="tr-TR" b="1" dirty="0"/>
              <a:t> Alo 174 Gıda Hattına </a:t>
            </a:r>
            <a:r>
              <a:rPr lang="tr-TR" b="1" dirty="0" smtClean="0">
                <a:solidFill>
                  <a:schemeClr val="bg1">
                    <a:lumMod val="85000"/>
                  </a:schemeClr>
                </a:solidFill>
                <a:effectLst>
                  <a:glow rad="101600">
                    <a:srgbClr val="888888">
                      <a:alpha val="40000"/>
                    </a:srgbClr>
                  </a:glow>
                </a:effectLst>
              </a:rPr>
              <a:t>bildirebilirsiniz.</a:t>
            </a:r>
            <a:r>
              <a:rPr lang="tr-TR" b="1" dirty="0">
                <a:solidFill>
                  <a:schemeClr val="bg1">
                    <a:lumMod val="85000"/>
                  </a:schemeClr>
                </a:solidFill>
                <a:effectLst>
                  <a:glow rad="101600">
                    <a:srgbClr val="888888">
                      <a:alpha val="40000"/>
                    </a:srgbClr>
                  </a:glow>
                </a:effectLst>
              </a:rPr>
              <a:t>​</a:t>
            </a:r>
          </a:p>
        </p:txBody>
      </p:sp>
      <p:sp>
        <p:nvSpPr>
          <p:cNvPr id="6" name="Komut Düğmesi: Giriş 5">
            <a:hlinkClick r:id="" action="ppaction://hlinkshowjump?jump=firstslide" highlightClick="1"/>
          </p:cNvPr>
          <p:cNvSpPr/>
          <p:nvPr/>
        </p:nvSpPr>
        <p:spPr>
          <a:xfrm>
            <a:off x="7989678" y="6070889"/>
            <a:ext cx="406402" cy="406402"/>
          </a:xfrm>
          <a:prstGeom prst="actionButtonHome">
            <a:avLst/>
          </a:prstGeom>
          <a:noFill/>
          <a:ln w="15875" cap="rnd">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9070054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Dikdörtgen 4"/>
          <p:cNvSpPr/>
          <p:nvPr/>
        </p:nvSpPr>
        <p:spPr>
          <a:xfrm>
            <a:off x="497459" y="273178"/>
            <a:ext cx="8149082" cy="4647426"/>
          </a:xfrm>
          <a:prstGeom prst="rect">
            <a:avLst/>
          </a:prstGeom>
          <a:gradFill flip="none" rotWithShape="1">
            <a:gsLst>
              <a:gs pos="0">
                <a:schemeClr val="accent3">
                  <a:lumMod val="67000"/>
                  <a:alpha val="39000"/>
                </a:schemeClr>
              </a:gs>
              <a:gs pos="48000">
                <a:schemeClr val="accent3">
                  <a:lumMod val="97000"/>
                  <a:lumOff val="3000"/>
                </a:schemeClr>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pPr algn="ctr"/>
            <a:r>
              <a:rPr lang="tr-TR" sz="2400" b="1" dirty="0" smtClean="0">
                <a:solidFill>
                  <a:schemeClr val="bg1">
                    <a:lumMod val="85000"/>
                  </a:schemeClr>
                </a:solidFill>
                <a:effectLst>
                  <a:glow rad="101600">
                    <a:schemeClr val="tx1">
                      <a:lumMod val="75000"/>
                      <a:lumOff val="25000"/>
                      <a:alpha val="40000"/>
                    </a:schemeClr>
                  </a:glow>
                </a:effectLst>
              </a:rPr>
              <a:t>Kendi </a:t>
            </a:r>
            <a:r>
              <a:rPr lang="tr-TR" sz="2400" b="1" dirty="0">
                <a:solidFill>
                  <a:schemeClr val="bg1">
                    <a:lumMod val="85000"/>
                  </a:schemeClr>
                </a:solidFill>
                <a:effectLst>
                  <a:glow rad="101600">
                    <a:schemeClr val="tx1">
                      <a:lumMod val="75000"/>
                      <a:lumOff val="25000"/>
                      <a:alpha val="40000"/>
                    </a:schemeClr>
                  </a:glow>
                </a:effectLst>
              </a:rPr>
              <a:t>tüketim veya satış ürünlerim neler ?</a:t>
            </a:r>
          </a:p>
          <a:p>
            <a:pPr algn="ctr"/>
            <a:endParaRPr lang="tr-TR" sz="1000" b="1" dirty="0">
              <a:solidFill>
                <a:schemeClr val="bg1">
                  <a:lumMod val="85000"/>
                </a:schemeClr>
              </a:solidFill>
              <a:effectLst>
                <a:glow rad="101600">
                  <a:schemeClr val="tx1">
                    <a:lumMod val="75000"/>
                    <a:lumOff val="25000"/>
                    <a:alpha val="40000"/>
                  </a:schemeClr>
                </a:glow>
              </a:effectLst>
            </a:endParaRPr>
          </a:p>
          <a:p>
            <a:pPr algn="ctr"/>
            <a:r>
              <a:rPr lang="tr-TR" sz="2400" b="1" dirty="0">
                <a:solidFill>
                  <a:schemeClr val="bg1">
                    <a:lumMod val="85000"/>
                  </a:schemeClr>
                </a:solidFill>
                <a:effectLst>
                  <a:glow rad="101600">
                    <a:schemeClr val="tx1">
                      <a:lumMod val="75000"/>
                      <a:lumOff val="25000"/>
                      <a:alpha val="40000"/>
                    </a:schemeClr>
                  </a:glow>
                </a:effectLst>
              </a:rPr>
              <a:t> Hayvanlar mahsullerimi nasıl etkiler </a:t>
            </a:r>
            <a:r>
              <a:rPr lang="tr-TR" sz="2400" b="1" dirty="0" smtClean="0">
                <a:solidFill>
                  <a:schemeClr val="bg1">
                    <a:lumMod val="85000"/>
                  </a:schemeClr>
                </a:solidFill>
                <a:effectLst>
                  <a:glow rad="101600">
                    <a:schemeClr val="tx1">
                      <a:lumMod val="75000"/>
                      <a:lumOff val="25000"/>
                      <a:alpha val="40000"/>
                    </a:schemeClr>
                  </a:glow>
                </a:effectLst>
              </a:rPr>
              <a:t>?</a:t>
            </a:r>
          </a:p>
          <a:p>
            <a:pPr algn="ctr"/>
            <a:endParaRPr lang="tr-TR" sz="1000" b="1" dirty="0">
              <a:solidFill>
                <a:schemeClr val="bg1">
                  <a:lumMod val="85000"/>
                </a:schemeClr>
              </a:solidFill>
              <a:effectLst>
                <a:glow rad="101600">
                  <a:schemeClr val="tx1">
                    <a:lumMod val="75000"/>
                    <a:lumOff val="25000"/>
                    <a:alpha val="40000"/>
                  </a:schemeClr>
                </a:glow>
              </a:effectLst>
            </a:endParaRPr>
          </a:p>
          <a:p>
            <a:pPr algn="ctr"/>
            <a:r>
              <a:rPr lang="tr-TR" sz="2400" b="1" dirty="0" smtClean="0">
                <a:solidFill>
                  <a:schemeClr val="bg1">
                    <a:lumMod val="85000"/>
                  </a:schemeClr>
                </a:solidFill>
                <a:effectLst>
                  <a:glow rad="101600">
                    <a:schemeClr val="tx1">
                      <a:lumMod val="75000"/>
                      <a:lumOff val="25000"/>
                      <a:alpha val="40000"/>
                    </a:schemeClr>
                  </a:glow>
                </a:effectLst>
              </a:rPr>
              <a:t>Çiftliğimde </a:t>
            </a:r>
            <a:r>
              <a:rPr lang="tr-TR" sz="2400" b="1" dirty="0">
                <a:solidFill>
                  <a:schemeClr val="bg1">
                    <a:lumMod val="85000"/>
                  </a:schemeClr>
                </a:solidFill>
                <a:effectLst>
                  <a:glow rad="101600">
                    <a:schemeClr val="tx1">
                      <a:lumMod val="75000"/>
                      <a:lumOff val="25000"/>
                      <a:alpha val="40000"/>
                    </a:schemeClr>
                  </a:glow>
                </a:effectLst>
              </a:rPr>
              <a:t>veya dışında yeterli </a:t>
            </a:r>
            <a:r>
              <a:rPr lang="tr-TR" sz="2400" b="1" dirty="0" smtClean="0">
                <a:solidFill>
                  <a:schemeClr val="bg1">
                    <a:lumMod val="85000"/>
                  </a:schemeClr>
                </a:solidFill>
                <a:effectLst>
                  <a:glow rad="101600">
                    <a:schemeClr val="tx1">
                      <a:lumMod val="75000"/>
                      <a:lumOff val="25000"/>
                      <a:alpha val="40000"/>
                    </a:schemeClr>
                  </a:glow>
                </a:effectLst>
              </a:rPr>
              <a:t>iş gücü </a:t>
            </a:r>
            <a:r>
              <a:rPr lang="tr-TR" sz="2400" b="1" dirty="0">
                <a:solidFill>
                  <a:schemeClr val="bg1">
                    <a:lumMod val="85000"/>
                  </a:schemeClr>
                </a:solidFill>
                <a:effectLst>
                  <a:glow rad="101600">
                    <a:schemeClr val="tx1">
                      <a:lumMod val="75000"/>
                      <a:lumOff val="25000"/>
                      <a:alpha val="40000"/>
                    </a:schemeClr>
                  </a:glow>
                </a:effectLst>
              </a:rPr>
              <a:t>var </a:t>
            </a:r>
            <a:r>
              <a:rPr lang="tr-TR" sz="2400" b="1" dirty="0" smtClean="0">
                <a:solidFill>
                  <a:schemeClr val="bg1">
                    <a:lumMod val="85000"/>
                  </a:schemeClr>
                </a:solidFill>
                <a:effectLst>
                  <a:glow rad="101600">
                    <a:schemeClr val="tx1">
                      <a:lumMod val="75000"/>
                      <a:lumOff val="25000"/>
                      <a:alpha val="40000"/>
                    </a:schemeClr>
                  </a:glow>
                </a:effectLst>
              </a:rPr>
              <a:t>mı ?</a:t>
            </a:r>
          </a:p>
          <a:p>
            <a:pPr algn="ctr"/>
            <a:r>
              <a:rPr lang="tr-TR" sz="1000" b="1" dirty="0" smtClean="0">
                <a:solidFill>
                  <a:schemeClr val="bg1">
                    <a:lumMod val="85000"/>
                  </a:schemeClr>
                </a:solidFill>
                <a:effectLst>
                  <a:glow rad="101600">
                    <a:schemeClr val="tx1">
                      <a:lumMod val="75000"/>
                      <a:lumOff val="25000"/>
                      <a:alpha val="40000"/>
                    </a:schemeClr>
                  </a:glow>
                </a:effectLst>
              </a:rPr>
              <a:t> </a:t>
            </a:r>
          </a:p>
          <a:p>
            <a:pPr algn="ctr"/>
            <a:r>
              <a:rPr lang="tr-TR" sz="2400" b="1" dirty="0" smtClean="0">
                <a:solidFill>
                  <a:schemeClr val="bg1">
                    <a:lumMod val="85000"/>
                  </a:schemeClr>
                </a:solidFill>
                <a:effectLst>
                  <a:glow rad="101600">
                    <a:schemeClr val="tx1">
                      <a:lumMod val="75000"/>
                      <a:lumOff val="25000"/>
                      <a:alpha val="40000"/>
                    </a:schemeClr>
                  </a:glow>
                </a:effectLst>
              </a:rPr>
              <a:t>Uygun cins hayvanları alabilir miyim ?</a:t>
            </a:r>
          </a:p>
          <a:p>
            <a:pPr algn="ctr"/>
            <a:endParaRPr lang="tr-TR" sz="1000" b="1" dirty="0">
              <a:solidFill>
                <a:schemeClr val="bg1">
                  <a:lumMod val="85000"/>
                </a:schemeClr>
              </a:solidFill>
              <a:effectLst>
                <a:glow rad="101600">
                  <a:schemeClr val="tx1">
                    <a:lumMod val="75000"/>
                    <a:lumOff val="25000"/>
                    <a:alpha val="40000"/>
                  </a:schemeClr>
                </a:glow>
              </a:effectLst>
            </a:endParaRPr>
          </a:p>
          <a:p>
            <a:pPr algn="ctr"/>
            <a:r>
              <a:rPr lang="tr-TR" sz="2400" b="1" dirty="0" smtClean="0">
                <a:solidFill>
                  <a:schemeClr val="bg1">
                    <a:lumMod val="85000"/>
                  </a:schemeClr>
                </a:solidFill>
                <a:effectLst>
                  <a:glow rad="101600">
                    <a:schemeClr val="tx1">
                      <a:lumMod val="75000"/>
                      <a:lumOff val="25000"/>
                      <a:alpha val="40000"/>
                    </a:schemeClr>
                  </a:glow>
                </a:effectLst>
              </a:rPr>
              <a:t>Ürünler </a:t>
            </a:r>
            <a:r>
              <a:rPr lang="tr-TR" sz="2400" b="1" dirty="0">
                <a:solidFill>
                  <a:schemeClr val="bg1">
                    <a:lumMod val="85000"/>
                  </a:schemeClr>
                </a:solidFill>
                <a:effectLst>
                  <a:glow rad="101600">
                    <a:schemeClr val="tx1">
                      <a:lumMod val="75000"/>
                      <a:lumOff val="25000"/>
                      <a:alpha val="40000"/>
                    </a:schemeClr>
                  </a:glow>
                </a:effectLst>
              </a:rPr>
              <a:t>için bir pazar bulacak </a:t>
            </a:r>
            <a:r>
              <a:rPr lang="tr-TR" sz="2400" b="1" dirty="0" smtClean="0">
                <a:solidFill>
                  <a:schemeClr val="bg1">
                    <a:lumMod val="85000"/>
                  </a:schemeClr>
                </a:solidFill>
                <a:effectLst>
                  <a:glow rad="101600">
                    <a:schemeClr val="tx1">
                      <a:lumMod val="75000"/>
                      <a:lumOff val="25000"/>
                      <a:alpha val="40000"/>
                    </a:schemeClr>
                  </a:glow>
                </a:effectLst>
              </a:rPr>
              <a:t>mıyım ?</a:t>
            </a:r>
            <a:endParaRPr lang="tr-TR" sz="2400" b="1" dirty="0">
              <a:solidFill>
                <a:schemeClr val="bg1">
                  <a:lumMod val="85000"/>
                </a:schemeClr>
              </a:solidFill>
              <a:effectLst>
                <a:glow rad="101600">
                  <a:schemeClr val="tx1">
                    <a:lumMod val="75000"/>
                    <a:lumOff val="25000"/>
                    <a:alpha val="40000"/>
                  </a:schemeClr>
                </a:glow>
              </a:effectLst>
            </a:endParaRPr>
          </a:p>
          <a:p>
            <a:pPr algn="ctr"/>
            <a:endParaRPr lang="tr-TR" sz="1000" b="1" dirty="0">
              <a:solidFill>
                <a:schemeClr val="bg1">
                  <a:lumMod val="85000"/>
                </a:schemeClr>
              </a:solidFill>
              <a:effectLst>
                <a:glow rad="101600">
                  <a:schemeClr val="tx1">
                    <a:lumMod val="75000"/>
                    <a:lumOff val="25000"/>
                    <a:alpha val="40000"/>
                  </a:schemeClr>
                </a:glow>
              </a:effectLst>
            </a:endParaRPr>
          </a:p>
          <a:p>
            <a:pPr algn="ctr"/>
            <a:r>
              <a:rPr lang="tr-TR" sz="2400" b="1" dirty="0">
                <a:solidFill>
                  <a:schemeClr val="bg1">
                    <a:lumMod val="85000"/>
                  </a:schemeClr>
                </a:solidFill>
                <a:effectLst>
                  <a:glow rad="101600">
                    <a:schemeClr val="tx1">
                      <a:lumMod val="75000"/>
                      <a:lumOff val="25000"/>
                      <a:alpha val="40000"/>
                    </a:schemeClr>
                  </a:glow>
                </a:effectLst>
              </a:rPr>
              <a:t>Sütümü, yumurtayı, eti vb. Satın almak isteyen var </a:t>
            </a:r>
            <a:r>
              <a:rPr lang="tr-TR" sz="2400" b="1" dirty="0" smtClean="0">
                <a:solidFill>
                  <a:schemeClr val="bg1">
                    <a:lumMod val="85000"/>
                  </a:schemeClr>
                </a:solidFill>
                <a:effectLst>
                  <a:glow rad="101600">
                    <a:schemeClr val="tx1">
                      <a:lumMod val="75000"/>
                      <a:lumOff val="25000"/>
                      <a:alpha val="40000"/>
                    </a:schemeClr>
                  </a:glow>
                </a:effectLst>
              </a:rPr>
              <a:t>mı ?</a:t>
            </a:r>
          </a:p>
          <a:p>
            <a:pPr algn="ctr"/>
            <a:endParaRPr lang="tr-TR" sz="1000" b="1" dirty="0" smtClean="0">
              <a:solidFill>
                <a:schemeClr val="bg1">
                  <a:lumMod val="85000"/>
                </a:schemeClr>
              </a:solidFill>
              <a:effectLst>
                <a:glow rad="101600">
                  <a:schemeClr val="tx1">
                    <a:lumMod val="75000"/>
                    <a:lumOff val="25000"/>
                    <a:alpha val="40000"/>
                  </a:schemeClr>
                </a:glow>
              </a:effectLst>
            </a:endParaRPr>
          </a:p>
          <a:p>
            <a:pPr algn="ctr"/>
            <a:r>
              <a:rPr lang="tr-TR" sz="2400" b="1" dirty="0" smtClean="0">
                <a:solidFill>
                  <a:schemeClr val="bg1">
                    <a:lumMod val="85000"/>
                  </a:schemeClr>
                </a:solidFill>
                <a:effectLst>
                  <a:glow rad="101600">
                    <a:schemeClr val="tx1">
                      <a:lumMod val="75000"/>
                      <a:lumOff val="25000"/>
                      <a:alpha val="40000"/>
                    </a:schemeClr>
                  </a:glow>
                </a:effectLst>
              </a:rPr>
              <a:t> </a:t>
            </a:r>
            <a:r>
              <a:rPr lang="tr-TR" sz="2400" b="1" dirty="0">
                <a:solidFill>
                  <a:schemeClr val="bg1">
                    <a:lumMod val="85000"/>
                  </a:schemeClr>
                </a:solidFill>
                <a:effectLst>
                  <a:glow rad="101600">
                    <a:schemeClr val="tx1">
                      <a:lumMod val="75000"/>
                      <a:lumOff val="25000"/>
                      <a:alpha val="40000"/>
                    </a:schemeClr>
                  </a:glow>
                </a:effectLst>
              </a:rPr>
              <a:t>Fiyat çabaya değer </a:t>
            </a:r>
            <a:r>
              <a:rPr lang="tr-TR" sz="2400" b="1" dirty="0" smtClean="0">
                <a:solidFill>
                  <a:schemeClr val="bg1">
                    <a:lumMod val="85000"/>
                  </a:schemeClr>
                </a:solidFill>
                <a:effectLst>
                  <a:glow rad="101600">
                    <a:schemeClr val="tx1">
                      <a:lumMod val="75000"/>
                      <a:lumOff val="25000"/>
                      <a:alpha val="40000"/>
                    </a:schemeClr>
                  </a:glow>
                </a:effectLst>
              </a:rPr>
              <a:t>midir ? </a:t>
            </a:r>
          </a:p>
          <a:p>
            <a:pPr algn="ctr"/>
            <a:endParaRPr lang="tr-TR" sz="1000" b="1" dirty="0" smtClean="0">
              <a:solidFill>
                <a:schemeClr val="bg1">
                  <a:lumMod val="85000"/>
                </a:schemeClr>
              </a:solidFill>
              <a:effectLst>
                <a:glow rad="101600">
                  <a:schemeClr val="tx1">
                    <a:lumMod val="75000"/>
                    <a:lumOff val="25000"/>
                    <a:alpha val="40000"/>
                  </a:schemeClr>
                </a:glow>
              </a:effectLst>
            </a:endParaRPr>
          </a:p>
          <a:p>
            <a:pPr algn="ctr"/>
            <a:r>
              <a:rPr lang="tr-TR" sz="2400" b="1" dirty="0" smtClean="0">
                <a:solidFill>
                  <a:schemeClr val="bg1">
                    <a:lumMod val="85000"/>
                  </a:schemeClr>
                </a:solidFill>
                <a:effectLst>
                  <a:glow rad="101600">
                    <a:schemeClr val="tx1">
                      <a:lumMod val="75000"/>
                      <a:lumOff val="25000"/>
                      <a:alpha val="40000"/>
                    </a:schemeClr>
                  </a:glow>
                </a:effectLst>
              </a:rPr>
              <a:t>Diğer üreticilerle </a:t>
            </a:r>
            <a:r>
              <a:rPr lang="tr-TR" sz="2400" b="1" dirty="0">
                <a:solidFill>
                  <a:schemeClr val="bg1">
                    <a:lumMod val="85000"/>
                  </a:schemeClr>
                </a:solidFill>
                <a:effectLst>
                  <a:glow rad="101600">
                    <a:schemeClr val="tx1">
                      <a:lumMod val="75000"/>
                      <a:lumOff val="25000"/>
                      <a:alpha val="40000"/>
                    </a:schemeClr>
                  </a:glow>
                </a:effectLst>
              </a:rPr>
              <a:t>rekabet </a:t>
            </a:r>
            <a:r>
              <a:rPr lang="tr-TR" sz="2400" b="1" dirty="0" smtClean="0">
                <a:solidFill>
                  <a:schemeClr val="bg1">
                    <a:lumMod val="85000"/>
                  </a:schemeClr>
                </a:solidFill>
                <a:effectLst>
                  <a:glow rad="101600">
                    <a:schemeClr val="tx1">
                      <a:lumMod val="75000"/>
                      <a:lumOff val="25000"/>
                      <a:alpha val="40000"/>
                    </a:schemeClr>
                  </a:glow>
                </a:effectLst>
              </a:rPr>
              <a:t>edebiliriyim ?</a:t>
            </a:r>
          </a:p>
          <a:p>
            <a:pPr algn="ctr"/>
            <a:endParaRPr lang="tr-TR" sz="1000" b="1" dirty="0" smtClean="0">
              <a:solidFill>
                <a:schemeClr val="bg1">
                  <a:lumMod val="85000"/>
                </a:schemeClr>
              </a:solidFill>
              <a:effectLst>
                <a:glow rad="101600">
                  <a:schemeClr val="tx1">
                    <a:lumMod val="75000"/>
                    <a:lumOff val="25000"/>
                    <a:alpha val="40000"/>
                  </a:schemeClr>
                </a:glow>
              </a:effectLst>
            </a:endParaRPr>
          </a:p>
          <a:p>
            <a:pPr algn="ctr"/>
            <a:r>
              <a:rPr lang="tr-TR" sz="2400" b="1" dirty="0" smtClean="0">
                <a:solidFill>
                  <a:schemeClr val="bg1">
                    <a:lumMod val="85000"/>
                  </a:schemeClr>
                </a:solidFill>
                <a:effectLst>
                  <a:glow rad="101600">
                    <a:schemeClr val="tx1">
                      <a:lumMod val="75000"/>
                      <a:lumOff val="25000"/>
                      <a:alpha val="40000"/>
                    </a:schemeClr>
                  </a:glow>
                </a:effectLst>
              </a:rPr>
              <a:t>Verimlilik seviyemi nasıl maksimize ederim?</a:t>
            </a:r>
          </a:p>
        </p:txBody>
      </p:sp>
    </p:spTree>
    <p:extLst>
      <p:ext uri="{BB962C8B-B14F-4D97-AF65-F5344CB8AC3E}">
        <p14:creationId xmlns:p14="http://schemas.microsoft.com/office/powerpoint/2010/main" val="32143928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Dikdörtgen 5"/>
          <p:cNvSpPr/>
          <p:nvPr/>
        </p:nvSpPr>
        <p:spPr>
          <a:xfrm>
            <a:off x="243840" y="212130"/>
            <a:ext cx="8656320" cy="523220"/>
          </a:xfrm>
          <a:prstGeom prst="rect">
            <a:avLst/>
          </a:prstGeom>
          <a:gradFill flip="none" rotWithShape="1">
            <a:gsLst>
              <a:gs pos="0">
                <a:schemeClr val="accent3">
                  <a:lumMod val="67000"/>
                  <a:alpha val="39000"/>
                </a:schemeClr>
              </a:gs>
              <a:gs pos="48000">
                <a:schemeClr val="accent3">
                  <a:lumMod val="97000"/>
                  <a:lumOff val="3000"/>
                </a:schemeClr>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pPr algn="ctr"/>
            <a:r>
              <a:rPr lang="tr-TR" sz="2800" b="1" dirty="0">
                <a:solidFill>
                  <a:schemeClr val="bg1">
                    <a:lumMod val="85000"/>
                  </a:schemeClr>
                </a:solidFill>
                <a:effectLst>
                  <a:glow rad="101600">
                    <a:schemeClr val="tx1">
                      <a:lumMod val="75000"/>
                      <a:lumOff val="25000"/>
                      <a:alpha val="40000"/>
                    </a:schemeClr>
                  </a:glow>
                </a:effectLst>
              </a:rPr>
              <a:t>Organik </a:t>
            </a:r>
            <a:r>
              <a:rPr lang="tr-TR" sz="2800" b="1" dirty="0" smtClean="0">
                <a:solidFill>
                  <a:schemeClr val="bg1">
                    <a:lumMod val="85000"/>
                  </a:schemeClr>
                </a:solidFill>
                <a:effectLst>
                  <a:glow rad="101600">
                    <a:schemeClr val="tx1">
                      <a:lumMod val="75000"/>
                      <a:lumOff val="25000"/>
                      <a:alpha val="40000"/>
                    </a:schemeClr>
                  </a:glow>
                </a:effectLst>
              </a:rPr>
              <a:t>Hayvancılık Hedeflerine Nasıl Ulaşılır?</a:t>
            </a:r>
            <a:endParaRPr lang="tr-TR" sz="2400" dirty="0">
              <a:solidFill>
                <a:schemeClr val="bg1">
                  <a:lumMod val="85000"/>
                </a:schemeClr>
              </a:solidFill>
              <a:effectLst>
                <a:glow rad="101600">
                  <a:schemeClr val="tx1">
                    <a:lumMod val="75000"/>
                    <a:lumOff val="25000"/>
                    <a:alpha val="40000"/>
                  </a:schemeClr>
                </a:glow>
              </a:effectLst>
            </a:endParaRPr>
          </a:p>
        </p:txBody>
      </p:sp>
      <p:sp>
        <p:nvSpPr>
          <p:cNvPr id="9" name="Dikdörtgen 8"/>
          <p:cNvSpPr/>
          <p:nvPr/>
        </p:nvSpPr>
        <p:spPr>
          <a:xfrm>
            <a:off x="243840" y="1737189"/>
            <a:ext cx="8656320" cy="2677656"/>
          </a:xfrm>
          <a:prstGeom prst="rect">
            <a:avLst/>
          </a:prstGeom>
          <a:gradFill flip="none" rotWithShape="1">
            <a:gsLst>
              <a:gs pos="0">
                <a:schemeClr val="accent3">
                  <a:lumMod val="67000"/>
                  <a:alpha val="39000"/>
                </a:schemeClr>
              </a:gs>
              <a:gs pos="48000">
                <a:schemeClr val="accent3">
                  <a:lumMod val="97000"/>
                  <a:lumOff val="3000"/>
                </a:schemeClr>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pPr algn="ctr"/>
            <a:r>
              <a:rPr lang="tr-TR" sz="2800" b="1" dirty="0" smtClean="0">
                <a:solidFill>
                  <a:schemeClr val="bg1">
                    <a:lumMod val="85000"/>
                  </a:schemeClr>
                </a:solidFill>
                <a:effectLst>
                  <a:glow rad="101600">
                    <a:schemeClr val="tx1">
                      <a:lumMod val="75000"/>
                      <a:lumOff val="25000"/>
                      <a:alpha val="40000"/>
                    </a:schemeClr>
                  </a:glow>
                </a:effectLst>
              </a:rPr>
              <a:t>Bu hedeflere ulaşmak için gelişmiş ülkelerin kullanmakta  olduğu sertifikasyon kriterleri bulunmaktadır.</a:t>
            </a:r>
          </a:p>
          <a:p>
            <a:pPr algn="ctr"/>
            <a:r>
              <a:rPr lang="tr-TR" sz="2800" b="1" dirty="0" smtClean="0">
                <a:solidFill>
                  <a:schemeClr val="bg1">
                    <a:lumMod val="85000"/>
                  </a:schemeClr>
                </a:solidFill>
                <a:effectLst>
                  <a:glow rad="101600">
                    <a:schemeClr val="tx1">
                      <a:lumMod val="75000"/>
                      <a:lumOff val="25000"/>
                      <a:alpha val="40000"/>
                    </a:schemeClr>
                  </a:glow>
                </a:effectLst>
              </a:rPr>
              <a:t>Gerekli koşullarda üretimi onaylanmış ürünler,</a:t>
            </a:r>
          </a:p>
          <a:p>
            <a:pPr algn="ctr"/>
            <a:r>
              <a:rPr lang="tr-TR" sz="2800" b="1" dirty="0">
                <a:solidFill>
                  <a:schemeClr val="bg1">
                    <a:lumMod val="85000"/>
                  </a:schemeClr>
                </a:solidFill>
                <a:effectLst>
                  <a:glow rad="101600">
                    <a:schemeClr val="tx1">
                      <a:lumMod val="75000"/>
                      <a:lumOff val="25000"/>
                      <a:alpha val="40000"/>
                    </a:schemeClr>
                  </a:glow>
                </a:effectLst>
              </a:rPr>
              <a:t>s</a:t>
            </a:r>
            <a:r>
              <a:rPr lang="tr-TR" sz="2800" b="1" dirty="0" smtClean="0">
                <a:solidFill>
                  <a:schemeClr val="bg1">
                    <a:lumMod val="85000"/>
                  </a:schemeClr>
                </a:solidFill>
                <a:effectLst>
                  <a:glow rad="101600">
                    <a:schemeClr val="tx1">
                      <a:lumMod val="75000"/>
                      <a:lumOff val="25000"/>
                      <a:alpha val="40000"/>
                    </a:schemeClr>
                  </a:glow>
                </a:effectLst>
              </a:rPr>
              <a:t>ertifikasyon işlemi ile kayıt altına alınıp</a:t>
            </a:r>
          </a:p>
          <a:p>
            <a:pPr algn="ctr"/>
            <a:r>
              <a:rPr lang="ja-JP" altLang="en-US" sz="2800" b="1" dirty="0" smtClean="0">
                <a:solidFill>
                  <a:schemeClr val="bg1">
                    <a:lumMod val="85000"/>
                  </a:schemeClr>
                </a:solidFill>
                <a:effectLst>
                  <a:glow rad="101600">
                    <a:schemeClr val="tx1">
                      <a:lumMod val="75000"/>
                      <a:lumOff val="25000"/>
                      <a:alpha val="40000"/>
                    </a:schemeClr>
                  </a:glow>
                </a:effectLst>
              </a:rPr>
              <a:t>‘</a:t>
            </a:r>
            <a:r>
              <a:rPr lang="tr-TR" sz="2800" b="1" dirty="0" smtClean="0">
                <a:solidFill>
                  <a:schemeClr val="bg1">
                    <a:lumMod val="85000"/>
                  </a:schemeClr>
                </a:solidFill>
                <a:effectLst>
                  <a:glow rad="101600">
                    <a:schemeClr val="tx1">
                      <a:lumMod val="75000"/>
                      <a:lumOff val="25000"/>
                      <a:alpha val="40000"/>
                    </a:schemeClr>
                  </a:glow>
                </a:effectLst>
              </a:rPr>
              <a:t>Organik</a:t>
            </a:r>
            <a:r>
              <a:rPr lang="ja-JP" altLang="en-US" sz="2800" b="1" dirty="0" smtClean="0">
                <a:solidFill>
                  <a:schemeClr val="bg1">
                    <a:lumMod val="85000"/>
                  </a:schemeClr>
                </a:solidFill>
                <a:effectLst>
                  <a:glow rad="101600">
                    <a:schemeClr val="tx1">
                      <a:lumMod val="75000"/>
                      <a:lumOff val="25000"/>
                      <a:alpha val="40000"/>
                    </a:schemeClr>
                  </a:glow>
                </a:effectLst>
              </a:rPr>
              <a:t>’</a:t>
            </a:r>
            <a:endParaRPr lang="tr-TR" altLang="ja-JP" sz="2800" b="1" dirty="0" smtClean="0">
              <a:solidFill>
                <a:schemeClr val="bg1">
                  <a:lumMod val="85000"/>
                </a:schemeClr>
              </a:solidFill>
              <a:effectLst>
                <a:glow rad="101600">
                  <a:schemeClr val="tx1">
                    <a:lumMod val="75000"/>
                    <a:lumOff val="25000"/>
                    <a:alpha val="40000"/>
                  </a:schemeClr>
                </a:glow>
              </a:effectLst>
            </a:endParaRPr>
          </a:p>
          <a:p>
            <a:pPr algn="ctr"/>
            <a:r>
              <a:rPr lang="tr-TR" altLang="ja-JP" sz="2800" b="1" dirty="0" smtClean="0">
                <a:solidFill>
                  <a:schemeClr val="bg1">
                    <a:lumMod val="85000"/>
                  </a:schemeClr>
                </a:solidFill>
                <a:effectLst>
                  <a:glow rad="101600">
                    <a:schemeClr val="tx1">
                      <a:lumMod val="75000"/>
                      <a:lumOff val="25000"/>
                      <a:alpha val="40000"/>
                    </a:schemeClr>
                  </a:glow>
                </a:effectLst>
              </a:rPr>
              <a:t>etiketi ile pazar da yer bulabilir.</a:t>
            </a:r>
            <a:endParaRPr lang="en-US" altLang="ja-JP" sz="2800" b="1" dirty="0" smtClean="0">
              <a:solidFill>
                <a:schemeClr val="bg1">
                  <a:lumMod val="85000"/>
                </a:schemeClr>
              </a:solidFill>
              <a:effectLst>
                <a:glow rad="101600">
                  <a:schemeClr val="tx1">
                    <a:lumMod val="75000"/>
                    <a:lumOff val="25000"/>
                    <a:alpha val="40000"/>
                  </a:schemeClr>
                </a:glow>
              </a:effectLst>
            </a:endParaRPr>
          </a:p>
        </p:txBody>
      </p:sp>
      <p:grpSp>
        <p:nvGrpSpPr>
          <p:cNvPr id="10" name="Grup 9"/>
          <p:cNvGrpSpPr/>
          <p:nvPr/>
        </p:nvGrpSpPr>
        <p:grpSpPr>
          <a:xfrm>
            <a:off x="-173989" y="0"/>
            <a:ext cx="9317989" cy="6890920"/>
            <a:chOff x="-116840" y="-16460"/>
            <a:chExt cx="9317989" cy="6890920"/>
          </a:xfrm>
        </p:grpSpPr>
        <p:pic>
          <p:nvPicPr>
            <p:cNvPr id="1028" name="Picture 4" descr="http://www.doganorganik.com.tr/images/sertifika/sertifika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28664" y="-16460"/>
              <a:ext cx="4972485" cy="687446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http://www.doganorganik.com.tr/images/sertifika/sertifika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6840" y="0"/>
              <a:ext cx="4910328" cy="6874460"/>
            </a:xfrm>
            <a:prstGeom prst="rect">
              <a:avLst/>
            </a:prstGeom>
            <a:noFill/>
            <a:extLst>
              <a:ext uri="{909E8E84-426E-40DD-AFC4-6F175D3DCCD1}">
                <a14:hiddenFill xmlns:a14="http://schemas.microsoft.com/office/drawing/2010/main">
                  <a:solidFill>
                    <a:srgbClr val="FFFFFF"/>
                  </a:solidFill>
                </a14:hiddenFill>
              </a:ext>
            </a:extLst>
          </p:spPr>
        </p:pic>
      </p:grpSp>
      <p:sp>
        <p:nvSpPr>
          <p:cNvPr id="11" name="Komut Düğmesi: Giriş 10">
            <a:hlinkClick r:id="" action="ppaction://hlinkshowjump?jump=firstslide" highlightClick="1"/>
          </p:cNvPr>
          <p:cNvSpPr/>
          <p:nvPr/>
        </p:nvSpPr>
        <p:spPr>
          <a:xfrm>
            <a:off x="7989678" y="6070889"/>
            <a:ext cx="406402" cy="406402"/>
          </a:xfrm>
          <a:prstGeom prst="actionButtonHome">
            <a:avLst/>
          </a:prstGeom>
          <a:noFill/>
          <a:ln w="15875" cap="rnd">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8059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aphicFrame>
        <p:nvGraphicFramePr>
          <p:cNvPr id="8" name="Tablo 7"/>
          <p:cNvGraphicFramePr>
            <a:graphicFrameLocks noGrp="1"/>
          </p:cNvGraphicFramePr>
          <p:nvPr>
            <p:extLst>
              <p:ext uri="{D42A27DB-BD31-4B8C-83A1-F6EECF244321}">
                <p14:modId xmlns:p14="http://schemas.microsoft.com/office/powerpoint/2010/main" val="223316012"/>
              </p:ext>
            </p:extLst>
          </p:nvPr>
        </p:nvGraphicFramePr>
        <p:xfrm>
          <a:off x="312420" y="965773"/>
          <a:ext cx="8602980" cy="490588"/>
        </p:xfrm>
        <a:graphic>
          <a:graphicData uri="http://schemas.openxmlformats.org/drawingml/2006/table">
            <a:tbl>
              <a:tblPr>
                <a:tableStyleId>{D03447BB-5D67-496B-8E87-E561075AD55C}</a:tableStyleId>
              </a:tblPr>
              <a:tblGrid>
                <a:gridCol w="1138770">
                  <a:extLst>
                    <a:ext uri="{9D8B030D-6E8A-4147-A177-3AD203B41FA5}">
                      <a16:colId xmlns:a16="http://schemas.microsoft.com/office/drawing/2014/main" xmlns="" val="3185685950"/>
                    </a:ext>
                  </a:extLst>
                </a:gridCol>
                <a:gridCol w="1162801">
                  <a:extLst>
                    <a:ext uri="{9D8B030D-6E8A-4147-A177-3AD203B41FA5}">
                      <a16:colId xmlns:a16="http://schemas.microsoft.com/office/drawing/2014/main" xmlns="" val="2794610222"/>
                    </a:ext>
                  </a:extLst>
                </a:gridCol>
                <a:gridCol w="904211">
                  <a:extLst>
                    <a:ext uri="{9D8B030D-6E8A-4147-A177-3AD203B41FA5}">
                      <a16:colId xmlns:a16="http://schemas.microsoft.com/office/drawing/2014/main" xmlns="" val="1708689132"/>
                    </a:ext>
                  </a:extLst>
                </a:gridCol>
                <a:gridCol w="899533">
                  <a:extLst>
                    <a:ext uri="{9D8B030D-6E8A-4147-A177-3AD203B41FA5}">
                      <a16:colId xmlns:a16="http://schemas.microsoft.com/office/drawing/2014/main" xmlns="" val="3432671352"/>
                    </a:ext>
                  </a:extLst>
                </a:gridCol>
                <a:gridCol w="899533">
                  <a:extLst>
                    <a:ext uri="{9D8B030D-6E8A-4147-A177-3AD203B41FA5}">
                      <a16:colId xmlns:a16="http://schemas.microsoft.com/office/drawing/2014/main" xmlns="" val="3021026313"/>
                    </a:ext>
                  </a:extLst>
                </a:gridCol>
                <a:gridCol w="899533">
                  <a:extLst>
                    <a:ext uri="{9D8B030D-6E8A-4147-A177-3AD203B41FA5}">
                      <a16:colId xmlns:a16="http://schemas.microsoft.com/office/drawing/2014/main" xmlns="" val="3676380666"/>
                    </a:ext>
                  </a:extLst>
                </a:gridCol>
                <a:gridCol w="899533">
                  <a:extLst>
                    <a:ext uri="{9D8B030D-6E8A-4147-A177-3AD203B41FA5}">
                      <a16:colId xmlns:a16="http://schemas.microsoft.com/office/drawing/2014/main" xmlns="" val="1193747431"/>
                    </a:ext>
                  </a:extLst>
                </a:gridCol>
                <a:gridCol w="899533">
                  <a:extLst>
                    <a:ext uri="{9D8B030D-6E8A-4147-A177-3AD203B41FA5}">
                      <a16:colId xmlns:a16="http://schemas.microsoft.com/office/drawing/2014/main" xmlns="" val="413323983"/>
                    </a:ext>
                  </a:extLst>
                </a:gridCol>
                <a:gridCol w="899533">
                  <a:extLst>
                    <a:ext uri="{9D8B030D-6E8A-4147-A177-3AD203B41FA5}">
                      <a16:colId xmlns:a16="http://schemas.microsoft.com/office/drawing/2014/main" xmlns="" val="1894839380"/>
                    </a:ext>
                  </a:extLst>
                </a:gridCol>
              </a:tblGrid>
              <a:tr h="324862">
                <a:tc>
                  <a:txBody>
                    <a:bodyPr/>
                    <a:lstStyle/>
                    <a:p>
                      <a:pPr algn="l" fontAlgn="b"/>
                      <a:r>
                        <a:rPr lang="tr-TR" sz="1050" b="1" u="none" strike="noStrike" dirty="0">
                          <a:effectLst/>
                        </a:rPr>
                        <a:t>Bölge</a:t>
                      </a:r>
                      <a:endParaRPr lang="tr-TR" sz="1050" b="1" i="0" u="none" strike="noStrike" dirty="0">
                        <a:solidFill>
                          <a:srgbClr val="FFFFFF"/>
                        </a:solidFill>
                        <a:effectLst/>
                        <a:latin typeface="Calibri" panose="020F0502020204030204" pitchFamily="34" charset="0"/>
                      </a:endParaRPr>
                    </a:p>
                  </a:txBody>
                  <a:tcPr marL="5264" marR="5264" marT="5264" marB="0" anchor="ctr" anchorCtr="1"/>
                </a:tc>
                <a:tc>
                  <a:txBody>
                    <a:bodyPr/>
                    <a:lstStyle/>
                    <a:p>
                      <a:pPr algn="l" fontAlgn="b"/>
                      <a:r>
                        <a:rPr lang="tr-TR" sz="1050" b="1" u="none" strike="noStrike" dirty="0">
                          <a:effectLst/>
                        </a:rPr>
                        <a:t>Çiftçi sayısı Toplamı</a:t>
                      </a:r>
                      <a:endParaRPr lang="tr-TR" sz="1050" b="1" i="0" u="none" strike="noStrike" dirty="0">
                        <a:solidFill>
                          <a:srgbClr val="FFFFFF"/>
                        </a:solidFill>
                        <a:effectLst/>
                        <a:latin typeface="Calibri" panose="020F0502020204030204" pitchFamily="34" charset="0"/>
                      </a:endParaRPr>
                    </a:p>
                  </a:txBody>
                  <a:tcPr marL="5264" marR="5264" marT="5264" marB="0" anchor="ctr" anchorCtr="1"/>
                </a:tc>
                <a:tc>
                  <a:txBody>
                    <a:bodyPr/>
                    <a:lstStyle/>
                    <a:p>
                      <a:pPr algn="l" fontAlgn="b"/>
                      <a:r>
                        <a:rPr lang="tr-TR" sz="1050" b="1" u="none" strike="noStrike" dirty="0">
                          <a:effectLst/>
                        </a:rPr>
                        <a:t>Hayvan Sayısı Toplamı</a:t>
                      </a:r>
                      <a:endParaRPr lang="tr-TR" sz="1050" b="1" i="0" u="none" strike="noStrike" dirty="0">
                        <a:solidFill>
                          <a:srgbClr val="FFFFFF"/>
                        </a:solidFill>
                        <a:effectLst/>
                        <a:latin typeface="Calibri" panose="020F0502020204030204" pitchFamily="34" charset="0"/>
                      </a:endParaRPr>
                    </a:p>
                  </a:txBody>
                  <a:tcPr marL="5264" marR="5264" marT="5264" marB="0" anchor="ctr" anchorCtr="1"/>
                </a:tc>
                <a:tc>
                  <a:txBody>
                    <a:bodyPr/>
                    <a:lstStyle/>
                    <a:p>
                      <a:pPr algn="l" fontAlgn="b"/>
                      <a:r>
                        <a:rPr lang="tr-TR" sz="1050" b="1" u="none" strike="noStrike">
                          <a:effectLst/>
                        </a:rPr>
                        <a:t>Et(ton) Toplamı</a:t>
                      </a:r>
                      <a:endParaRPr lang="tr-TR" sz="1050" b="1" i="0" u="none" strike="noStrike">
                        <a:solidFill>
                          <a:srgbClr val="FFFFFF"/>
                        </a:solidFill>
                        <a:effectLst/>
                        <a:latin typeface="Calibri" panose="020F0502020204030204" pitchFamily="34" charset="0"/>
                      </a:endParaRPr>
                    </a:p>
                  </a:txBody>
                  <a:tcPr marL="5264" marR="5264" marT="5264" marB="0" anchor="ctr" anchorCtr="1"/>
                </a:tc>
                <a:tc>
                  <a:txBody>
                    <a:bodyPr/>
                    <a:lstStyle/>
                    <a:p>
                      <a:pPr algn="l" fontAlgn="b"/>
                      <a:r>
                        <a:rPr lang="tr-TR" sz="1050" b="1" u="none" strike="noStrike">
                          <a:effectLst/>
                        </a:rPr>
                        <a:t>Süt(ton) Toplamı</a:t>
                      </a:r>
                      <a:endParaRPr lang="tr-TR" sz="1050" b="1" i="0" u="none" strike="noStrike">
                        <a:solidFill>
                          <a:srgbClr val="FFFFFF"/>
                        </a:solidFill>
                        <a:effectLst/>
                        <a:latin typeface="Calibri" panose="020F0502020204030204" pitchFamily="34" charset="0"/>
                      </a:endParaRPr>
                    </a:p>
                  </a:txBody>
                  <a:tcPr marL="5264" marR="5264" marT="5264" marB="0" anchor="ctr" anchorCtr="1"/>
                </a:tc>
                <a:tc>
                  <a:txBody>
                    <a:bodyPr/>
                    <a:lstStyle/>
                    <a:p>
                      <a:pPr algn="l" fontAlgn="b"/>
                      <a:r>
                        <a:rPr lang="tr-TR" sz="1050" b="1" u="none" strike="noStrike">
                          <a:effectLst/>
                        </a:rPr>
                        <a:t>Yumurta(adet) Toplamı</a:t>
                      </a:r>
                      <a:endParaRPr lang="tr-TR" sz="1050" b="1" i="0" u="none" strike="noStrike">
                        <a:solidFill>
                          <a:srgbClr val="FFFFFF"/>
                        </a:solidFill>
                        <a:effectLst/>
                        <a:latin typeface="Calibri" panose="020F0502020204030204" pitchFamily="34" charset="0"/>
                      </a:endParaRPr>
                    </a:p>
                  </a:txBody>
                  <a:tcPr marL="5264" marR="5264" marT="5264" marB="0" anchor="ctr" anchorCtr="1"/>
                </a:tc>
                <a:tc>
                  <a:txBody>
                    <a:bodyPr/>
                    <a:lstStyle/>
                    <a:p>
                      <a:pPr algn="l" fontAlgn="b"/>
                      <a:r>
                        <a:rPr lang="tr-TR" sz="1050" b="1" u="none" strike="noStrike">
                          <a:effectLst/>
                        </a:rPr>
                        <a:t>Peynir(ton) Toplamı</a:t>
                      </a:r>
                      <a:endParaRPr lang="tr-TR" sz="1050" b="1" i="0" u="none" strike="noStrike">
                        <a:solidFill>
                          <a:srgbClr val="FFFFFF"/>
                        </a:solidFill>
                        <a:effectLst/>
                        <a:latin typeface="Calibri" panose="020F0502020204030204" pitchFamily="34" charset="0"/>
                      </a:endParaRPr>
                    </a:p>
                  </a:txBody>
                  <a:tcPr marL="5264" marR="5264" marT="5264" marB="0" anchor="ctr" anchorCtr="1"/>
                </a:tc>
                <a:tc>
                  <a:txBody>
                    <a:bodyPr/>
                    <a:lstStyle/>
                    <a:p>
                      <a:pPr algn="l" fontAlgn="b"/>
                      <a:r>
                        <a:rPr lang="tr-TR" sz="1050" b="1" u="none" strike="noStrike">
                          <a:effectLst/>
                        </a:rPr>
                        <a:t>Yoğurt(ton) Toplamı</a:t>
                      </a:r>
                      <a:endParaRPr lang="tr-TR" sz="1050" b="1" i="0" u="none" strike="noStrike">
                        <a:solidFill>
                          <a:srgbClr val="FFFFFF"/>
                        </a:solidFill>
                        <a:effectLst/>
                        <a:latin typeface="Calibri" panose="020F0502020204030204" pitchFamily="34" charset="0"/>
                      </a:endParaRPr>
                    </a:p>
                  </a:txBody>
                  <a:tcPr marL="5264" marR="5264" marT="5264" marB="0" anchor="ctr" anchorCtr="1"/>
                </a:tc>
                <a:tc>
                  <a:txBody>
                    <a:bodyPr/>
                    <a:lstStyle/>
                    <a:p>
                      <a:pPr algn="l" fontAlgn="b"/>
                      <a:r>
                        <a:rPr lang="tr-TR" sz="1050" b="1" u="none" strike="noStrike">
                          <a:effectLst/>
                        </a:rPr>
                        <a:t>Tereyağ(ton) Toplamı</a:t>
                      </a:r>
                      <a:endParaRPr lang="tr-TR" sz="1050" b="1" i="0" u="none" strike="noStrike">
                        <a:solidFill>
                          <a:srgbClr val="FFFFFF"/>
                        </a:solidFill>
                        <a:effectLst/>
                        <a:latin typeface="Calibri" panose="020F0502020204030204" pitchFamily="34" charset="0"/>
                      </a:endParaRPr>
                    </a:p>
                  </a:txBody>
                  <a:tcPr marL="5264" marR="5264" marT="5264" marB="0" anchor="ctr" anchorCtr="1"/>
                </a:tc>
                <a:extLst>
                  <a:ext uri="{0D108BD9-81ED-4DB2-BD59-A6C34878D82A}">
                    <a16:rowId xmlns:a16="http://schemas.microsoft.com/office/drawing/2014/main" xmlns="" val="780614931"/>
                  </a:ext>
                </a:extLst>
              </a:tr>
              <a:tr h="165189">
                <a:tc>
                  <a:txBody>
                    <a:bodyPr/>
                    <a:lstStyle/>
                    <a:p>
                      <a:pPr algn="l" fontAlgn="b"/>
                      <a:r>
                        <a:rPr lang="tr-TR" sz="1050" b="1" u="none" strike="noStrike">
                          <a:effectLst/>
                        </a:rPr>
                        <a:t>Tüm Türkiye</a:t>
                      </a:r>
                      <a:endParaRPr lang="tr-TR" sz="1050" b="1" i="0" u="none" strike="noStrike">
                        <a:solidFill>
                          <a:srgbClr val="000000"/>
                        </a:solidFill>
                        <a:effectLst/>
                        <a:latin typeface="Calibri" panose="020F0502020204030204" pitchFamily="34" charset="0"/>
                      </a:endParaRPr>
                    </a:p>
                  </a:txBody>
                  <a:tcPr marL="5264" marR="5264" marT="5264" marB="0" anchor="ctr" anchorCtr="1"/>
                </a:tc>
                <a:tc>
                  <a:txBody>
                    <a:bodyPr/>
                    <a:lstStyle/>
                    <a:p>
                      <a:pPr algn="r" fontAlgn="b"/>
                      <a:r>
                        <a:rPr lang="tr-TR" sz="1050" b="1" u="none" strike="noStrike" dirty="0">
                          <a:effectLst/>
                        </a:rPr>
                        <a:t>188</a:t>
                      </a:r>
                      <a:endParaRPr lang="tr-TR" sz="1050" b="1" i="0" u="none" strike="noStrike" dirty="0">
                        <a:solidFill>
                          <a:srgbClr val="000000"/>
                        </a:solidFill>
                        <a:effectLst/>
                        <a:latin typeface="Calibri" panose="020F0502020204030204" pitchFamily="34" charset="0"/>
                      </a:endParaRPr>
                    </a:p>
                  </a:txBody>
                  <a:tcPr marL="5264" marR="5264" marT="5264" marB="0" anchor="ctr" anchorCtr="1"/>
                </a:tc>
                <a:tc>
                  <a:txBody>
                    <a:bodyPr/>
                    <a:lstStyle/>
                    <a:p>
                      <a:pPr algn="r" fontAlgn="b"/>
                      <a:r>
                        <a:rPr lang="tr-TR" sz="1050" b="1" u="none" strike="noStrike">
                          <a:effectLst/>
                        </a:rPr>
                        <a:t>1.215.632</a:t>
                      </a:r>
                      <a:endParaRPr lang="tr-TR" sz="1050" b="1" i="0" u="none" strike="noStrike">
                        <a:solidFill>
                          <a:srgbClr val="000000"/>
                        </a:solidFill>
                        <a:effectLst/>
                        <a:latin typeface="Calibri" panose="020F0502020204030204" pitchFamily="34" charset="0"/>
                      </a:endParaRPr>
                    </a:p>
                  </a:txBody>
                  <a:tcPr marL="5264" marR="5264" marT="5264" marB="0" anchor="ctr" anchorCtr="1"/>
                </a:tc>
                <a:tc>
                  <a:txBody>
                    <a:bodyPr/>
                    <a:lstStyle/>
                    <a:p>
                      <a:pPr algn="r" fontAlgn="b"/>
                      <a:r>
                        <a:rPr lang="tr-TR" sz="1050" b="1" u="none" strike="noStrike">
                          <a:effectLst/>
                        </a:rPr>
                        <a:t>1.609</a:t>
                      </a:r>
                      <a:endParaRPr lang="tr-TR" sz="1050" b="1" i="0" u="none" strike="noStrike">
                        <a:solidFill>
                          <a:srgbClr val="000000"/>
                        </a:solidFill>
                        <a:effectLst/>
                        <a:latin typeface="Calibri" panose="020F0502020204030204" pitchFamily="34" charset="0"/>
                      </a:endParaRPr>
                    </a:p>
                  </a:txBody>
                  <a:tcPr marL="5264" marR="5264" marT="5264" marB="0" anchor="ctr" anchorCtr="1"/>
                </a:tc>
                <a:tc>
                  <a:txBody>
                    <a:bodyPr/>
                    <a:lstStyle/>
                    <a:p>
                      <a:pPr algn="r" fontAlgn="b"/>
                      <a:r>
                        <a:rPr lang="tr-TR" sz="1050" b="1" u="none" strike="noStrike">
                          <a:effectLst/>
                        </a:rPr>
                        <a:t>21.431</a:t>
                      </a:r>
                      <a:endParaRPr lang="tr-TR" sz="1050" b="1" i="0" u="none" strike="noStrike">
                        <a:solidFill>
                          <a:srgbClr val="000000"/>
                        </a:solidFill>
                        <a:effectLst/>
                        <a:latin typeface="Calibri" panose="020F0502020204030204" pitchFamily="34" charset="0"/>
                      </a:endParaRPr>
                    </a:p>
                  </a:txBody>
                  <a:tcPr marL="5264" marR="5264" marT="5264" marB="0" anchor="ctr" anchorCtr="1"/>
                </a:tc>
                <a:tc>
                  <a:txBody>
                    <a:bodyPr/>
                    <a:lstStyle/>
                    <a:p>
                      <a:pPr algn="r" fontAlgn="b"/>
                      <a:r>
                        <a:rPr lang="tr-TR" sz="1050" b="1" u="none" strike="noStrike">
                          <a:effectLst/>
                        </a:rPr>
                        <a:t>147.600.367</a:t>
                      </a:r>
                      <a:endParaRPr lang="tr-TR" sz="1050" b="1" i="0" u="none" strike="noStrike">
                        <a:solidFill>
                          <a:srgbClr val="000000"/>
                        </a:solidFill>
                        <a:effectLst/>
                        <a:latin typeface="Calibri" panose="020F0502020204030204" pitchFamily="34" charset="0"/>
                      </a:endParaRPr>
                    </a:p>
                  </a:txBody>
                  <a:tcPr marL="5264" marR="5264" marT="5264" marB="0" anchor="ctr" anchorCtr="1"/>
                </a:tc>
                <a:tc>
                  <a:txBody>
                    <a:bodyPr/>
                    <a:lstStyle/>
                    <a:p>
                      <a:pPr algn="r" fontAlgn="b"/>
                      <a:r>
                        <a:rPr lang="tr-TR" sz="1050" b="1" u="none" strike="noStrike">
                          <a:effectLst/>
                        </a:rPr>
                        <a:t>375</a:t>
                      </a:r>
                      <a:endParaRPr lang="tr-TR" sz="1050" b="1" i="0" u="none" strike="noStrike">
                        <a:solidFill>
                          <a:srgbClr val="000000"/>
                        </a:solidFill>
                        <a:effectLst/>
                        <a:latin typeface="Calibri" panose="020F0502020204030204" pitchFamily="34" charset="0"/>
                      </a:endParaRPr>
                    </a:p>
                  </a:txBody>
                  <a:tcPr marL="5264" marR="5264" marT="5264" marB="0" anchor="ctr" anchorCtr="1"/>
                </a:tc>
                <a:tc>
                  <a:txBody>
                    <a:bodyPr/>
                    <a:lstStyle/>
                    <a:p>
                      <a:pPr algn="r" fontAlgn="b"/>
                      <a:r>
                        <a:rPr lang="tr-TR" sz="1050" b="1" u="none" strike="noStrike">
                          <a:effectLst/>
                        </a:rPr>
                        <a:t>0</a:t>
                      </a:r>
                      <a:endParaRPr lang="tr-TR" sz="1050" b="1" i="0" u="none" strike="noStrike">
                        <a:solidFill>
                          <a:srgbClr val="000000"/>
                        </a:solidFill>
                        <a:effectLst/>
                        <a:latin typeface="Calibri" panose="020F0502020204030204" pitchFamily="34" charset="0"/>
                      </a:endParaRPr>
                    </a:p>
                  </a:txBody>
                  <a:tcPr marL="5264" marR="5264" marT="5264" marB="0" anchor="ctr" anchorCtr="1"/>
                </a:tc>
                <a:tc>
                  <a:txBody>
                    <a:bodyPr/>
                    <a:lstStyle/>
                    <a:p>
                      <a:pPr algn="r" fontAlgn="b"/>
                      <a:r>
                        <a:rPr lang="tr-TR" sz="1050" b="1" u="none" strike="noStrike" dirty="0">
                          <a:effectLst/>
                        </a:rPr>
                        <a:t>7,257</a:t>
                      </a:r>
                      <a:endParaRPr lang="tr-TR" sz="1050" b="1" i="0" u="none" strike="noStrike" dirty="0">
                        <a:solidFill>
                          <a:srgbClr val="000000"/>
                        </a:solidFill>
                        <a:effectLst/>
                        <a:latin typeface="Calibri" panose="020F0502020204030204" pitchFamily="34" charset="0"/>
                      </a:endParaRPr>
                    </a:p>
                  </a:txBody>
                  <a:tcPr marL="5264" marR="5264" marT="5264" marB="0" anchor="ctr" anchorCtr="1"/>
                </a:tc>
                <a:extLst>
                  <a:ext uri="{0D108BD9-81ED-4DB2-BD59-A6C34878D82A}">
                    <a16:rowId xmlns:a16="http://schemas.microsoft.com/office/drawing/2014/main" xmlns="" val="3248631617"/>
                  </a:ext>
                </a:extLst>
              </a:tr>
            </a:tbl>
          </a:graphicData>
        </a:graphic>
      </p:graphicFrame>
      <p:graphicFrame>
        <p:nvGraphicFramePr>
          <p:cNvPr id="14" name="Tablo 13"/>
          <p:cNvGraphicFramePr>
            <a:graphicFrameLocks noGrp="1"/>
          </p:cNvGraphicFramePr>
          <p:nvPr>
            <p:extLst>
              <p:ext uri="{D42A27DB-BD31-4B8C-83A1-F6EECF244321}">
                <p14:modId xmlns:p14="http://schemas.microsoft.com/office/powerpoint/2010/main" val="3121573734"/>
              </p:ext>
            </p:extLst>
          </p:nvPr>
        </p:nvGraphicFramePr>
        <p:xfrm>
          <a:off x="312418" y="763584"/>
          <a:ext cx="1104902" cy="274320"/>
        </p:xfrm>
        <a:graphic>
          <a:graphicData uri="http://schemas.openxmlformats.org/drawingml/2006/table">
            <a:tbl>
              <a:tblPr>
                <a:tableStyleId>{D03447BB-5D67-496B-8E87-E561075AD55C}</a:tableStyleId>
              </a:tblPr>
              <a:tblGrid>
                <a:gridCol w="1104902">
                  <a:extLst>
                    <a:ext uri="{9D8B030D-6E8A-4147-A177-3AD203B41FA5}">
                      <a16:colId xmlns:a16="http://schemas.microsoft.com/office/drawing/2014/main" xmlns="" val="680689448"/>
                    </a:ext>
                  </a:extLst>
                </a:gridCol>
              </a:tblGrid>
              <a:tr h="0">
                <a:tc>
                  <a:txBody>
                    <a:bodyPr/>
                    <a:lstStyle/>
                    <a:p>
                      <a:r>
                        <a:rPr lang="tr-TR" sz="1800" b="1" dirty="0" smtClean="0"/>
                        <a:t>2016</a:t>
                      </a:r>
                      <a:endParaRPr lang="tr-TR" sz="1800" b="1" dirty="0"/>
                    </a:p>
                  </a:txBody>
                  <a:tcPr marL="72000" marR="72000" marT="0" marB="0" anchor="ctr" anchorCtr="1"/>
                </a:tc>
                <a:extLst>
                  <a:ext uri="{0D108BD9-81ED-4DB2-BD59-A6C34878D82A}">
                    <a16:rowId xmlns:a16="http://schemas.microsoft.com/office/drawing/2014/main" xmlns="" val="2067753812"/>
                  </a:ext>
                </a:extLst>
              </a:tr>
            </a:tbl>
          </a:graphicData>
        </a:graphic>
      </p:graphicFrame>
      <p:sp>
        <p:nvSpPr>
          <p:cNvPr id="6" name="Dikdörtgen 5"/>
          <p:cNvSpPr/>
          <p:nvPr/>
        </p:nvSpPr>
        <p:spPr>
          <a:xfrm>
            <a:off x="312420" y="120182"/>
            <a:ext cx="8656320" cy="523220"/>
          </a:xfrm>
          <a:prstGeom prst="rect">
            <a:avLst/>
          </a:prstGeom>
          <a:gradFill flip="none" rotWithShape="1">
            <a:gsLst>
              <a:gs pos="0">
                <a:schemeClr val="accent3">
                  <a:lumMod val="67000"/>
                  <a:alpha val="39000"/>
                </a:schemeClr>
              </a:gs>
              <a:gs pos="48000">
                <a:schemeClr val="accent3">
                  <a:lumMod val="97000"/>
                  <a:lumOff val="3000"/>
                </a:schemeClr>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pPr algn="ctr"/>
            <a:r>
              <a:rPr lang="tr-TR" sz="2800" b="1" dirty="0" smtClean="0">
                <a:solidFill>
                  <a:schemeClr val="bg1">
                    <a:lumMod val="85000"/>
                  </a:schemeClr>
                </a:solidFill>
                <a:effectLst>
                  <a:glow rad="101600">
                    <a:schemeClr val="tx1">
                      <a:lumMod val="75000"/>
                      <a:lumOff val="25000"/>
                      <a:alpha val="40000"/>
                    </a:schemeClr>
                  </a:glow>
                </a:effectLst>
              </a:rPr>
              <a:t>Türkiye’de Organik hayvancılığın durumu nedir ?</a:t>
            </a:r>
            <a:endParaRPr lang="tr-TR" sz="2400" dirty="0">
              <a:solidFill>
                <a:schemeClr val="bg1">
                  <a:lumMod val="85000"/>
                </a:schemeClr>
              </a:solidFill>
              <a:effectLst>
                <a:glow rad="101600">
                  <a:schemeClr val="tx1">
                    <a:lumMod val="75000"/>
                    <a:lumOff val="25000"/>
                    <a:alpha val="40000"/>
                  </a:schemeClr>
                </a:glow>
              </a:effectLst>
            </a:endParaRPr>
          </a:p>
        </p:txBody>
      </p:sp>
      <p:graphicFrame>
        <p:nvGraphicFramePr>
          <p:cNvPr id="9" name="Grafik 8"/>
          <p:cNvGraphicFramePr>
            <a:graphicFrameLocks/>
          </p:cNvGraphicFramePr>
          <p:nvPr>
            <p:extLst>
              <p:ext uri="{D42A27DB-BD31-4B8C-83A1-F6EECF244321}">
                <p14:modId xmlns:p14="http://schemas.microsoft.com/office/powerpoint/2010/main" val="713647727"/>
              </p:ext>
            </p:extLst>
          </p:nvPr>
        </p:nvGraphicFramePr>
        <p:xfrm>
          <a:off x="312418" y="1455824"/>
          <a:ext cx="8602982" cy="5402176"/>
        </p:xfrm>
        <a:graphic>
          <a:graphicData uri="http://schemas.openxmlformats.org/drawingml/2006/chart">
            <c:chart xmlns:c="http://schemas.openxmlformats.org/drawingml/2006/chart" xmlns:r="http://schemas.openxmlformats.org/officeDocument/2006/relationships" r:id="rId3"/>
          </a:graphicData>
        </a:graphic>
      </p:graphicFrame>
      <p:sp>
        <p:nvSpPr>
          <p:cNvPr id="11" name="Dikdörtgen 10"/>
          <p:cNvSpPr/>
          <p:nvPr/>
        </p:nvSpPr>
        <p:spPr>
          <a:xfrm>
            <a:off x="6111472" y="1485807"/>
            <a:ext cx="2520356" cy="584775"/>
          </a:xfrm>
          <a:prstGeom prst="rect">
            <a:avLst/>
          </a:prstGeom>
          <a:gradFill flip="none" rotWithShape="1">
            <a:gsLst>
              <a:gs pos="30000">
                <a:srgbClr val="5B9BD5"/>
              </a:gs>
              <a:gs pos="75000">
                <a:schemeClr val="accent3">
                  <a:lumMod val="97000"/>
                  <a:lumOff val="3000"/>
                </a:schemeClr>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pPr algn="ctr"/>
            <a:r>
              <a:rPr lang="tr-TR" sz="1600" b="1" dirty="0" smtClean="0">
                <a:solidFill>
                  <a:schemeClr val="bg1">
                    <a:lumMod val="85000"/>
                  </a:schemeClr>
                </a:solidFill>
                <a:effectLst>
                  <a:glow rad="101600">
                    <a:schemeClr val="tx1">
                      <a:lumMod val="75000"/>
                      <a:lumOff val="25000"/>
                      <a:alpha val="40000"/>
                    </a:schemeClr>
                  </a:glow>
                </a:effectLst>
              </a:rPr>
              <a:t>En yüksek Hayvan adeti.</a:t>
            </a:r>
          </a:p>
          <a:p>
            <a:pPr algn="ctr"/>
            <a:r>
              <a:rPr lang="tr-TR" sz="1600" b="1" dirty="0" smtClean="0">
                <a:solidFill>
                  <a:schemeClr val="bg1">
                    <a:lumMod val="85000"/>
                  </a:schemeClr>
                </a:solidFill>
                <a:effectLst>
                  <a:glow rad="101600">
                    <a:schemeClr val="tx1">
                      <a:lumMod val="75000"/>
                      <a:lumOff val="25000"/>
                      <a:alpha val="40000"/>
                    </a:schemeClr>
                  </a:glow>
                </a:effectLst>
              </a:rPr>
              <a:t>Ve et üretimi.</a:t>
            </a:r>
            <a:endParaRPr lang="tr-TR" sz="1600" dirty="0">
              <a:solidFill>
                <a:schemeClr val="bg1">
                  <a:lumMod val="85000"/>
                </a:schemeClr>
              </a:solidFill>
              <a:effectLst>
                <a:glow rad="101600">
                  <a:schemeClr val="tx1">
                    <a:lumMod val="75000"/>
                    <a:lumOff val="25000"/>
                    <a:alpha val="40000"/>
                  </a:schemeClr>
                </a:glow>
              </a:effectLst>
            </a:endParaRPr>
          </a:p>
        </p:txBody>
      </p:sp>
      <p:sp>
        <p:nvSpPr>
          <p:cNvPr id="12" name="Dikdörtgen 11"/>
          <p:cNvSpPr/>
          <p:nvPr/>
        </p:nvSpPr>
        <p:spPr>
          <a:xfrm>
            <a:off x="496181" y="4824129"/>
            <a:ext cx="2520356" cy="584775"/>
          </a:xfrm>
          <a:prstGeom prst="rect">
            <a:avLst/>
          </a:prstGeom>
          <a:gradFill flip="none" rotWithShape="1">
            <a:gsLst>
              <a:gs pos="0">
                <a:srgbClr val="FFC000"/>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pPr algn="ctr"/>
            <a:r>
              <a:rPr lang="tr-TR" sz="1600" b="1" dirty="0" smtClean="0">
                <a:solidFill>
                  <a:schemeClr val="bg1">
                    <a:lumMod val="85000"/>
                  </a:schemeClr>
                </a:solidFill>
                <a:effectLst>
                  <a:glow rad="101600">
                    <a:schemeClr val="tx1">
                      <a:lumMod val="75000"/>
                      <a:lumOff val="25000"/>
                      <a:alpha val="40000"/>
                    </a:schemeClr>
                  </a:glow>
                </a:effectLst>
              </a:rPr>
              <a:t>En yüksek Süt ve Yumurta üretimi</a:t>
            </a:r>
          </a:p>
        </p:txBody>
      </p:sp>
      <p:sp>
        <p:nvSpPr>
          <p:cNvPr id="13" name="Dikdörtgen 12"/>
          <p:cNvSpPr/>
          <p:nvPr/>
        </p:nvSpPr>
        <p:spPr>
          <a:xfrm>
            <a:off x="2496836" y="5838740"/>
            <a:ext cx="2520356" cy="584775"/>
          </a:xfrm>
          <a:prstGeom prst="rect">
            <a:avLst/>
          </a:prstGeom>
          <a:gradFill flip="none" rotWithShape="1">
            <a:gsLst>
              <a:gs pos="32000">
                <a:srgbClr val="A5A5A5"/>
              </a:gs>
              <a:gs pos="72000">
                <a:schemeClr val="accent3">
                  <a:lumMod val="97000"/>
                  <a:lumOff val="3000"/>
                </a:schemeClr>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pPr algn="ctr"/>
            <a:r>
              <a:rPr lang="tr-TR" sz="1600" b="1" dirty="0" smtClean="0">
                <a:solidFill>
                  <a:schemeClr val="bg1">
                    <a:lumMod val="85000"/>
                  </a:schemeClr>
                </a:solidFill>
                <a:effectLst>
                  <a:glow rad="101600">
                    <a:schemeClr val="tx1">
                      <a:lumMod val="75000"/>
                      <a:lumOff val="25000"/>
                      <a:alpha val="40000"/>
                    </a:schemeClr>
                  </a:glow>
                </a:effectLst>
              </a:rPr>
              <a:t>En yüksek Peynir ve tereyağı üretimi</a:t>
            </a:r>
          </a:p>
        </p:txBody>
      </p:sp>
      <p:sp>
        <p:nvSpPr>
          <p:cNvPr id="15" name="Dikdörtgen 14"/>
          <p:cNvSpPr/>
          <p:nvPr/>
        </p:nvSpPr>
        <p:spPr>
          <a:xfrm>
            <a:off x="842865" y="2769213"/>
            <a:ext cx="1653971" cy="338554"/>
          </a:xfrm>
          <a:prstGeom prst="rect">
            <a:avLst/>
          </a:prstGeom>
          <a:gradFill flip="none" rotWithShape="1">
            <a:gsLst>
              <a:gs pos="46000">
                <a:srgbClr val="4472C4"/>
              </a:gs>
              <a:gs pos="81000">
                <a:srgbClr val="C3C5C9"/>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pPr algn="ctr"/>
            <a:r>
              <a:rPr lang="tr-TR" sz="1600" b="1" dirty="0" smtClean="0">
                <a:solidFill>
                  <a:schemeClr val="bg1">
                    <a:lumMod val="85000"/>
                  </a:schemeClr>
                </a:solidFill>
                <a:effectLst>
                  <a:glow rad="101600">
                    <a:schemeClr val="tx1">
                      <a:lumMod val="75000"/>
                      <a:lumOff val="25000"/>
                      <a:alpha val="40000"/>
                    </a:schemeClr>
                  </a:glow>
                </a:effectLst>
              </a:rPr>
              <a:t>En fazla üretici</a:t>
            </a:r>
            <a:endParaRPr lang="tr-TR" sz="1600" dirty="0">
              <a:solidFill>
                <a:schemeClr val="bg1">
                  <a:lumMod val="85000"/>
                </a:schemeClr>
              </a:solidFill>
              <a:effectLst>
                <a:glow rad="101600">
                  <a:schemeClr val="tx1">
                    <a:lumMod val="75000"/>
                    <a:lumOff val="25000"/>
                    <a:alpha val="40000"/>
                  </a:schemeClr>
                </a:glow>
              </a:effectLst>
            </a:endParaRPr>
          </a:p>
        </p:txBody>
      </p:sp>
      <p:sp>
        <p:nvSpPr>
          <p:cNvPr id="17" name="Komut Düğmesi: Giriş 16">
            <a:hlinkClick r:id="" action="ppaction://hlinkshowjump?jump=firstslide" highlightClick="1"/>
          </p:cNvPr>
          <p:cNvSpPr/>
          <p:nvPr/>
        </p:nvSpPr>
        <p:spPr>
          <a:xfrm>
            <a:off x="7989678" y="6070889"/>
            <a:ext cx="406402" cy="406402"/>
          </a:xfrm>
          <a:prstGeom prst="actionButtonHome">
            <a:avLst/>
          </a:prstGeom>
          <a:noFill/>
          <a:ln w="15875" cap="rnd">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1950737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Dikdörtgen 4"/>
          <p:cNvSpPr/>
          <p:nvPr/>
        </p:nvSpPr>
        <p:spPr>
          <a:xfrm>
            <a:off x="244928" y="751344"/>
            <a:ext cx="8707483" cy="4893647"/>
          </a:xfrm>
          <a:prstGeom prst="rect">
            <a:avLst/>
          </a:prstGeom>
          <a:gradFill flip="none" rotWithShape="1">
            <a:gsLst>
              <a:gs pos="0">
                <a:schemeClr val="accent3">
                  <a:lumMod val="67000"/>
                  <a:alpha val="39000"/>
                </a:schemeClr>
              </a:gs>
              <a:gs pos="48000">
                <a:schemeClr val="accent3">
                  <a:lumMod val="97000"/>
                  <a:lumOff val="3000"/>
                </a:schemeClr>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pPr algn="ctr"/>
            <a:r>
              <a:rPr lang="tr-TR" sz="3200" b="1" dirty="0" smtClean="0">
                <a:solidFill>
                  <a:schemeClr val="bg1">
                    <a:lumMod val="85000"/>
                  </a:schemeClr>
                </a:solidFill>
                <a:effectLst>
                  <a:glow rad="101600">
                    <a:schemeClr val="tx1">
                      <a:lumMod val="75000"/>
                      <a:lumOff val="25000"/>
                      <a:alpha val="40000"/>
                    </a:schemeClr>
                  </a:glow>
                </a:effectLst>
              </a:rPr>
              <a:t>Organik hayvancılık yönetmeliği</a:t>
            </a:r>
          </a:p>
          <a:p>
            <a:endParaRPr lang="tr-TR" sz="3200" b="1" dirty="0" smtClean="0">
              <a:solidFill>
                <a:schemeClr val="bg1">
                  <a:lumMod val="85000"/>
                </a:schemeClr>
              </a:solidFill>
              <a:effectLst>
                <a:glow rad="101600">
                  <a:schemeClr val="tx1">
                    <a:lumMod val="75000"/>
                    <a:lumOff val="25000"/>
                    <a:alpha val="40000"/>
                  </a:schemeClr>
                </a:glow>
              </a:effectLst>
            </a:endParaRPr>
          </a:p>
          <a:p>
            <a:pPr algn="ctr"/>
            <a:r>
              <a:rPr lang="tr-TR" sz="3200" b="1" dirty="0" smtClean="0">
                <a:solidFill>
                  <a:schemeClr val="bg1">
                    <a:lumMod val="85000"/>
                  </a:schemeClr>
                </a:solidFill>
                <a:effectLst>
                  <a:glow rad="101600">
                    <a:schemeClr val="tx1">
                      <a:lumMod val="75000"/>
                      <a:lumOff val="25000"/>
                      <a:alpha val="40000"/>
                    </a:schemeClr>
                  </a:glow>
                </a:effectLst>
              </a:rPr>
              <a:t>Kültürü yapılacak hayvanın orijini</a:t>
            </a:r>
          </a:p>
          <a:p>
            <a:pPr algn="ctr"/>
            <a:r>
              <a:rPr lang="tr-TR" sz="3200" b="1" dirty="0" smtClean="0">
                <a:solidFill>
                  <a:schemeClr val="bg1">
                    <a:lumMod val="85000"/>
                  </a:schemeClr>
                </a:solidFill>
                <a:effectLst>
                  <a:glow rad="101600">
                    <a:schemeClr val="tx1">
                      <a:lumMod val="75000"/>
                      <a:lumOff val="25000"/>
                      <a:alpha val="40000"/>
                    </a:schemeClr>
                  </a:glow>
                </a:effectLst>
              </a:rPr>
              <a:t>Refah imkanları</a:t>
            </a:r>
            <a:endParaRPr lang="tr-TR" sz="3200" b="1" dirty="0">
              <a:solidFill>
                <a:schemeClr val="bg1">
                  <a:lumMod val="85000"/>
                </a:schemeClr>
              </a:solidFill>
              <a:effectLst>
                <a:glow rad="101600">
                  <a:schemeClr val="tx1">
                    <a:lumMod val="75000"/>
                    <a:lumOff val="25000"/>
                    <a:alpha val="40000"/>
                  </a:schemeClr>
                </a:glow>
              </a:effectLst>
            </a:endParaRPr>
          </a:p>
          <a:p>
            <a:pPr algn="ctr"/>
            <a:r>
              <a:rPr lang="tr-TR" sz="3200" b="1" dirty="0" smtClean="0">
                <a:solidFill>
                  <a:schemeClr val="bg1">
                    <a:lumMod val="85000"/>
                  </a:schemeClr>
                </a:solidFill>
                <a:effectLst>
                  <a:glow rad="101600">
                    <a:schemeClr val="tx1">
                      <a:lumMod val="75000"/>
                      <a:lumOff val="25000"/>
                      <a:alpha val="40000"/>
                    </a:schemeClr>
                  </a:glow>
                </a:effectLst>
              </a:rPr>
              <a:t>Hayvan </a:t>
            </a:r>
            <a:r>
              <a:rPr lang="tr-TR" sz="3200" b="1" dirty="0">
                <a:solidFill>
                  <a:schemeClr val="bg1">
                    <a:lumMod val="85000"/>
                  </a:schemeClr>
                </a:solidFill>
                <a:effectLst>
                  <a:glow rad="101600">
                    <a:schemeClr val="tx1">
                      <a:lumMod val="75000"/>
                      <a:lumOff val="25000"/>
                      <a:alpha val="40000"/>
                    </a:schemeClr>
                  </a:glow>
                </a:effectLst>
              </a:rPr>
              <a:t>beslenmesi</a:t>
            </a:r>
          </a:p>
          <a:p>
            <a:pPr algn="ctr"/>
            <a:r>
              <a:rPr lang="tr-TR" sz="3200" b="1" dirty="0" smtClean="0">
                <a:solidFill>
                  <a:schemeClr val="bg1">
                    <a:lumMod val="85000"/>
                  </a:schemeClr>
                </a:solidFill>
                <a:effectLst>
                  <a:glow rad="101600">
                    <a:schemeClr val="tx1">
                      <a:lumMod val="75000"/>
                      <a:lumOff val="25000"/>
                      <a:alpha val="40000"/>
                    </a:schemeClr>
                  </a:glow>
                </a:effectLst>
              </a:rPr>
              <a:t>Hastalık </a:t>
            </a:r>
            <a:r>
              <a:rPr lang="tr-TR" sz="3200" b="1" dirty="0">
                <a:solidFill>
                  <a:schemeClr val="bg1">
                    <a:lumMod val="85000"/>
                  </a:schemeClr>
                </a:solidFill>
                <a:effectLst>
                  <a:glow rad="101600">
                    <a:schemeClr val="tx1">
                      <a:lumMod val="75000"/>
                      <a:lumOff val="25000"/>
                      <a:alpha val="40000"/>
                    </a:schemeClr>
                  </a:glow>
                </a:effectLst>
              </a:rPr>
              <a:t>önleme ve Veteriner tedavisi</a:t>
            </a:r>
          </a:p>
          <a:p>
            <a:endParaRPr lang="tr-TR" sz="3200" b="1" dirty="0" smtClean="0">
              <a:solidFill>
                <a:schemeClr val="bg1">
                  <a:lumMod val="85000"/>
                </a:schemeClr>
              </a:solidFill>
              <a:effectLst>
                <a:glow rad="101600">
                  <a:schemeClr val="tx1">
                    <a:lumMod val="75000"/>
                    <a:lumOff val="25000"/>
                    <a:alpha val="40000"/>
                  </a:schemeClr>
                </a:glow>
              </a:effectLst>
            </a:endParaRPr>
          </a:p>
          <a:p>
            <a:pPr algn="ctr"/>
            <a:r>
              <a:rPr lang="tr-TR" sz="3200" b="1" dirty="0" smtClean="0">
                <a:solidFill>
                  <a:schemeClr val="bg1">
                    <a:lumMod val="85000"/>
                  </a:schemeClr>
                </a:solidFill>
                <a:effectLst>
                  <a:glow rad="101600">
                    <a:schemeClr val="tx1">
                      <a:lumMod val="75000"/>
                      <a:lumOff val="25000"/>
                      <a:alpha val="40000"/>
                    </a:schemeClr>
                  </a:glow>
                </a:effectLst>
              </a:rPr>
              <a:t>Gibi konularda kısıtlar belirterek</a:t>
            </a:r>
          </a:p>
          <a:p>
            <a:pPr algn="ctr"/>
            <a:r>
              <a:rPr lang="tr-TR" sz="3200" b="1" dirty="0" smtClean="0">
                <a:solidFill>
                  <a:schemeClr val="bg1">
                    <a:lumMod val="85000"/>
                  </a:schemeClr>
                </a:solidFill>
                <a:effectLst>
                  <a:glow rad="101600">
                    <a:schemeClr val="tx1">
                      <a:lumMod val="75000"/>
                      <a:lumOff val="25000"/>
                      <a:alpha val="40000"/>
                    </a:schemeClr>
                  </a:glow>
                </a:effectLst>
              </a:rPr>
              <a:t>Organik Hayvancılığın tanımını oluşturur.</a:t>
            </a:r>
          </a:p>
          <a:p>
            <a:pPr algn="ctr"/>
            <a:endParaRPr lang="tr-TR" sz="2400" b="1" dirty="0" smtClean="0">
              <a:solidFill>
                <a:schemeClr val="bg1">
                  <a:lumMod val="85000"/>
                </a:schemeClr>
              </a:solidFill>
              <a:effectLst>
                <a:glow rad="101600">
                  <a:schemeClr val="tx1">
                    <a:lumMod val="75000"/>
                    <a:lumOff val="25000"/>
                    <a:alpha val="40000"/>
                  </a:schemeClr>
                </a:glow>
              </a:effectLst>
            </a:endParaRPr>
          </a:p>
        </p:txBody>
      </p:sp>
      <p:sp>
        <p:nvSpPr>
          <p:cNvPr id="6" name="Dikdörtgen 5"/>
          <p:cNvSpPr/>
          <p:nvPr/>
        </p:nvSpPr>
        <p:spPr>
          <a:xfrm>
            <a:off x="0" y="54428"/>
            <a:ext cx="9197340" cy="461665"/>
          </a:xfrm>
          <a:prstGeom prst="rect">
            <a:avLst/>
          </a:prstGeom>
          <a:gradFill flip="none" rotWithShape="1">
            <a:gsLst>
              <a:gs pos="0">
                <a:schemeClr val="accent3">
                  <a:lumMod val="67000"/>
                  <a:alpha val="39000"/>
                </a:schemeClr>
              </a:gs>
              <a:gs pos="48000">
                <a:schemeClr val="accent3">
                  <a:lumMod val="97000"/>
                  <a:lumOff val="3000"/>
                </a:schemeClr>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pPr algn="ctr"/>
            <a:r>
              <a:rPr lang="tr-TR" sz="2400" b="1" dirty="0">
                <a:solidFill>
                  <a:schemeClr val="bg1">
                    <a:lumMod val="85000"/>
                  </a:schemeClr>
                </a:solidFill>
                <a:effectLst>
                  <a:glow rad="101600">
                    <a:schemeClr val="tx1">
                      <a:lumMod val="75000"/>
                      <a:lumOff val="25000"/>
                      <a:alpha val="40000"/>
                    </a:schemeClr>
                  </a:glow>
                </a:effectLst>
                <a:latin typeface="+mj-lt"/>
                <a:hlinkClick r:id="rId3"/>
              </a:rPr>
              <a:t>O</a:t>
            </a:r>
            <a:r>
              <a:rPr lang="tr-TR" sz="2400" b="1" dirty="0" smtClean="0">
                <a:solidFill>
                  <a:schemeClr val="bg1">
                    <a:lumMod val="85000"/>
                  </a:schemeClr>
                </a:solidFill>
                <a:effectLst>
                  <a:glow rad="101600">
                    <a:schemeClr val="tx1">
                      <a:lumMod val="75000"/>
                      <a:lumOff val="25000"/>
                      <a:alpha val="40000"/>
                    </a:schemeClr>
                  </a:glow>
                </a:effectLst>
                <a:latin typeface="+mj-lt"/>
                <a:hlinkClick r:id="rId3"/>
              </a:rPr>
              <a:t>rganik Hayvancılık Yönetmeliğine</a:t>
            </a:r>
            <a:r>
              <a:rPr lang="tr-TR" sz="2000" b="1" dirty="0">
                <a:solidFill>
                  <a:schemeClr val="bg1">
                    <a:lumMod val="85000"/>
                  </a:schemeClr>
                </a:solidFill>
                <a:effectLst>
                  <a:glow rad="101600">
                    <a:schemeClr val="tx1">
                      <a:lumMod val="75000"/>
                      <a:lumOff val="25000"/>
                      <a:alpha val="40000"/>
                    </a:schemeClr>
                  </a:glow>
                </a:effectLst>
                <a:latin typeface="+mj-lt"/>
                <a:hlinkClick r:id="rId3"/>
              </a:rPr>
              <a:t> </a:t>
            </a:r>
            <a:r>
              <a:rPr lang="tr-TR" sz="2400" b="1" dirty="0" smtClean="0">
                <a:solidFill>
                  <a:srgbClr val="FF0000"/>
                </a:solidFill>
                <a:effectLst>
                  <a:glow rad="101600">
                    <a:schemeClr val="tx1">
                      <a:lumMod val="75000"/>
                      <a:lumOff val="25000"/>
                      <a:alpha val="40000"/>
                    </a:schemeClr>
                  </a:glow>
                </a:effectLst>
                <a:latin typeface="+mj-lt"/>
                <a:hlinkClick r:id="rId3"/>
              </a:rPr>
              <a:t>Bu</a:t>
            </a:r>
            <a:r>
              <a:rPr lang="tr-TR" sz="2400" b="1" dirty="0" smtClean="0">
                <a:solidFill>
                  <a:schemeClr val="bg1">
                    <a:lumMod val="85000"/>
                  </a:schemeClr>
                </a:solidFill>
                <a:effectLst>
                  <a:glow rad="101600">
                    <a:schemeClr val="tx1">
                      <a:lumMod val="75000"/>
                      <a:lumOff val="25000"/>
                      <a:alpha val="40000"/>
                    </a:schemeClr>
                  </a:glow>
                </a:effectLst>
                <a:latin typeface="+mj-lt"/>
                <a:hlinkClick r:id="rId3"/>
              </a:rPr>
              <a:t> bağlantıyı Kullanarak ulaşabilirsiniz.</a:t>
            </a:r>
            <a:endParaRPr lang="tr-TR" sz="2400" b="1" dirty="0" smtClean="0">
              <a:solidFill>
                <a:schemeClr val="bg1">
                  <a:lumMod val="85000"/>
                </a:schemeClr>
              </a:solidFill>
              <a:effectLst>
                <a:glow rad="101600">
                  <a:schemeClr val="tx1">
                    <a:lumMod val="75000"/>
                    <a:lumOff val="25000"/>
                    <a:alpha val="40000"/>
                  </a:schemeClr>
                </a:glow>
              </a:effectLst>
              <a:latin typeface="+mj-lt"/>
            </a:endParaRPr>
          </a:p>
        </p:txBody>
      </p:sp>
      <p:sp>
        <p:nvSpPr>
          <p:cNvPr id="7" name="Komut Düğmesi: Giriş 6">
            <a:hlinkClick r:id="" action="ppaction://hlinkshowjump?jump=firstslide" highlightClick="1"/>
          </p:cNvPr>
          <p:cNvSpPr/>
          <p:nvPr/>
        </p:nvSpPr>
        <p:spPr>
          <a:xfrm>
            <a:off x="7989678" y="6070889"/>
            <a:ext cx="406402" cy="406402"/>
          </a:xfrm>
          <a:prstGeom prst="actionButtonHome">
            <a:avLst/>
          </a:prstGeom>
          <a:noFill/>
          <a:ln w="15875" cap="rnd">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4376252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Dikdörtgen 4"/>
          <p:cNvSpPr/>
          <p:nvPr/>
        </p:nvSpPr>
        <p:spPr>
          <a:xfrm>
            <a:off x="218258" y="228830"/>
            <a:ext cx="8707483" cy="5447645"/>
          </a:xfrm>
          <a:prstGeom prst="rect">
            <a:avLst/>
          </a:prstGeom>
          <a:gradFill flip="none" rotWithShape="1">
            <a:gsLst>
              <a:gs pos="0">
                <a:schemeClr val="accent3">
                  <a:lumMod val="67000"/>
                  <a:alpha val="39000"/>
                </a:schemeClr>
              </a:gs>
              <a:gs pos="48000">
                <a:schemeClr val="accent3">
                  <a:lumMod val="97000"/>
                  <a:lumOff val="3000"/>
                </a:schemeClr>
              </a:gs>
              <a:gs pos="100000">
                <a:schemeClr val="accent3">
                  <a:lumMod val="60000"/>
                  <a:lumOff val="40000"/>
                </a:schemeClr>
              </a:gs>
            </a:gsLst>
            <a:lin ang="16200000" scaled="1"/>
            <a:tileRect/>
          </a:gradFill>
          <a:effectLst>
            <a:glow rad="76200">
              <a:schemeClr val="bg1">
                <a:alpha val="40000"/>
              </a:schemeClr>
            </a:glow>
            <a:softEdge rad="0"/>
          </a:effectLst>
        </p:spPr>
        <p:txBody>
          <a:bodyPr wrap="square">
            <a:spAutoFit/>
          </a:bodyPr>
          <a:lstStyle/>
          <a:p>
            <a:pPr algn="ctr"/>
            <a:r>
              <a:rPr lang="tr-TR" sz="3200" b="1" dirty="0" smtClean="0">
                <a:solidFill>
                  <a:schemeClr val="bg1">
                    <a:lumMod val="85000"/>
                  </a:schemeClr>
                </a:solidFill>
                <a:effectLst>
                  <a:glow rad="101600">
                    <a:schemeClr val="tx1">
                      <a:lumMod val="75000"/>
                      <a:lumOff val="25000"/>
                      <a:alpha val="40000"/>
                    </a:schemeClr>
                  </a:glow>
                </a:effectLst>
              </a:rPr>
              <a:t>Organik hayvancılık yönetmeliği</a:t>
            </a:r>
          </a:p>
          <a:p>
            <a:pPr algn="ctr"/>
            <a:endParaRPr lang="tr-TR" sz="1200" b="1" dirty="0" smtClean="0">
              <a:solidFill>
                <a:schemeClr val="bg1">
                  <a:lumMod val="85000"/>
                </a:schemeClr>
              </a:solidFill>
              <a:effectLst>
                <a:glow rad="76200">
                  <a:schemeClr val="tx1">
                    <a:lumMod val="75000"/>
                    <a:lumOff val="25000"/>
                    <a:alpha val="40000"/>
                  </a:schemeClr>
                </a:glow>
              </a:effectLst>
            </a:endParaRPr>
          </a:p>
          <a:p>
            <a:pPr algn="ctr"/>
            <a:r>
              <a:rPr lang="tr-TR" sz="3200" b="1" dirty="0" smtClean="0">
                <a:solidFill>
                  <a:schemeClr val="bg1">
                    <a:lumMod val="85000"/>
                  </a:schemeClr>
                </a:solidFill>
                <a:effectLst>
                  <a:glow rad="76200">
                    <a:schemeClr val="tx1">
                      <a:lumMod val="75000"/>
                      <a:lumOff val="25000"/>
                      <a:alpha val="40000"/>
                    </a:schemeClr>
                  </a:glow>
                </a:effectLst>
              </a:rPr>
              <a:t>Kültürü yapılacak hayvanın orijini</a:t>
            </a:r>
          </a:p>
          <a:p>
            <a:pPr algn="ctr"/>
            <a:r>
              <a:rPr lang="tr-TR" sz="2400" b="1" dirty="0" smtClean="0">
                <a:solidFill>
                  <a:schemeClr val="bg1">
                    <a:lumMod val="85000"/>
                  </a:schemeClr>
                </a:solidFill>
                <a:effectLst>
                  <a:glow rad="101600">
                    <a:schemeClr val="tx1">
                      <a:lumMod val="75000"/>
                      <a:lumOff val="25000"/>
                      <a:alpha val="40000"/>
                    </a:schemeClr>
                  </a:glow>
                </a:effectLst>
              </a:rPr>
              <a:t>Organik </a:t>
            </a:r>
            <a:r>
              <a:rPr lang="tr-TR" sz="2400" b="1" dirty="0">
                <a:solidFill>
                  <a:schemeClr val="bg1">
                    <a:lumMod val="85000"/>
                  </a:schemeClr>
                </a:solidFill>
                <a:effectLst>
                  <a:glow rad="101600">
                    <a:schemeClr val="tx1">
                      <a:lumMod val="75000"/>
                      <a:lumOff val="25000"/>
                      <a:alpha val="40000"/>
                    </a:schemeClr>
                  </a:glow>
                </a:effectLst>
              </a:rPr>
              <a:t>tarımdaki güçlükler için seçim kriterleri</a:t>
            </a:r>
          </a:p>
          <a:p>
            <a:pPr algn="ctr"/>
            <a:r>
              <a:rPr lang="ja-JP" altLang="en-US" sz="2400" b="1" dirty="0">
                <a:solidFill>
                  <a:schemeClr val="bg1">
                    <a:lumMod val="85000"/>
                  </a:schemeClr>
                </a:solidFill>
                <a:effectLst>
                  <a:glow rad="101600">
                    <a:schemeClr val="tx1">
                      <a:lumMod val="75000"/>
                      <a:lumOff val="25000"/>
                      <a:alpha val="40000"/>
                    </a:schemeClr>
                  </a:glow>
                </a:effectLst>
              </a:rPr>
              <a:t>・</a:t>
            </a:r>
            <a:r>
              <a:rPr lang="tr-TR" altLang="ja-JP" sz="2400" b="1" dirty="0">
                <a:solidFill>
                  <a:schemeClr val="bg1">
                    <a:lumMod val="85000"/>
                  </a:schemeClr>
                </a:solidFill>
                <a:effectLst>
                  <a:glow rad="101600">
                    <a:schemeClr val="tx1">
                      <a:lumMod val="75000"/>
                      <a:lumOff val="25000"/>
                      <a:alpha val="40000"/>
                    </a:schemeClr>
                  </a:glow>
                </a:effectLst>
              </a:rPr>
              <a:t>Yerel şartlara adaptasyon</a:t>
            </a:r>
            <a:r>
              <a:rPr lang="tr-TR" altLang="ja-JP" sz="2400" b="1" dirty="0" smtClean="0">
                <a:solidFill>
                  <a:schemeClr val="bg1">
                    <a:lumMod val="85000"/>
                  </a:schemeClr>
                </a:solidFill>
                <a:effectLst>
                  <a:glow rad="101600">
                    <a:schemeClr val="tx1">
                      <a:lumMod val="75000"/>
                      <a:lumOff val="25000"/>
                      <a:alpha val="40000"/>
                    </a:schemeClr>
                  </a:glow>
                </a:effectLst>
              </a:rPr>
              <a:t>,</a:t>
            </a:r>
          </a:p>
          <a:p>
            <a:pPr algn="ctr"/>
            <a:r>
              <a:rPr lang="ja-JP" altLang="en-US" sz="2400" b="1" dirty="0" smtClean="0">
                <a:solidFill>
                  <a:schemeClr val="bg1">
                    <a:lumMod val="85000"/>
                  </a:schemeClr>
                </a:solidFill>
                <a:effectLst>
                  <a:glow rad="101600">
                    <a:schemeClr val="tx1">
                      <a:lumMod val="75000"/>
                      <a:lumOff val="25000"/>
                      <a:alpha val="40000"/>
                    </a:schemeClr>
                  </a:glow>
                </a:effectLst>
              </a:rPr>
              <a:t>・</a:t>
            </a:r>
            <a:r>
              <a:rPr lang="tr-TR" altLang="ja-JP" sz="2400" b="1" dirty="0">
                <a:solidFill>
                  <a:schemeClr val="bg1">
                    <a:lumMod val="85000"/>
                  </a:schemeClr>
                </a:solidFill>
                <a:effectLst>
                  <a:glow rad="101600">
                    <a:schemeClr val="tx1">
                      <a:lumMod val="75000"/>
                      <a:lumOff val="25000"/>
                      <a:alpha val="40000"/>
                    </a:schemeClr>
                  </a:glow>
                </a:effectLst>
              </a:rPr>
              <a:t>Hastalıklara karşı direnç, </a:t>
            </a:r>
          </a:p>
          <a:p>
            <a:pPr algn="ctr"/>
            <a:r>
              <a:rPr lang="ja-JP" altLang="en-US" sz="2400" b="1" dirty="0" smtClean="0">
                <a:solidFill>
                  <a:schemeClr val="bg1">
                    <a:lumMod val="85000"/>
                  </a:schemeClr>
                </a:solidFill>
                <a:effectLst>
                  <a:glow rad="101600">
                    <a:schemeClr val="tx1">
                      <a:lumMod val="75000"/>
                      <a:lumOff val="25000"/>
                      <a:alpha val="40000"/>
                    </a:schemeClr>
                  </a:glow>
                </a:effectLst>
              </a:rPr>
              <a:t>・</a:t>
            </a:r>
            <a:r>
              <a:rPr lang="tr-TR" altLang="ja-JP" sz="2400" b="1" dirty="0">
                <a:solidFill>
                  <a:schemeClr val="bg1">
                    <a:lumMod val="85000"/>
                  </a:schemeClr>
                </a:solidFill>
                <a:effectLst>
                  <a:glow rad="101600">
                    <a:schemeClr val="tx1">
                      <a:lumMod val="75000"/>
                      <a:lumOff val="25000"/>
                      <a:alpha val="40000"/>
                    </a:schemeClr>
                  </a:glow>
                </a:effectLst>
              </a:rPr>
              <a:t>Yaşama gücü(dirilik</a:t>
            </a:r>
            <a:r>
              <a:rPr lang="tr-TR" altLang="ja-JP" sz="2400" b="1" dirty="0" smtClean="0">
                <a:solidFill>
                  <a:schemeClr val="bg1">
                    <a:lumMod val="85000"/>
                  </a:schemeClr>
                </a:solidFill>
                <a:effectLst>
                  <a:glow rad="101600">
                    <a:schemeClr val="tx1">
                      <a:lumMod val="75000"/>
                      <a:lumOff val="25000"/>
                      <a:alpha val="40000"/>
                    </a:schemeClr>
                  </a:glow>
                </a:effectLst>
              </a:rPr>
              <a:t>)</a:t>
            </a:r>
            <a:endParaRPr lang="tr-TR" sz="2400" b="1" dirty="0" smtClean="0">
              <a:solidFill>
                <a:schemeClr val="bg1">
                  <a:lumMod val="85000"/>
                </a:schemeClr>
              </a:solidFill>
              <a:effectLst>
                <a:glow rad="101600">
                  <a:schemeClr val="tx1">
                    <a:lumMod val="75000"/>
                    <a:lumOff val="25000"/>
                    <a:alpha val="40000"/>
                  </a:schemeClr>
                </a:glow>
              </a:effectLst>
            </a:endParaRPr>
          </a:p>
          <a:p>
            <a:pPr algn="ctr"/>
            <a:r>
              <a:rPr lang="tr-TR" sz="3200" b="1" dirty="0" smtClean="0">
                <a:solidFill>
                  <a:schemeClr val="bg1">
                    <a:lumMod val="85000"/>
                  </a:schemeClr>
                </a:solidFill>
                <a:effectLst>
                  <a:glow rad="101600">
                    <a:schemeClr val="tx1">
                      <a:lumMod val="75000"/>
                      <a:lumOff val="25000"/>
                      <a:alpha val="40000"/>
                    </a:schemeClr>
                  </a:glow>
                </a:effectLst>
              </a:rPr>
              <a:t>Barınak ve Açık hava bölgelere erişim</a:t>
            </a:r>
          </a:p>
          <a:p>
            <a:pPr algn="ctr"/>
            <a:r>
              <a:rPr lang="ja-JP" altLang="en-US" sz="2400" b="1" dirty="0" smtClean="0">
                <a:solidFill>
                  <a:schemeClr val="bg1">
                    <a:lumMod val="85000"/>
                  </a:schemeClr>
                </a:solidFill>
                <a:effectLst>
                  <a:glow rad="101600">
                    <a:schemeClr val="tx1">
                      <a:lumMod val="75000"/>
                      <a:lumOff val="25000"/>
                      <a:alpha val="40000"/>
                    </a:schemeClr>
                  </a:glow>
                </a:effectLst>
              </a:rPr>
              <a:t>・</a:t>
            </a:r>
            <a:r>
              <a:rPr lang="tr-TR" altLang="ja-JP" sz="2400" b="1" dirty="0" smtClean="0">
                <a:solidFill>
                  <a:schemeClr val="bg1">
                    <a:lumMod val="85000"/>
                  </a:schemeClr>
                </a:solidFill>
                <a:effectLst>
                  <a:glow rad="101600">
                    <a:schemeClr val="tx1">
                      <a:lumMod val="75000"/>
                      <a:lumOff val="25000"/>
                      <a:alpha val="40000"/>
                    </a:schemeClr>
                  </a:glow>
                </a:effectLst>
              </a:rPr>
              <a:t>Farklı türler için minimum gerekli iç ve dış alan.</a:t>
            </a:r>
          </a:p>
          <a:p>
            <a:pPr algn="ctr"/>
            <a:r>
              <a:rPr lang="ja-JP" altLang="en-US" sz="2400" b="1" dirty="0" smtClean="0">
                <a:solidFill>
                  <a:schemeClr val="bg1">
                    <a:lumMod val="85000"/>
                  </a:schemeClr>
                </a:solidFill>
                <a:effectLst>
                  <a:glow rad="101600">
                    <a:schemeClr val="tx1">
                      <a:lumMod val="75000"/>
                      <a:lumOff val="25000"/>
                      <a:alpha val="40000"/>
                    </a:schemeClr>
                  </a:glow>
                </a:effectLst>
              </a:rPr>
              <a:t>・</a:t>
            </a:r>
            <a:r>
              <a:rPr lang="tr-TR" altLang="ja-JP" sz="2400" b="1" dirty="0" smtClean="0">
                <a:solidFill>
                  <a:schemeClr val="bg1">
                    <a:lumMod val="85000"/>
                  </a:schemeClr>
                </a:solidFill>
                <a:effectLst>
                  <a:glow rad="101600">
                    <a:schemeClr val="tx1">
                      <a:lumMod val="75000"/>
                      <a:lumOff val="25000"/>
                      <a:alpha val="40000"/>
                    </a:schemeClr>
                  </a:glow>
                </a:effectLst>
              </a:rPr>
              <a:t>İklim özellikleri(Olumlu çevre)</a:t>
            </a:r>
          </a:p>
          <a:p>
            <a:pPr algn="ctr"/>
            <a:r>
              <a:rPr lang="ja-JP" altLang="en-US" sz="2400" b="1" dirty="0" smtClean="0">
                <a:solidFill>
                  <a:schemeClr val="bg1">
                    <a:lumMod val="85000"/>
                  </a:schemeClr>
                </a:solidFill>
                <a:effectLst>
                  <a:glow rad="101600">
                    <a:schemeClr val="tx1">
                      <a:lumMod val="75000"/>
                      <a:lumOff val="25000"/>
                      <a:alpha val="40000"/>
                    </a:schemeClr>
                  </a:glow>
                </a:effectLst>
              </a:rPr>
              <a:t>・</a:t>
            </a:r>
            <a:r>
              <a:rPr lang="tr-TR" altLang="ja-JP" sz="2400" b="1" dirty="0" smtClean="0">
                <a:solidFill>
                  <a:schemeClr val="bg1">
                    <a:lumMod val="85000"/>
                  </a:schemeClr>
                </a:solidFill>
                <a:effectLst>
                  <a:glow rad="101600">
                    <a:schemeClr val="tx1">
                      <a:lumMod val="75000"/>
                      <a:lumOff val="25000"/>
                      <a:alpha val="40000"/>
                    </a:schemeClr>
                  </a:glow>
                </a:effectLst>
              </a:rPr>
              <a:t>Barınak doğal ışıklandırma ve havalandırma açısından verimli olmalı.</a:t>
            </a:r>
          </a:p>
          <a:p>
            <a:pPr algn="ctr"/>
            <a:r>
              <a:rPr lang="ja-JP" altLang="en-US" sz="2400" b="1" dirty="0" smtClean="0">
                <a:solidFill>
                  <a:schemeClr val="bg1">
                    <a:lumMod val="85000"/>
                  </a:schemeClr>
                </a:solidFill>
                <a:effectLst>
                  <a:glow rad="101600">
                    <a:schemeClr val="tx1">
                      <a:lumMod val="75000"/>
                      <a:lumOff val="25000"/>
                      <a:alpha val="40000"/>
                    </a:schemeClr>
                  </a:glow>
                </a:effectLst>
              </a:rPr>
              <a:t>・</a:t>
            </a:r>
            <a:r>
              <a:rPr lang="tr-TR" altLang="ja-JP" sz="2400" b="1" dirty="0" smtClean="0">
                <a:solidFill>
                  <a:schemeClr val="bg1">
                    <a:lumMod val="85000"/>
                  </a:schemeClr>
                </a:solidFill>
                <a:effectLst>
                  <a:glow rad="101600">
                    <a:schemeClr val="tx1">
                      <a:lumMod val="75000"/>
                      <a:lumOff val="25000"/>
                      <a:alpha val="40000"/>
                    </a:schemeClr>
                  </a:glow>
                </a:effectLst>
              </a:rPr>
              <a:t>Hayvanlar için zararlı olmayan toz seviyesi yalıtım havalandırma sağlanmalı.</a:t>
            </a:r>
            <a:endParaRPr lang="tr-TR" sz="2400" b="1" dirty="0" smtClean="0">
              <a:solidFill>
                <a:schemeClr val="bg1">
                  <a:lumMod val="85000"/>
                </a:schemeClr>
              </a:solidFill>
              <a:effectLst>
                <a:glow rad="101600">
                  <a:schemeClr val="tx1">
                    <a:lumMod val="75000"/>
                    <a:lumOff val="25000"/>
                    <a:alpha val="40000"/>
                  </a:schemeClr>
                </a:glow>
              </a:effectLst>
            </a:endParaRPr>
          </a:p>
        </p:txBody>
      </p:sp>
      <p:sp>
        <p:nvSpPr>
          <p:cNvPr id="6" name="Komut Düğmesi: Giriş 5">
            <a:hlinkClick r:id="" action="ppaction://hlinkshowjump?jump=firstslide" highlightClick="1"/>
          </p:cNvPr>
          <p:cNvSpPr/>
          <p:nvPr/>
        </p:nvSpPr>
        <p:spPr>
          <a:xfrm>
            <a:off x="7989678" y="6070889"/>
            <a:ext cx="406402" cy="406402"/>
          </a:xfrm>
          <a:prstGeom prst="actionButtonHome">
            <a:avLst/>
          </a:prstGeom>
          <a:noFill/>
          <a:ln w="15875" cap="rnd">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2255334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Dikdörtgen 4"/>
          <p:cNvSpPr/>
          <p:nvPr/>
        </p:nvSpPr>
        <p:spPr>
          <a:xfrm>
            <a:off x="218258" y="185286"/>
            <a:ext cx="8707483" cy="5001369"/>
          </a:xfrm>
          <a:prstGeom prst="rect">
            <a:avLst/>
          </a:prstGeom>
          <a:gradFill flip="none" rotWithShape="1">
            <a:gsLst>
              <a:gs pos="0">
                <a:schemeClr val="accent3">
                  <a:lumMod val="67000"/>
                  <a:alpha val="39000"/>
                </a:schemeClr>
              </a:gs>
              <a:gs pos="48000">
                <a:schemeClr val="accent3">
                  <a:lumMod val="97000"/>
                  <a:lumOff val="3000"/>
                </a:schemeClr>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pPr algn="ctr"/>
            <a:r>
              <a:rPr lang="tr-TR" sz="3600" b="1" dirty="0" smtClean="0">
                <a:solidFill>
                  <a:schemeClr val="bg1">
                    <a:lumMod val="85000"/>
                  </a:schemeClr>
                </a:solidFill>
                <a:effectLst>
                  <a:glow rad="101600">
                    <a:schemeClr val="tx1">
                      <a:lumMod val="75000"/>
                      <a:lumOff val="25000"/>
                      <a:alpha val="40000"/>
                    </a:schemeClr>
                  </a:glow>
                </a:effectLst>
              </a:rPr>
              <a:t>Refah yönleri</a:t>
            </a:r>
          </a:p>
          <a:p>
            <a:pPr algn="ctr"/>
            <a:r>
              <a:rPr lang="ja-JP" altLang="en-US" sz="2400" b="1" dirty="0" smtClean="0">
                <a:solidFill>
                  <a:schemeClr val="bg1">
                    <a:lumMod val="85000"/>
                  </a:schemeClr>
                </a:solidFill>
                <a:effectLst>
                  <a:glow rad="101600">
                    <a:schemeClr val="tx1">
                      <a:lumMod val="75000"/>
                      <a:lumOff val="25000"/>
                      <a:alpha val="40000"/>
                    </a:schemeClr>
                  </a:glow>
                </a:effectLst>
              </a:rPr>
              <a:t>・</a:t>
            </a:r>
            <a:r>
              <a:rPr lang="tr-TR" altLang="ja-JP" sz="2400" b="1" dirty="0" smtClean="0">
                <a:solidFill>
                  <a:schemeClr val="bg1">
                    <a:lumMod val="85000"/>
                  </a:schemeClr>
                </a:solidFill>
                <a:effectLst>
                  <a:glow rad="101600">
                    <a:schemeClr val="tx1">
                      <a:lumMod val="75000"/>
                      <a:lumOff val="25000"/>
                      <a:alpha val="40000"/>
                    </a:schemeClr>
                  </a:glow>
                </a:effectLst>
              </a:rPr>
              <a:t>Hayvanların sağlığına zarar veren vücut modifikasyonları (keserek düzeltme).</a:t>
            </a:r>
          </a:p>
          <a:p>
            <a:pPr algn="ctr"/>
            <a:r>
              <a:rPr lang="tr-TR" altLang="ja-JP" sz="300" b="1" dirty="0">
                <a:solidFill>
                  <a:schemeClr val="bg1">
                    <a:lumMod val="85000"/>
                  </a:schemeClr>
                </a:solidFill>
                <a:effectLst>
                  <a:glow rad="101600">
                    <a:schemeClr val="tx1">
                      <a:lumMod val="75000"/>
                      <a:lumOff val="25000"/>
                      <a:alpha val="40000"/>
                    </a:schemeClr>
                  </a:glow>
                </a:effectLst>
              </a:rPr>
              <a:t> </a:t>
            </a:r>
            <a:endParaRPr lang="tr-TR" altLang="ja-JP" sz="300" b="1" dirty="0" smtClean="0">
              <a:solidFill>
                <a:schemeClr val="bg1">
                  <a:lumMod val="85000"/>
                </a:schemeClr>
              </a:solidFill>
              <a:effectLst>
                <a:glow rad="101600">
                  <a:schemeClr val="tx1">
                    <a:lumMod val="75000"/>
                    <a:lumOff val="25000"/>
                    <a:alpha val="40000"/>
                  </a:schemeClr>
                </a:glow>
              </a:effectLst>
            </a:endParaRPr>
          </a:p>
          <a:p>
            <a:pPr algn="ctr"/>
            <a:r>
              <a:rPr lang="ja-JP" altLang="en-US" sz="2400" b="1" dirty="0" smtClean="0">
                <a:solidFill>
                  <a:schemeClr val="bg1">
                    <a:lumMod val="85000"/>
                  </a:schemeClr>
                </a:solidFill>
                <a:effectLst>
                  <a:glow rad="101600">
                    <a:schemeClr val="tx1">
                      <a:lumMod val="75000"/>
                      <a:lumOff val="25000"/>
                      <a:alpha val="40000"/>
                    </a:schemeClr>
                  </a:glow>
                </a:effectLst>
              </a:rPr>
              <a:t>・</a:t>
            </a:r>
            <a:r>
              <a:rPr lang="tr-TR" altLang="ja-JP" sz="2400" b="1" dirty="0" smtClean="0">
                <a:solidFill>
                  <a:schemeClr val="bg1">
                    <a:lumMod val="85000"/>
                  </a:schemeClr>
                </a:solidFill>
                <a:effectLst>
                  <a:glow rad="101600">
                    <a:schemeClr val="tx1">
                      <a:lumMod val="75000"/>
                      <a:lumOff val="25000"/>
                      <a:alpha val="40000"/>
                    </a:schemeClr>
                  </a:glow>
                </a:effectLst>
              </a:rPr>
              <a:t>Yeterli anestezi </a:t>
            </a:r>
          </a:p>
          <a:p>
            <a:pPr algn="ctr"/>
            <a:endParaRPr lang="tr-TR" altLang="ja-JP" sz="300" b="1" dirty="0" smtClean="0">
              <a:solidFill>
                <a:schemeClr val="bg1">
                  <a:lumMod val="85000"/>
                </a:schemeClr>
              </a:solidFill>
              <a:effectLst>
                <a:glow rad="101600">
                  <a:schemeClr val="tx1">
                    <a:lumMod val="75000"/>
                    <a:lumOff val="25000"/>
                    <a:alpha val="40000"/>
                  </a:schemeClr>
                </a:glow>
              </a:effectLst>
            </a:endParaRPr>
          </a:p>
          <a:p>
            <a:pPr algn="ctr"/>
            <a:r>
              <a:rPr lang="ja-JP" altLang="en-US" sz="2400" b="1" dirty="0" smtClean="0">
                <a:solidFill>
                  <a:schemeClr val="bg1">
                    <a:lumMod val="85000"/>
                  </a:schemeClr>
                </a:solidFill>
                <a:effectLst>
                  <a:glow rad="101600">
                    <a:schemeClr val="tx1">
                      <a:lumMod val="75000"/>
                      <a:lumOff val="25000"/>
                      <a:alpha val="40000"/>
                    </a:schemeClr>
                  </a:glow>
                </a:effectLst>
              </a:rPr>
              <a:t>・</a:t>
            </a:r>
            <a:r>
              <a:rPr lang="tr-TR" altLang="ja-JP" sz="2400" b="1" dirty="0" smtClean="0">
                <a:solidFill>
                  <a:schemeClr val="bg1">
                    <a:lumMod val="85000"/>
                  </a:schemeClr>
                </a:solidFill>
                <a:effectLst>
                  <a:glow rad="101600">
                    <a:schemeClr val="tx1">
                      <a:lumMod val="75000"/>
                      <a:lumOff val="25000"/>
                      <a:alpha val="40000"/>
                    </a:schemeClr>
                  </a:glow>
                </a:effectLst>
              </a:rPr>
              <a:t>acıdan kaçınmak kesin şarttır. </a:t>
            </a:r>
            <a:endParaRPr lang="tr-TR" sz="2400" b="1" dirty="0" smtClean="0">
              <a:solidFill>
                <a:schemeClr val="bg1">
                  <a:lumMod val="85000"/>
                </a:schemeClr>
              </a:solidFill>
              <a:effectLst>
                <a:glow rad="101600">
                  <a:schemeClr val="tx1">
                    <a:lumMod val="75000"/>
                    <a:lumOff val="25000"/>
                    <a:alpha val="40000"/>
                  </a:schemeClr>
                </a:glow>
              </a:effectLst>
            </a:endParaRPr>
          </a:p>
          <a:p>
            <a:pPr algn="ctr"/>
            <a:r>
              <a:rPr lang="tr-TR" sz="3600" b="1" dirty="0" smtClean="0">
                <a:solidFill>
                  <a:schemeClr val="bg1">
                    <a:lumMod val="85000"/>
                  </a:schemeClr>
                </a:solidFill>
                <a:effectLst>
                  <a:glow rad="101600">
                    <a:schemeClr val="tx1">
                      <a:lumMod val="75000"/>
                      <a:lumOff val="25000"/>
                      <a:alpha val="40000"/>
                    </a:schemeClr>
                  </a:glow>
                </a:effectLst>
              </a:rPr>
              <a:t>Hayvan beslenmesi</a:t>
            </a:r>
          </a:p>
          <a:p>
            <a:pPr algn="ctr"/>
            <a:r>
              <a:rPr lang="tr-TR" sz="2400" b="1" dirty="0" smtClean="0">
                <a:solidFill>
                  <a:schemeClr val="bg1">
                    <a:lumMod val="85000"/>
                  </a:schemeClr>
                </a:solidFill>
                <a:effectLst>
                  <a:glow rad="101600">
                    <a:schemeClr val="tx1">
                      <a:lumMod val="75000"/>
                      <a:lumOff val="25000"/>
                      <a:alpha val="40000"/>
                    </a:schemeClr>
                  </a:glow>
                </a:effectLst>
              </a:rPr>
              <a:t> </a:t>
            </a:r>
            <a:r>
              <a:rPr lang="ja-JP" altLang="en-US" sz="2400" b="1" dirty="0" smtClean="0">
                <a:solidFill>
                  <a:schemeClr val="bg1">
                    <a:lumMod val="85000"/>
                  </a:schemeClr>
                </a:solidFill>
                <a:effectLst>
                  <a:glow rad="101600">
                    <a:schemeClr val="tx1">
                      <a:lumMod val="75000"/>
                      <a:lumOff val="25000"/>
                      <a:alpha val="40000"/>
                    </a:schemeClr>
                  </a:glow>
                </a:effectLst>
              </a:rPr>
              <a:t>・</a:t>
            </a:r>
            <a:r>
              <a:rPr lang="tr-TR" altLang="ja-JP" sz="2400" b="1" dirty="0" smtClean="0">
                <a:solidFill>
                  <a:schemeClr val="bg1">
                    <a:lumMod val="85000"/>
                  </a:schemeClr>
                </a:solidFill>
                <a:effectLst>
                  <a:glow rad="101600">
                    <a:schemeClr val="tx1">
                      <a:lumMod val="75000"/>
                      <a:lumOff val="25000"/>
                      <a:alpha val="40000"/>
                    </a:schemeClr>
                  </a:glow>
                </a:effectLst>
              </a:rPr>
              <a:t>Zorla beslemek yasaktır.</a:t>
            </a:r>
          </a:p>
          <a:p>
            <a:pPr algn="ctr"/>
            <a:endParaRPr lang="tr-TR" altLang="ja-JP" sz="300" b="1" dirty="0" smtClean="0">
              <a:solidFill>
                <a:schemeClr val="bg1">
                  <a:lumMod val="85000"/>
                </a:schemeClr>
              </a:solidFill>
              <a:effectLst>
                <a:glow rad="101600">
                  <a:schemeClr val="tx1">
                    <a:lumMod val="75000"/>
                    <a:lumOff val="25000"/>
                    <a:alpha val="40000"/>
                  </a:schemeClr>
                </a:glow>
              </a:effectLst>
            </a:endParaRPr>
          </a:p>
          <a:p>
            <a:pPr algn="ctr"/>
            <a:endParaRPr lang="tr-TR" altLang="ja-JP" sz="400" b="1" dirty="0" smtClean="0">
              <a:solidFill>
                <a:schemeClr val="bg1">
                  <a:lumMod val="85000"/>
                </a:schemeClr>
              </a:solidFill>
              <a:effectLst>
                <a:glow rad="101600">
                  <a:schemeClr val="tx1">
                    <a:lumMod val="75000"/>
                    <a:lumOff val="25000"/>
                    <a:alpha val="40000"/>
                  </a:schemeClr>
                </a:glow>
              </a:effectLst>
            </a:endParaRPr>
          </a:p>
          <a:p>
            <a:pPr algn="ctr"/>
            <a:r>
              <a:rPr lang="ja-JP" altLang="en-US" sz="2400" b="1" dirty="0" smtClean="0">
                <a:solidFill>
                  <a:schemeClr val="bg1">
                    <a:lumMod val="85000"/>
                  </a:schemeClr>
                </a:solidFill>
                <a:effectLst>
                  <a:glow rad="101600">
                    <a:schemeClr val="tx1">
                      <a:lumMod val="75000"/>
                      <a:lumOff val="25000"/>
                      <a:alpha val="40000"/>
                    </a:schemeClr>
                  </a:glow>
                </a:effectLst>
              </a:rPr>
              <a:t>・</a:t>
            </a:r>
            <a:r>
              <a:rPr lang="tr-TR" altLang="ja-JP" sz="2400" b="1" dirty="0" smtClean="0">
                <a:solidFill>
                  <a:schemeClr val="bg1">
                    <a:lumMod val="85000"/>
                  </a:schemeClr>
                </a:solidFill>
                <a:effectLst>
                  <a:glow rad="101600">
                    <a:schemeClr val="tx1">
                      <a:lumMod val="75000"/>
                      <a:lumOff val="25000"/>
                      <a:alpha val="40000"/>
                    </a:schemeClr>
                  </a:glow>
                </a:effectLst>
              </a:rPr>
              <a:t>Günlük diyetin hayvanı anemik hale getirmemesi gerekir.</a:t>
            </a:r>
          </a:p>
          <a:p>
            <a:pPr algn="ctr"/>
            <a:endParaRPr lang="tr-TR" altLang="ja-JP" sz="300" b="1" dirty="0" smtClean="0">
              <a:solidFill>
                <a:schemeClr val="bg1">
                  <a:lumMod val="85000"/>
                </a:schemeClr>
              </a:solidFill>
              <a:effectLst>
                <a:glow rad="101600">
                  <a:schemeClr val="tx1">
                    <a:lumMod val="75000"/>
                    <a:lumOff val="25000"/>
                    <a:alpha val="40000"/>
                  </a:schemeClr>
                </a:glow>
              </a:effectLst>
            </a:endParaRPr>
          </a:p>
          <a:p>
            <a:pPr algn="ctr"/>
            <a:r>
              <a:rPr lang="tr-TR" sz="2400" b="1" dirty="0">
                <a:solidFill>
                  <a:schemeClr val="bg1">
                    <a:lumMod val="85000"/>
                  </a:schemeClr>
                </a:solidFill>
                <a:effectLst>
                  <a:glow rad="101600">
                    <a:schemeClr val="tx1">
                      <a:lumMod val="75000"/>
                      <a:lumOff val="25000"/>
                      <a:alpha val="40000"/>
                    </a:schemeClr>
                  </a:glow>
                </a:effectLst>
              </a:rPr>
              <a:t> </a:t>
            </a:r>
            <a:r>
              <a:rPr lang="ja-JP" altLang="en-US" sz="2400" b="1" dirty="0" smtClean="0">
                <a:solidFill>
                  <a:schemeClr val="bg1">
                    <a:lumMod val="85000"/>
                  </a:schemeClr>
                </a:solidFill>
                <a:effectLst>
                  <a:glow rad="101600">
                    <a:schemeClr val="tx1">
                      <a:lumMod val="75000"/>
                      <a:lumOff val="25000"/>
                      <a:alpha val="40000"/>
                    </a:schemeClr>
                  </a:glow>
                </a:effectLst>
              </a:rPr>
              <a:t>・</a:t>
            </a:r>
            <a:r>
              <a:rPr lang="tr-TR" altLang="ja-JP" sz="2400" b="1" dirty="0" smtClean="0">
                <a:solidFill>
                  <a:schemeClr val="bg1">
                    <a:lumMod val="85000"/>
                  </a:schemeClr>
                </a:solidFill>
                <a:effectLst>
                  <a:glow rad="101600">
                    <a:schemeClr val="tx1">
                      <a:lumMod val="75000"/>
                      <a:lumOff val="25000"/>
                      <a:alpha val="40000"/>
                    </a:schemeClr>
                  </a:glow>
                </a:effectLst>
              </a:rPr>
              <a:t>Genç memelilerin süt ile tercihen doğal beslenmesi.</a:t>
            </a:r>
          </a:p>
          <a:p>
            <a:pPr algn="ctr"/>
            <a:endParaRPr lang="tr-TR" sz="300" b="1" dirty="0" smtClean="0">
              <a:solidFill>
                <a:schemeClr val="bg1">
                  <a:lumMod val="85000"/>
                </a:schemeClr>
              </a:solidFill>
              <a:effectLst>
                <a:glow rad="101600">
                  <a:schemeClr val="tx1">
                    <a:lumMod val="75000"/>
                    <a:lumOff val="25000"/>
                    <a:alpha val="40000"/>
                  </a:schemeClr>
                </a:glow>
              </a:effectLst>
            </a:endParaRPr>
          </a:p>
          <a:p>
            <a:pPr algn="ctr"/>
            <a:r>
              <a:rPr lang="tr-TR" sz="3600" b="1" dirty="0" smtClean="0">
                <a:solidFill>
                  <a:schemeClr val="bg1">
                    <a:lumMod val="85000"/>
                  </a:schemeClr>
                </a:solidFill>
                <a:effectLst>
                  <a:glow rad="101600">
                    <a:schemeClr val="tx1">
                      <a:lumMod val="75000"/>
                      <a:lumOff val="25000"/>
                      <a:alpha val="40000"/>
                    </a:schemeClr>
                  </a:glow>
                </a:effectLst>
              </a:rPr>
              <a:t>Hastalık önleme ve Veteriner tedavisi</a:t>
            </a:r>
          </a:p>
          <a:p>
            <a:pPr algn="ctr"/>
            <a:r>
              <a:rPr lang="ja-JP" altLang="en-US" sz="2400" b="1" dirty="0" smtClean="0">
                <a:solidFill>
                  <a:schemeClr val="bg1">
                    <a:lumMod val="85000"/>
                  </a:schemeClr>
                </a:solidFill>
                <a:effectLst>
                  <a:glow rad="101600">
                    <a:schemeClr val="tx1">
                      <a:lumMod val="75000"/>
                      <a:lumOff val="25000"/>
                      <a:alpha val="40000"/>
                    </a:schemeClr>
                  </a:glow>
                </a:effectLst>
              </a:rPr>
              <a:t>・</a:t>
            </a:r>
            <a:r>
              <a:rPr lang="tr-TR" altLang="ja-JP" sz="2400" b="1" dirty="0" smtClean="0">
                <a:solidFill>
                  <a:schemeClr val="bg1">
                    <a:lumMod val="85000"/>
                  </a:schemeClr>
                </a:solidFill>
                <a:effectLst>
                  <a:glow rad="101600">
                    <a:schemeClr val="tx1">
                      <a:lumMod val="75000"/>
                      <a:lumOff val="25000"/>
                      <a:alpha val="40000"/>
                    </a:schemeClr>
                  </a:glow>
                </a:effectLst>
              </a:rPr>
              <a:t>Hayvanın acı çekmemesi için tedavi sağlanması</a:t>
            </a:r>
            <a:endParaRPr lang="tr-TR" sz="3200" b="1" dirty="0" smtClean="0">
              <a:solidFill>
                <a:schemeClr val="bg1">
                  <a:lumMod val="85000"/>
                </a:schemeClr>
              </a:solidFill>
              <a:effectLst>
                <a:glow rad="101600">
                  <a:schemeClr val="tx1">
                    <a:lumMod val="75000"/>
                    <a:lumOff val="25000"/>
                    <a:alpha val="40000"/>
                  </a:schemeClr>
                </a:glow>
              </a:effectLst>
            </a:endParaRPr>
          </a:p>
        </p:txBody>
      </p:sp>
      <p:sp>
        <p:nvSpPr>
          <p:cNvPr id="6" name="Komut Düğmesi: Giriş 5">
            <a:hlinkClick r:id="" action="ppaction://hlinkshowjump?jump=firstslide" highlightClick="1"/>
          </p:cNvPr>
          <p:cNvSpPr/>
          <p:nvPr/>
        </p:nvSpPr>
        <p:spPr>
          <a:xfrm>
            <a:off x="7989678" y="6070889"/>
            <a:ext cx="406402" cy="406402"/>
          </a:xfrm>
          <a:prstGeom prst="actionButtonHome">
            <a:avLst/>
          </a:prstGeom>
          <a:noFill/>
          <a:ln w="15875" cap="rnd">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2694298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Komut Düğmesi: Giriş 4">
            <a:hlinkClick r:id="" action="ppaction://hlinkshowjump?jump=firstslide" highlightClick="1"/>
          </p:cNvPr>
          <p:cNvSpPr/>
          <p:nvPr/>
        </p:nvSpPr>
        <p:spPr>
          <a:xfrm>
            <a:off x="7989678" y="6070889"/>
            <a:ext cx="406402" cy="406402"/>
          </a:xfrm>
          <a:prstGeom prst="actionButtonHome">
            <a:avLst/>
          </a:prstGeom>
          <a:noFill/>
          <a:ln w="15875" cap="rnd">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Dikdörtgen 5"/>
          <p:cNvSpPr/>
          <p:nvPr/>
        </p:nvSpPr>
        <p:spPr>
          <a:xfrm>
            <a:off x="1937656" y="185286"/>
            <a:ext cx="5268688" cy="646331"/>
          </a:xfrm>
          <a:prstGeom prst="rect">
            <a:avLst/>
          </a:prstGeom>
          <a:gradFill flip="none" rotWithShape="1">
            <a:gsLst>
              <a:gs pos="0">
                <a:schemeClr val="accent3">
                  <a:lumMod val="67000"/>
                  <a:alpha val="39000"/>
                </a:schemeClr>
              </a:gs>
              <a:gs pos="48000">
                <a:schemeClr val="accent3">
                  <a:lumMod val="97000"/>
                  <a:lumOff val="3000"/>
                </a:schemeClr>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pPr algn="ctr"/>
            <a:r>
              <a:rPr lang="tr-TR" sz="3600" b="1" dirty="0" smtClean="0">
                <a:solidFill>
                  <a:schemeClr val="bg1">
                    <a:lumMod val="85000"/>
                  </a:schemeClr>
                </a:solidFill>
                <a:effectLst>
                  <a:glow rad="101600">
                    <a:schemeClr val="tx1">
                      <a:lumMod val="75000"/>
                      <a:lumOff val="25000"/>
                      <a:alpha val="40000"/>
                    </a:schemeClr>
                  </a:glow>
                </a:effectLst>
              </a:rPr>
              <a:t>Dikkat Edilmesi gerekenler</a:t>
            </a:r>
          </a:p>
        </p:txBody>
      </p:sp>
      <p:sp>
        <p:nvSpPr>
          <p:cNvPr id="7" name="Dikdörtgen 6"/>
          <p:cNvSpPr/>
          <p:nvPr/>
        </p:nvSpPr>
        <p:spPr>
          <a:xfrm>
            <a:off x="218258" y="1086749"/>
            <a:ext cx="8707483" cy="4555093"/>
          </a:xfrm>
          <a:prstGeom prst="rect">
            <a:avLst/>
          </a:prstGeom>
          <a:gradFill flip="none" rotWithShape="1">
            <a:gsLst>
              <a:gs pos="0">
                <a:schemeClr val="accent3">
                  <a:lumMod val="67000"/>
                  <a:alpha val="39000"/>
                </a:schemeClr>
              </a:gs>
              <a:gs pos="48000">
                <a:schemeClr val="accent3">
                  <a:lumMod val="97000"/>
                  <a:lumOff val="3000"/>
                </a:schemeClr>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pPr algn="ctr"/>
            <a:r>
              <a:rPr lang="tr-TR" sz="2800" b="1" dirty="0" smtClean="0">
                <a:solidFill>
                  <a:schemeClr val="bg1">
                    <a:lumMod val="85000"/>
                  </a:schemeClr>
                </a:solidFill>
                <a:effectLst>
                  <a:glow rad="101600">
                    <a:schemeClr val="tx1">
                      <a:lumMod val="75000"/>
                      <a:lumOff val="25000"/>
                      <a:alpha val="40000"/>
                    </a:schemeClr>
                  </a:glow>
                </a:effectLst>
              </a:rPr>
              <a:t>Hayvan seçimi</a:t>
            </a:r>
            <a:endParaRPr lang="en-US" sz="2800" b="1" dirty="0" smtClean="0">
              <a:solidFill>
                <a:schemeClr val="bg1">
                  <a:lumMod val="85000"/>
                </a:schemeClr>
              </a:solidFill>
              <a:effectLst>
                <a:glow rad="101600">
                  <a:schemeClr val="tx1">
                    <a:lumMod val="75000"/>
                    <a:lumOff val="25000"/>
                    <a:alpha val="40000"/>
                  </a:schemeClr>
                </a:glow>
              </a:effectLst>
            </a:endParaRPr>
          </a:p>
          <a:p>
            <a:pPr algn="ctr"/>
            <a:endParaRPr lang="en-US" sz="1000" b="1" dirty="0" smtClean="0">
              <a:solidFill>
                <a:schemeClr val="bg1">
                  <a:lumMod val="85000"/>
                </a:schemeClr>
              </a:solidFill>
              <a:effectLst>
                <a:glow rad="101600">
                  <a:schemeClr val="tx1">
                    <a:lumMod val="75000"/>
                    <a:lumOff val="25000"/>
                    <a:alpha val="40000"/>
                  </a:schemeClr>
                </a:glow>
              </a:effectLst>
            </a:endParaRPr>
          </a:p>
          <a:p>
            <a:pPr algn="ctr"/>
            <a:r>
              <a:rPr lang="tr-TR" sz="2800" b="1" dirty="0" smtClean="0">
                <a:solidFill>
                  <a:schemeClr val="bg1">
                    <a:lumMod val="85000"/>
                  </a:schemeClr>
                </a:solidFill>
                <a:effectLst>
                  <a:glow rad="101600">
                    <a:schemeClr val="tx1">
                      <a:lumMod val="75000"/>
                      <a:lumOff val="25000"/>
                      <a:alpha val="40000"/>
                    </a:schemeClr>
                  </a:glow>
                </a:effectLst>
              </a:rPr>
              <a:t>Hayvan besinleri (üretim, temin, depo koşulları)</a:t>
            </a:r>
            <a:endParaRPr lang="en-US" sz="2800" b="1" dirty="0" smtClean="0">
              <a:solidFill>
                <a:schemeClr val="bg1">
                  <a:lumMod val="85000"/>
                </a:schemeClr>
              </a:solidFill>
              <a:effectLst>
                <a:glow rad="101600">
                  <a:schemeClr val="tx1">
                    <a:lumMod val="75000"/>
                    <a:lumOff val="25000"/>
                    <a:alpha val="40000"/>
                  </a:schemeClr>
                </a:glow>
              </a:effectLst>
            </a:endParaRPr>
          </a:p>
          <a:p>
            <a:pPr algn="ctr"/>
            <a:endParaRPr lang="tr-TR" sz="1000" b="1" dirty="0" smtClean="0">
              <a:solidFill>
                <a:schemeClr val="bg1">
                  <a:lumMod val="85000"/>
                </a:schemeClr>
              </a:solidFill>
              <a:effectLst>
                <a:glow rad="101600">
                  <a:schemeClr val="tx1">
                    <a:lumMod val="75000"/>
                    <a:lumOff val="25000"/>
                    <a:alpha val="40000"/>
                  </a:schemeClr>
                </a:glow>
              </a:effectLst>
            </a:endParaRPr>
          </a:p>
          <a:p>
            <a:pPr algn="ctr"/>
            <a:r>
              <a:rPr lang="tr-TR" sz="2800" b="1" dirty="0" smtClean="0">
                <a:solidFill>
                  <a:schemeClr val="bg1">
                    <a:lumMod val="85000"/>
                  </a:schemeClr>
                </a:solidFill>
                <a:effectLst>
                  <a:glow rad="101600">
                    <a:schemeClr val="tx1">
                      <a:lumMod val="75000"/>
                      <a:lumOff val="25000"/>
                      <a:alpha val="40000"/>
                    </a:schemeClr>
                  </a:glow>
                </a:effectLst>
              </a:rPr>
              <a:t>Hayvan</a:t>
            </a:r>
            <a:r>
              <a:rPr lang="tr-TR" b="1" dirty="0" smtClean="0">
                <a:solidFill>
                  <a:schemeClr val="bg1">
                    <a:lumMod val="85000"/>
                  </a:schemeClr>
                </a:solidFill>
                <a:effectLst>
                  <a:glow rad="101600">
                    <a:schemeClr val="tx1">
                      <a:lumMod val="75000"/>
                      <a:lumOff val="25000"/>
                      <a:alpha val="40000"/>
                    </a:schemeClr>
                  </a:glow>
                </a:effectLst>
              </a:rPr>
              <a:t> </a:t>
            </a:r>
            <a:r>
              <a:rPr lang="tr-TR" sz="2800" b="1" dirty="0" smtClean="0">
                <a:solidFill>
                  <a:schemeClr val="bg1">
                    <a:lumMod val="85000"/>
                  </a:schemeClr>
                </a:solidFill>
                <a:effectLst>
                  <a:glow rad="101600">
                    <a:schemeClr val="tx1">
                      <a:lumMod val="75000"/>
                      <a:lumOff val="25000"/>
                      <a:alpha val="40000"/>
                    </a:schemeClr>
                  </a:glow>
                </a:effectLst>
              </a:rPr>
              <a:t>yoğunluğu</a:t>
            </a:r>
          </a:p>
          <a:p>
            <a:pPr algn="ctr"/>
            <a:r>
              <a:rPr lang="tr-TR" b="1" dirty="0" smtClean="0">
                <a:solidFill>
                  <a:schemeClr val="bg1">
                    <a:lumMod val="85000"/>
                  </a:schemeClr>
                </a:solidFill>
                <a:effectLst>
                  <a:glow rad="101600">
                    <a:schemeClr val="tx1">
                      <a:lumMod val="75000"/>
                      <a:lumOff val="25000"/>
                      <a:alpha val="40000"/>
                    </a:schemeClr>
                  </a:glow>
                </a:effectLst>
              </a:rPr>
              <a:t>(Hayvanlar</a:t>
            </a:r>
            <a:r>
              <a:rPr lang="tr-TR" b="1" dirty="0">
                <a:solidFill>
                  <a:schemeClr val="bg1">
                    <a:lumMod val="85000"/>
                  </a:schemeClr>
                </a:solidFill>
                <a:effectLst>
                  <a:glow rad="101600">
                    <a:schemeClr val="tx1">
                      <a:lumMod val="75000"/>
                      <a:lumOff val="25000"/>
                      <a:alpha val="40000"/>
                    </a:schemeClr>
                  </a:glow>
                </a:effectLst>
              </a:rPr>
              <a:t>, meralara veya açık hava gezin </a:t>
            </a:r>
            <a:r>
              <a:rPr lang="tr-TR" b="1" dirty="0" smtClean="0">
                <a:solidFill>
                  <a:schemeClr val="bg1">
                    <a:lumMod val="85000"/>
                  </a:schemeClr>
                </a:solidFill>
                <a:effectLst>
                  <a:glow rad="101600">
                    <a:schemeClr val="tx1">
                      <a:lumMod val="75000"/>
                      <a:lumOff val="25000"/>
                      <a:alpha val="40000"/>
                    </a:schemeClr>
                  </a:glow>
                </a:effectLst>
              </a:rPr>
              <a:t>alanlarına </a:t>
            </a:r>
            <a:r>
              <a:rPr lang="tr-TR" b="1" dirty="0">
                <a:solidFill>
                  <a:schemeClr val="bg1">
                    <a:lumMod val="85000"/>
                  </a:schemeClr>
                </a:solidFill>
                <a:effectLst>
                  <a:glow rad="101600">
                    <a:schemeClr val="tx1">
                      <a:lumMod val="75000"/>
                      <a:lumOff val="25000"/>
                      <a:alpha val="40000"/>
                    </a:schemeClr>
                  </a:glow>
                </a:effectLst>
              </a:rPr>
              <a:t>veya açık alanlara </a:t>
            </a:r>
            <a:r>
              <a:rPr lang="tr-TR" b="1" dirty="0" smtClean="0">
                <a:solidFill>
                  <a:schemeClr val="bg1">
                    <a:lumMod val="85000"/>
                  </a:schemeClr>
                </a:solidFill>
                <a:effectLst>
                  <a:glow rad="101600">
                    <a:schemeClr val="tx1">
                      <a:lumMod val="75000"/>
                      <a:lumOff val="25000"/>
                      <a:alpha val="40000"/>
                    </a:schemeClr>
                  </a:glow>
                </a:effectLst>
              </a:rPr>
              <a:t>erişebilmelidir. </a:t>
            </a:r>
            <a:r>
              <a:rPr lang="tr-TR" b="1" dirty="0">
                <a:solidFill>
                  <a:schemeClr val="bg1">
                    <a:lumMod val="85000"/>
                  </a:schemeClr>
                </a:solidFill>
                <a:effectLst>
                  <a:glow rad="101600">
                    <a:schemeClr val="tx1">
                      <a:lumMod val="75000"/>
                      <a:lumOff val="25000"/>
                      <a:alpha val="40000"/>
                    </a:schemeClr>
                  </a:glow>
                </a:effectLst>
              </a:rPr>
              <a:t>Dolaylı </a:t>
            </a:r>
            <a:r>
              <a:rPr lang="tr-TR" b="1" dirty="0" smtClean="0">
                <a:solidFill>
                  <a:schemeClr val="bg1">
                    <a:lumMod val="85000"/>
                  </a:schemeClr>
                </a:solidFill>
                <a:effectLst>
                  <a:glow rad="101600">
                    <a:schemeClr val="tx1">
                      <a:lumMod val="75000"/>
                      <a:lumOff val="25000"/>
                      <a:alpha val="40000"/>
                    </a:schemeClr>
                  </a:glow>
                </a:effectLst>
              </a:rPr>
              <a:t>olarak Hayvan </a:t>
            </a:r>
            <a:r>
              <a:rPr lang="tr-TR" b="1" dirty="0">
                <a:solidFill>
                  <a:schemeClr val="bg1">
                    <a:lumMod val="85000"/>
                  </a:schemeClr>
                </a:solidFill>
                <a:effectLst>
                  <a:glow rad="101600">
                    <a:schemeClr val="tx1">
                      <a:lumMod val="75000"/>
                      <a:lumOff val="25000"/>
                      <a:alpha val="40000"/>
                    </a:schemeClr>
                  </a:glow>
                </a:effectLst>
              </a:rPr>
              <a:t>yoğunluğu yayılan azot miktarı bakımından, kullanılan tarımsal alanda 170 kg/N/ha /</a:t>
            </a:r>
            <a:r>
              <a:rPr lang="tr-TR" b="1" dirty="0" err="1">
                <a:solidFill>
                  <a:schemeClr val="bg1">
                    <a:lumMod val="85000"/>
                  </a:schemeClr>
                </a:solidFill>
                <a:effectLst>
                  <a:glow rad="101600">
                    <a:schemeClr val="tx1">
                      <a:lumMod val="75000"/>
                      <a:lumOff val="25000"/>
                      <a:alpha val="40000"/>
                    </a:schemeClr>
                  </a:glow>
                </a:effectLst>
              </a:rPr>
              <a:t>yıl’ı</a:t>
            </a:r>
            <a:r>
              <a:rPr lang="tr-TR" b="1" dirty="0">
                <a:solidFill>
                  <a:schemeClr val="bg1">
                    <a:lumMod val="85000"/>
                  </a:schemeClr>
                </a:solidFill>
                <a:effectLst>
                  <a:glow rad="101600">
                    <a:schemeClr val="tx1">
                      <a:lumMod val="75000"/>
                      <a:lumOff val="25000"/>
                      <a:alpha val="40000"/>
                    </a:schemeClr>
                  </a:glow>
                </a:effectLst>
              </a:rPr>
              <a:t> aşamayacak sayıda belirlenir. </a:t>
            </a:r>
            <a:r>
              <a:rPr lang="tr-TR" b="1" dirty="0" smtClean="0">
                <a:solidFill>
                  <a:schemeClr val="bg1">
                    <a:lumMod val="85000"/>
                  </a:schemeClr>
                </a:solidFill>
                <a:effectLst>
                  <a:glow rad="101600">
                    <a:schemeClr val="tx1">
                      <a:lumMod val="75000"/>
                      <a:lumOff val="25000"/>
                      <a:alpha val="40000"/>
                    </a:schemeClr>
                  </a:glow>
                </a:effectLst>
              </a:rPr>
              <a:t>)</a:t>
            </a:r>
            <a:endParaRPr lang="en-US" b="1" dirty="0" smtClean="0">
              <a:solidFill>
                <a:schemeClr val="bg1">
                  <a:lumMod val="85000"/>
                </a:schemeClr>
              </a:solidFill>
              <a:effectLst>
                <a:glow rad="101600">
                  <a:schemeClr val="tx1">
                    <a:lumMod val="75000"/>
                    <a:lumOff val="25000"/>
                    <a:alpha val="40000"/>
                  </a:schemeClr>
                </a:glow>
              </a:effectLst>
            </a:endParaRPr>
          </a:p>
          <a:p>
            <a:pPr algn="ctr"/>
            <a:endParaRPr lang="tr-TR" b="1" dirty="0" smtClean="0">
              <a:solidFill>
                <a:schemeClr val="bg1">
                  <a:lumMod val="85000"/>
                </a:schemeClr>
              </a:solidFill>
              <a:effectLst>
                <a:glow rad="101600">
                  <a:schemeClr val="tx1">
                    <a:lumMod val="75000"/>
                    <a:lumOff val="25000"/>
                    <a:alpha val="40000"/>
                  </a:schemeClr>
                </a:glow>
              </a:effectLst>
            </a:endParaRPr>
          </a:p>
          <a:p>
            <a:pPr algn="ctr"/>
            <a:r>
              <a:rPr lang="tr-TR" sz="2800" b="1" dirty="0" smtClean="0">
                <a:solidFill>
                  <a:schemeClr val="bg1">
                    <a:lumMod val="85000"/>
                  </a:schemeClr>
                </a:solidFill>
                <a:effectLst>
                  <a:glow rad="101600">
                    <a:schemeClr val="tx1">
                      <a:lumMod val="75000"/>
                      <a:lumOff val="25000"/>
                      <a:alpha val="40000"/>
                    </a:schemeClr>
                  </a:glow>
                </a:effectLst>
              </a:rPr>
              <a:t>Geçiş süreleri</a:t>
            </a:r>
            <a:endParaRPr lang="en-US" sz="2800" b="1" dirty="0" smtClean="0">
              <a:solidFill>
                <a:schemeClr val="bg1">
                  <a:lumMod val="85000"/>
                </a:schemeClr>
              </a:solidFill>
              <a:effectLst>
                <a:glow rad="101600">
                  <a:schemeClr val="tx1">
                    <a:lumMod val="75000"/>
                    <a:lumOff val="25000"/>
                    <a:alpha val="40000"/>
                  </a:schemeClr>
                </a:glow>
              </a:effectLst>
            </a:endParaRPr>
          </a:p>
          <a:p>
            <a:pPr algn="ctr"/>
            <a:endParaRPr lang="tr-TR" sz="1000" b="1" dirty="0" smtClean="0">
              <a:solidFill>
                <a:schemeClr val="bg1">
                  <a:lumMod val="85000"/>
                </a:schemeClr>
              </a:solidFill>
              <a:effectLst>
                <a:glow rad="101600">
                  <a:schemeClr val="tx1">
                    <a:lumMod val="75000"/>
                    <a:lumOff val="25000"/>
                    <a:alpha val="40000"/>
                  </a:schemeClr>
                </a:glow>
              </a:effectLst>
            </a:endParaRPr>
          </a:p>
          <a:p>
            <a:pPr algn="ctr"/>
            <a:r>
              <a:rPr lang="tr-TR" sz="2800" b="1" dirty="0" smtClean="0">
                <a:solidFill>
                  <a:schemeClr val="bg1">
                    <a:lumMod val="85000"/>
                  </a:schemeClr>
                </a:solidFill>
                <a:effectLst>
                  <a:glow rad="101600">
                    <a:schemeClr val="tx1">
                      <a:lumMod val="75000"/>
                      <a:lumOff val="25000"/>
                      <a:alpha val="40000"/>
                    </a:schemeClr>
                  </a:glow>
                </a:effectLst>
              </a:rPr>
              <a:t>Sürünün Yenilenmesi</a:t>
            </a:r>
            <a:endParaRPr lang="en-US" sz="2800" b="1" dirty="0" smtClean="0">
              <a:solidFill>
                <a:schemeClr val="bg1">
                  <a:lumMod val="85000"/>
                </a:schemeClr>
              </a:solidFill>
              <a:effectLst>
                <a:glow rad="101600">
                  <a:schemeClr val="tx1">
                    <a:lumMod val="75000"/>
                    <a:lumOff val="25000"/>
                    <a:alpha val="40000"/>
                  </a:schemeClr>
                </a:glow>
              </a:effectLst>
            </a:endParaRPr>
          </a:p>
          <a:p>
            <a:pPr algn="ctr"/>
            <a:endParaRPr lang="tr-TR" sz="1000" b="1" dirty="0" smtClean="0">
              <a:solidFill>
                <a:schemeClr val="bg1">
                  <a:lumMod val="85000"/>
                </a:schemeClr>
              </a:solidFill>
              <a:effectLst>
                <a:glow rad="101600">
                  <a:schemeClr val="tx1">
                    <a:lumMod val="75000"/>
                    <a:lumOff val="25000"/>
                    <a:alpha val="40000"/>
                  </a:schemeClr>
                </a:glow>
              </a:effectLst>
            </a:endParaRPr>
          </a:p>
          <a:p>
            <a:pPr algn="ctr"/>
            <a:r>
              <a:rPr lang="tr-TR" sz="2800" b="1" dirty="0" smtClean="0">
                <a:solidFill>
                  <a:schemeClr val="bg1">
                    <a:lumMod val="85000"/>
                  </a:schemeClr>
                </a:solidFill>
                <a:effectLst>
                  <a:glow rad="101600">
                    <a:schemeClr val="tx1">
                      <a:lumMod val="75000"/>
                      <a:lumOff val="25000"/>
                      <a:alpha val="40000"/>
                    </a:schemeClr>
                  </a:glow>
                </a:effectLst>
              </a:rPr>
              <a:t>Düzenli kayıt</a:t>
            </a:r>
          </a:p>
        </p:txBody>
      </p:sp>
    </p:spTree>
    <p:extLst>
      <p:ext uri="{BB962C8B-B14F-4D97-AF65-F5344CB8AC3E}">
        <p14:creationId xmlns:p14="http://schemas.microsoft.com/office/powerpoint/2010/main" val="24327203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Dikdörtgen 4"/>
          <p:cNvSpPr/>
          <p:nvPr/>
        </p:nvSpPr>
        <p:spPr>
          <a:xfrm>
            <a:off x="98243" y="272143"/>
            <a:ext cx="9045757" cy="5447645"/>
          </a:xfrm>
          <a:prstGeom prst="rect">
            <a:avLst/>
          </a:prstGeom>
          <a:gradFill flip="none" rotWithShape="1">
            <a:gsLst>
              <a:gs pos="0">
                <a:schemeClr val="accent3">
                  <a:lumMod val="67000"/>
                  <a:alpha val="39000"/>
                </a:schemeClr>
              </a:gs>
              <a:gs pos="48000">
                <a:schemeClr val="accent3">
                  <a:lumMod val="97000"/>
                  <a:lumOff val="3000"/>
                </a:schemeClr>
              </a:gs>
              <a:gs pos="100000">
                <a:schemeClr val="accent3">
                  <a:lumMod val="60000"/>
                  <a:lumOff val="40000"/>
                </a:schemeClr>
              </a:gs>
            </a:gsLst>
            <a:lin ang="16200000" scaled="1"/>
            <a:tileRect/>
          </a:gradFill>
          <a:effectLst>
            <a:glow rad="88900">
              <a:schemeClr val="bg1">
                <a:alpha val="40000"/>
              </a:schemeClr>
            </a:glow>
            <a:softEdge rad="0"/>
          </a:effectLst>
        </p:spPr>
        <p:txBody>
          <a:bodyPr wrap="square">
            <a:spAutoFit/>
          </a:bodyPr>
          <a:lstStyle/>
          <a:p>
            <a:pPr algn="ctr"/>
            <a:r>
              <a:rPr lang="tr-TR" sz="2800" b="1" dirty="0" smtClean="0">
                <a:solidFill>
                  <a:schemeClr val="bg1">
                    <a:lumMod val="85000"/>
                  </a:schemeClr>
                </a:solidFill>
                <a:effectLst>
                  <a:glow rad="101600">
                    <a:schemeClr val="tx1">
                      <a:lumMod val="75000"/>
                      <a:lumOff val="25000"/>
                      <a:alpha val="40000"/>
                    </a:schemeClr>
                  </a:glow>
                </a:effectLst>
              </a:rPr>
              <a:t>Geçiş Süreleri</a:t>
            </a:r>
          </a:p>
          <a:p>
            <a:pPr algn="ctr"/>
            <a:r>
              <a:rPr lang="tr-TR" sz="2800" b="1" dirty="0" smtClean="0">
                <a:solidFill>
                  <a:schemeClr val="bg1">
                    <a:lumMod val="85000"/>
                  </a:schemeClr>
                </a:solidFill>
                <a:effectLst>
                  <a:glow rad="101600">
                    <a:schemeClr val="tx1">
                      <a:lumMod val="75000"/>
                      <a:lumOff val="25000"/>
                      <a:alpha val="40000"/>
                    </a:schemeClr>
                  </a:glow>
                </a:effectLst>
              </a:rPr>
              <a:t>arazi </a:t>
            </a:r>
            <a:r>
              <a:rPr lang="tr-TR" sz="2800" b="1" dirty="0">
                <a:solidFill>
                  <a:schemeClr val="bg1">
                    <a:lumMod val="85000"/>
                  </a:schemeClr>
                </a:solidFill>
                <a:effectLst>
                  <a:glow rad="101600">
                    <a:schemeClr val="tx1">
                      <a:lumMod val="75000"/>
                      <a:lumOff val="25000"/>
                      <a:alpha val="40000"/>
                    </a:schemeClr>
                  </a:glow>
                </a:effectLst>
              </a:rPr>
              <a:t>ve otlaklar </a:t>
            </a:r>
            <a:r>
              <a:rPr lang="tr-TR" sz="2800" b="1" dirty="0" smtClean="0">
                <a:solidFill>
                  <a:schemeClr val="bg1">
                    <a:lumMod val="85000"/>
                  </a:schemeClr>
                </a:solidFill>
                <a:effectLst>
                  <a:glow rad="101600">
                    <a:schemeClr val="tx1">
                      <a:lumMod val="75000"/>
                      <a:lumOff val="25000"/>
                      <a:alpha val="40000"/>
                    </a:schemeClr>
                  </a:glow>
                </a:effectLst>
              </a:rPr>
              <a:t>24;12;6 Ay</a:t>
            </a:r>
          </a:p>
          <a:p>
            <a:r>
              <a:rPr lang="tr-TR" sz="2800" b="1" dirty="0">
                <a:solidFill>
                  <a:schemeClr val="bg1">
                    <a:lumMod val="85000"/>
                  </a:schemeClr>
                </a:solidFill>
                <a:effectLst>
                  <a:glow rad="101600">
                    <a:schemeClr val="tx1">
                      <a:lumMod val="75000"/>
                      <a:lumOff val="25000"/>
                      <a:alpha val="40000"/>
                    </a:schemeClr>
                  </a:glow>
                </a:effectLst>
              </a:rPr>
              <a:t> Et </a:t>
            </a:r>
            <a:r>
              <a:rPr lang="tr-TR" sz="2800" b="1" dirty="0" smtClean="0">
                <a:solidFill>
                  <a:schemeClr val="bg1">
                    <a:lumMod val="85000"/>
                  </a:schemeClr>
                </a:solidFill>
                <a:effectLst>
                  <a:glow rad="101600">
                    <a:schemeClr val="tx1">
                      <a:lumMod val="75000"/>
                      <a:lumOff val="25000"/>
                      <a:alpha val="40000"/>
                    </a:schemeClr>
                  </a:glow>
                </a:effectLst>
              </a:rPr>
              <a:t>üreminde</a:t>
            </a:r>
          </a:p>
          <a:p>
            <a:pPr algn="ctr"/>
            <a:r>
              <a:rPr lang="tr-TR" sz="2800" b="1" dirty="0" smtClean="0">
                <a:solidFill>
                  <a:schemeClr val="bg1">
                    <a:lumMod val="85000"/>
                  </a:schemeClr>
                </a:solidFill>
                <a:effectLst>
                  <a:glow rad="101600">
                    <a:schemeClr val="tx1">
                      <a:lumMod val="75000"/>
                      <a:lumOff val="25000"/>
                      <a:alpha val="40000"/>
                    </a:schemeClr>
                  </a:glow>
                </a:effectLst>
              </a:rPr>
              <a:t>Büyükbaş </a:t>
            </a:r>
            <a:r>
              <a:rPr lang="tr-TR" sz="2800" b="1" dirty="0">
                <a:solidFill>
                  <a:schemeClr val="bg1">
                    <a:lumMod val="85000"/>
                  </a:schemeClr>
                </a:solidFill>
                <a:effectLst>
                  <a:glow rad="101600">
                    <a:schemeClr val="tx1">
                      <a:lumMod val="75000"/>
                      <a:lumOff val="25000"/>
                      <a:alpha val="40000"/>
                    </a:schemeClr>
                  </a:glow>
                </a:effectLst>
              </a:rPr>
              <a:t>hayvanlar için 12 ay</a:t>
            </a:r>
            <a:r>
              <a:rPr lang="tr-TR" sz="2800" b="1" dirty="0" smtClean="0">
                <a:solidFill>
                  <a:schemeClr val="bg1">
                    <a:lumMod val="85000"/>
                  </a:schemeClr>
                </a:solidFill>
                <a:effectLst>
                  <a:glow rad="101600">
                    <a:schemeClr val="tx1">
                      <a:lumMod val="75000"/>
                      <a:lumOff val="25000"/>
                      <a:alpha val="40000"/>
                    </a:schemeClr>
                  </a:glow>
                </a:effectLst>
              </a:rPr>
              <a:t>,</a:t>
            </a:r>
          </a:p>
          <a:p>
            <a:pPr algn="ctr"/>
            <a:r>
              <a:rPr lang="tr-TR" sz="2800" b="1" dirty="0" smtClean="0">
                <a:solidFill>
                  <a:schemeClr val="bg1">
                    <a:lumMod val="85000"/>
                  </a:schemeClr>
                </a:solidFill>
                <a:effectLst>
                  <a:glow rad="101600">
                    <a:schemeClr val="tx1">
                      <a:lumMod val="75000"/>
                      <a:lumOff val="25000"/>
                      <a:alpha val="40000"/>
                    </a:schemeClr>
                  </a:glow>
                </a:effectLst>
              </a:rPr>
              <a:t> </a:t>
            </a:r>
            <a:r>
              <a:rPr lang="tr-TR" sz="2800" b="1" dirty="0">
                <a:solidFill>
                  <a:schemeClr val="bg1">
                    <a:lumMod val="85000"/>
                  </a:schemeClr>
                </a:solidFill>
                <a:effectLst>
                  <a:glow rad="101600">
                    <a:schemeClr val="tx1">
                      <a:lumMod val="75000"/>
                      <a:lumOff val="25000"/>
                      <a:alpha val="40000"/>
                    </a:schemeClr>
                  </a:glow>
                </a:effectLst>
              </a:rPr>
              <a:t>küçükbaş hayvanlar ve domuzlar için 6 aydır. </a:t>
            </a:r>
            <a:endParaRPr lang="en-US" sz="2800" b="1" dirty="0">
              <a:solidFill>
                <a:schemeClr val="bg1">
                  <a:lumMod val="85000"/>
                </a:schemeClr>
              </a:solidFill>
              <a:effectLst>
                <a:glow rad="101600">
                  <a:schemeClr val="tx1">
                    <a:lumMod val="75000"/>
                    <a:lumOff val="25000"/>
                    <a:alpha val="40000"/>
                  </a:schemeClr>
                </a:glow>
              </a:effectLst>
            </a:endParaRPr>
          </a:p>
          <a:p>
            <a:r>
              <a:rPr lang="tr-TR" sz="2800" b="1" dirty="0" smtClean="0">
                <a:solidFill>
                  <a:schemeClr val="bg1">
                    <a:lumMod val="85000"/>
                  </a:schemeClr>
                </a:solidFill>
                <a:effectLst>
                  <a:glow rad="101600">
                    <a:schemeClr val="tx1">
                      <a:lumMod val="75000"/>
                      <a:lumOff val="25000"/>
                      <a:alpha val="40000"/>
                    </a:schemeClr>
                  </a:glow>
                </a:effectLst>
              </a:rPr>
              <a:t>Organik </a:t>
            </a:r>
            <a:r>
              <a:rPr lang="tr-TR" sz="2800" b="1" dirty="0">
                <a:solidFill>
                  <a:schemeClr val="bg1">
                    <a:lumMod val="85000"/>
                  </a:schemeClr>
                </a:solidFill>
                <a:effectLst>
                  <a:glow rad="101600">
                    <a:schemeClr val="tx1">
                      <a:lumMod val="75000"/>
                      <a:lumOff val="25000"/>
                      <a:alpha val="40000"/>
                    </a:schemeClr>
                  </a:glow>
                </a:effectLst>
              </a:rPr>
              <a:t>süt sığırcılığı işletmelerinde sürüden et amaçlı ayrılacak hayvanlar için bu süre yaşam süresinin 3/4’ü dür</a:t>
            </a:r>
            <a:r>
              <a:rPr lang="tr-TR" sz="2800" b="1" dirty="0" smtClean="0">
                <a:solidFill>
                  <a:schemeClr val="bg1">
                    <a:lumMod val="85000"/>
                  </a:schemeClr>
                </a:solidFill>
                <a:effectLst>
                  <a:glow rad="101600">
                    <a:schemeClr val="tx1">
                      <a:lumMod val="75000"/>
                      <a:lumOff val="25000"/>
                      <a:alpha val="40000"/>
                    </a:schemeClr>
                  </a:glow>
                </a:effectLst>
              </a:rPr>
              <a:t>.</a:t>
            </a:r>
            <a:endParaRPr lang="en-US" sz="2800" b="1" dirty="0" smtClean="0">
              <a:solidFill>
                <a:schemeClr val="bg1">
                  <a:lumMod val="85000"/>
                </a:schemeClr>
              </a:solidFill>
              <a:effectLst>
                <a:glow rad="101600">
                  <a:schemeClr val="tx1">
                    <a:lumMod val="75000"/>
                    <a:lumOff val="25000"/>
                    <a:alpha val="40000"/>
                  </a:schemeClr>
                </a:glow>
              </a:effectLst>
            </a:endParaRPr>
          </a:p>
          <a:p>
            <a:r>
              <a:rPr lang="tr-TR" sz="2800" b="1" dirty="0" smtClean="0">
                <a:solidFill>
                  <a:schemeClr val="bg1">
                    <a:lumMod val="85000"/>
                  </a:schemeClr>
                </a:solidFill>
                <a:effectLst>
                  <a:glow rad="101600">
                    <a:schemeClr val="tx1">
                      <a:lumMod val="75000"/>
                      <a:lumOff val="25000"/>
                      <a:alpha val="40000"/>
                    </a:schemeClr>
                  </a:glow>
                </a:effectLst>
              </a:rPr>
              <a:t> </a:t>
            </a:r>
            <a:endParaRPr lang="tr-TR" sz="1000" b="1" dirty="0" smtClean="0">
              <a:solidFill>
                <a:schemeClr val="bg1">
                  <a:lumMod val="85000"/>
                </a:schemeClr>
              </a:solidFill>
              <a:effectLst>
                <a:glow rad="101600">
                  <a:schemeClr val="tx1">
                    <a:lumMod val="75000"/>
                    <a:lumOff val="25000"/>
                    <a:alpha val="40000"/>
                  </a:schemeClr>
                </a:glow>
              </a:effectLst>
            </a:endParaRPr>
          </a:p>
          <a:p>
            <a:r>
              <a:rPr lang="tr-TR" sz="2800" b="1" dirty="0" smtClean="0">
                <a:solidFill>
                  <a:schemeClr val="bg1">
                    <a:lumMod val="85000"/>
                  </a:schemeClr>
                </a:solidFill>
                <a:effectLst>
                  <a:glow rad="101600">
                    <a:schemeClr val="tx1">
                      <a:lumMod val="75000"/>
                      <a:lumOff val="25000"/>
                      <a:alpha val="40000"/>
                    </a:schemeClr>
                  </a:glow>
                </a:effectLst>
              </a:rPr>
              <a:t>Süt </a:t>
            </a:r>
            <a:r>
              <a:rPr lang="tr-TR" sz="2800" b="1" dirty="0">
                <a:solidFill>
                  <a:schemeClr val="bg1">
                    <a:lumMod val="85000"/>
                  </a:schemeClr>
                </a:solidFill>
                <a:effectLst>
                  <a:glow rad="101600">
                    <a:schemeClr val="tx1">
                      <a:lumMod val="75000"/>
                      <a:lumOff val="25000"/>
                      <a:alpha val="40000"/>
                    </a:schemeClr>
                  </a:glow>
                </a:effectLst>
              </a:rPr>
              <a:t>üremi için </a:t>
            </a:r>
            <a:r>
              <a:rPr lang="tr-TR" sz="2800" b="1" dirty="0" err="1" smtClean="0">
                <a:solidFill>
                  <a:schemeClr val="bg1">
                    <a:lumMod val="85000"/>
                  </a:schemeClr>
                </a:solidFill>
                <a:effectLst>
                  <a:glow rad="101600">
                    <a:schemeClr val="tx1">
                      <a:lumMod val="75000"/>
                      <a:lumOff val="25000"/>
                      <a:alpha val="40000"/>
                    </a:schemeClr>
                  </a:glow>
                </a:effectLst>
              </a:rPr>
              <a:t>yetişrilen</a:t>
            </a:r>
            <a:r>
              <a:rPr lang="tr-TR" sz="2800" b="1" dirty="0" smtClean="0">
                <a:solidFill>
                  <a:schemeClr val="bg1">
                    <a:lumMod val="85000"/>
                  </a:schemeClr>
                </a:solidFill>
                <a:effectLst>
                  <a:glow rad="101600">
                    <a:schemeClr val="tx1">
                      <a:lumMod val="75000"/>
                      <a:lumOff val="25000"/>
                      <a:alpha val="40000"/>
                    </a:schemeClr>
                  </a:glow>
                </a:effectLst>
              </a:rPr>
              <a:t> </a:t>
            </a:r>
            <a:r>
              <a:rPr lang="tr-TR" sz="2800" b="1" dirty="0">
                <a:solidFill>
                  <a:schemeClr val="bg1">
                    <a:lumMod val="85000"/>
                  </a:schemeClr>
                </a:solidFill>
                <a:effectLst>
                  <a:glow rad="101600">
                    <a:schemeClr val="tx1">
                      <a:lumMod val="75000"/>
                      <a:lumOff val="25000"/>
                      <a:alpha val="40000"/>
                    </a:schemeClr>
                  </a:glow>
                </a:effectLst>
              </a:rPr>
              <a:t>hayvanlar için 6 aydır</a:t>
            </a:r>
            <a:r>
              <a:rPr lang="tr-TR" sz="2800" b="1" dirty="0" smtClean="0">
                <a:solidFill>
                  <a:schemeClr val="bg1">
                    <a:lumMod val="85000"/>
                  </a:schemeClr>
                </a:solidFill>
                <a:effectLst>
                  <a:glow rad="101600">
                    <a:schemeClr val="tx1">
                      <a:lumMod val="75000"/>
                      <a:lumOff val="25000"/>
                      <a:alpha val="40000"/>
                    </a:schemeClr>
                  </a:glow>
                </a:effectLst>
              </a:rPr>
              <a:t>.</a:t>
            </a:r>
            <a:endParaRPr lang="en-US" sz="2800" b="1" dirty="0" smtClean="0">
              <a:solidFill>
                <a:schemeClr val="bg1">
                  <a:lumMod val="85000"/>
                </a:schemeClr>
              </a:solidFill>
              <a:effectLst>
                <a:glow rad="101600">
                  <a:schemeClr val="tx1">
                    <a:lumMod val="75000"/>
                    <a:lumOff val="25000"/>
                    <a:alpha val="40000"/>
                  </a:schemeClr>
                </a:glow>
              </a:effectLst>
            </a:endParaRPr>
          </a:p>
          <a:p>
            <a:endParaRPr lang="tr-TR" sz="1000" b="1" dirty="0" smtClean="0">
              <a:solidFill>
                <a:schemeClr val="bg1">
                  <a:lumMod val="85000"/>
                </a:schemeClr>
              </a:solidFill>
              <a:effectLst>
                <a:glow rad="101600">
                  <a:schemeClr val="tx1">
                    <a:lumMod val="75000"/>
                    <a:lumOff val="25000"/>
                    <a:alpha val="40000"/>
                  </a:schemeClr>
                </a:glow>
              </a:effectLst>
            </a:endParaRPr>
          </a:p>
          <a:p>
            <a:r>
              <a:rPr lang="tr-TR" sz="2800" b="1" dirty="0" smtClean="0">
                <a:solidFill>
                  <a:schemeClr val="bg1">
                    <a:lumMod val="85000"/>
                  </a:schemeClr>
                </a:solidFill>
                <a:effectLst>
                  <a:glow rad="101600">
                    <a:schemeClr val="tx1">
                      <a:lumMod val="75000"/>
                      <a:lumOff val="25000"/>
                      <a:alpha val="40000"/>
                    </a:schemeClr>
                  </a:glow>
                </a:effectLst>
              </a:rPr>
              <a:t>Et </a:t>
            </a:r>
            <a:r>
              <a:rPr lang="tr-TR" sz="2800" b="1" dirty="0">
                <a:solidFill>
                  <a:schemeClr val="bg1">
                    <a:lumMod val="85000"/>
                  </a:schemeClr>
                </a:solidFill>
                <a:effectLst>
                  <a:glow rad="101600">
                    <a:schemeClr val="tx1">
                      <a:lumMod val="75000"/>
                      <a:lumOff val="25000"/>
                      <a:alpha val="40000"/>
                    </a:schemeClr>
                  </a:glow>
                </a:effectLst>
              </a:rPr>
              <a:t>üremine yönelik kanatlılarda üç günlük yaştan küçük olmak kaydıyla on </a:t>
            </a:r>
            <a:r>
              <a:rPr lang="tr-TR" sz="2800" b="1" dirty="0" smtClean="0">
                <a:solidFill>
                  <a:schemeClr val="bg1">
                    <a:lumMod val="85000"/>
                  </a:schemeClr>
                </a:solidFill>
                <a:effectLst>
                  <a:glow rad="101600">
                    <a:schemeClr val="tx1">
                      <a:lumMod val="75000"/>
                      <a:lumOff val="25000"/>
                      <a:alpha val="40000"/>
                    </a:schemeClr>
                  </a:glow>
                </a:effectLst>
              </a:rPr>
              <a:t>hafta, </a:t>
            </a:r>
            <a:r>
              <a:rPr lang="tr-TR" sz="2800" b="1" dirty="0">
                <a:solidFill>
                  <a:schemeClr val="bg1">
                    <a:lumMod val="85000"/>
                  </a:schemeClr>
                </a:solidFill>
                <a:effectLst>
                  <a:glow rad="101600">
                    <a:schemeClr val="tx1">
                      <a:lumMod val="75000"/>
                      <a:lumOff val="25000"/>
                      <a:alpha val="40000"/>
                    </a:schemeClr>
                  </a:glow>
                </a:effectLst>
              </a:rPr>
              <a:t>yumurta üremine yönelik kanatlılarda ise </a:t>
            </a:r>
            <a:r>
              <a:rPr lang="en-US" sz="2800" b="1" dirty="0">
                <a:solidFill>
                  <a:schemeClr val="bg1">
                    <a:lumMod val="85000"/>
                  </a:schemeClr>
                </a:solidFill>
                <a:effectLst>
                  <a:glow rad="101600">
                    <a:schemeClr val="tx1">
                      <a:lumMod val="75000"/>
                      <a:lumOff val="25000"/>
                      <a:alpha val="40000"/>
                    </a:schemeClr>
                  </a:glow>
                </a:effectLst>
              </a:rPr>
              <a:t>6</a:t>
            </a:r>
            <a:r>
              <a:rPr lang="tr-TR" sz="2800" b="1" dirty="0" smtClean="0">
                <a:solidFill>
                  <a:schemeClr val="bg1">
                    <a:lumMod val="85000"/>
                  </a:schemeClr>
                </a:solidFill>
                <a:effectLst>
                  <a:glow rad="101600">
                    <a:schemeClr val="tx1">
                      <a:lumMod val="75000"/>
                      <a:lumOff val="25000"/>
                      <a:alpha val="40000"/>
                    </a:schemeClr>
                  </a:glow>
                </a:effectLst>
              </a:rPr>
              <a:t> haftadır. </a:t>
            </a:r>
          </a:p>
        </p:txBody>
      </p:sp>
    </p:spTree>
    <p:extLst>
      <p:ext uri="{BB962C8B-B14F-4D97-AF65-F5344CB8AC3E}">
        <p14:creationId xmlns:p14="http://schemas.microsoft.com/office/powerpoint/2010/main" val="3961792551"/>
      </p:ext>
    </p:extLst>
  </p:cSld>
  <p:clrMapOvr>
    <a:masterClrMapping/>
  </p:clrMapOvr>
  <p:timing>
    <p:tnLst>
      <p:par>
        <p:cTn id="1" dur="indefinite" restart="never" nodeType="tmRoot"/>
      </p:par>
    </p:tnLst>
  </p:timing>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3072</TotalTime>
  <Words>900</Words>
  <Application>Microsoft Office PowerPoint</Application>
  <PresentationFormat>Ekran Gösterisi (4:3)</PresentationFormat>
  <Paragraphs>168</Paragraphs>
  <Slides>14</Slides>
  <Notes>1</Notes>
  <HiddenSlides>3</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Calibri</vt:lpstr>
      <vt:lpstr>Century Gothic</vt:lpstr>
      <vt:lpstr>メイリオ</vt:lpstr>
      <vt:lpstr>Times New Roman</vt:lpstr>
      <vt:lpstr>Wingdings 3</vt:lpstr>
      <vt:lpstr>Dilim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NouS/TncTR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Suzan Altınok</cp:lastModifiedBy>
  <cp:revision>229</cp:revision>
  <dcterms:created xsi:type="dcterms:W3CDTF">2017-11-14T19:04:47Z</dcterms:created>
  <dcterms:modified xsi:type="dcterms:W3CDTF">2017-12-13T13:29:28Z</dcterms:modified>
</cp:coreProperties>
</file>