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356" r:id="rId3"/>
    <p:sldId id="357" r:id="rId4"/>
    <p:sldId id="376" r:id="rId5"/>
    <p:sldId id="358" r:id="rId6"/>
    <p:sldId id="361" r:id="rId7"/>
    <p:sldId id="364" r:id="rId8"/>
    <p:sldId id="370" r:id="rId9"/>
    <p:sldId id="371" r:id="rId10"/>
    <p:sldId id="373" r:id="rId11"/>
    <p:sldId id="375" r:id="rId12"/>
    <p:sldId id="63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27767" y="2773450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91545" y="2998964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9080" y="1706082"/>
            <a:ext cx="10707160" cy="4329838"/>
          </a:xfrm>
        </p:spPr>
        <p:txBody>
          <a:bodyPr>
            <a:noAutofit/>
          </a:bodyPr>
          <a:lstStyle/>
          <a:p>
            <a:r>
              <a:rPr lang="tr-TR" sz="2800" dirty="0" err="1"/>
              <a:t>Vygotsky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“Yakınsak Gelişim </a:t>
            </a:r>
            <a:r>
              <a:rPr lang="tr-TR" sz="2800" b="1" i="1" dirty="0" err="1">
                <a:solidFill>
                  <a:srgbClr val="FF0000"/>
                </a:solidFill>
              </a:rPr>
              <a:t>Alanı”</a:t>
            </a:r>
            <a:r>
              <a:rPr lang="tr-TR" sz="2800" i="1" dirty="0" err="1"/>
              <a:t>dan</a:t>
            </a:r>
            <a:r>
              <a:rPr lang="tr-TR" sz="2800" i="1" dirty="0"/>
              <a:t> bahseder.</a:t>
            </a:r>
            <a:r>
              <a:rPr lang="tr-TR" sz="2800" dirty="0"/>
              <a:t> </a:t>
            </a:r>
          </a:p>
          <a:p>
            <a:r>
              <a:rPr lang="tr-TR" sz="2800" b="1" i="1" dirty="0">
                <a:solidFill>
                  <a:srgbClr val="FF0000"/>
                </a:solidFill>
              </a:rPr>
              <a:t>Yakınsak Gelişim Alanı</a:t>
            </a:r>
            <a:r>
              <a:rPr lang="tr-TR" sz="2800" b="1" i="1" dirty="0"/>
              <a:t>, </a:t>
            </a:r>
            <a:r>
              <a:rPr lang="tr-TR" sz="2800" dirty="0">
                <a:solidFill>
                  <a:srgbClr val="660066"/>
                </a:solidFill>
              </a:rPr>
              <a:t>çocuğun tek başına başarabilmesi zor olan, fakat </a:t>
            </a:r>
            <a:r>
              <a:rPr lang="tr-TR" sz="2800" b="1" i="1" dirty="0">
                <a:solidFill>
                  <a:srgbClr val="660066"/>
                </a:solidFill>
              </a:rPr>
              <a:t>yetişkinlerle veya daha yetkin akranlarıyla </a:t>
            </a:r>
            <a:r>
              <a:rPr lang="tr-TR" sz="2800" dirty="0">
                <a:solidFill>
                  <a:srgbClr val="660066"/>
                </a:solidFill>
              </a:rPr>
              <a:t>etkileşim ile başarılabilen becerileri</a:t>
            </a:r>
            <a:r>
              <a:rPr lang="tr-TR" sz="2800" dirty="0"/>
              <a:t> ifade eder. </a:t>
            </a:r>
          </a:p>
          <a:p>
            <a:r>
              <a:rPr lang="tr-TR" sz="2800" dirty="0"/>
              <a:t>Yakınsak gelişim alanının </a:t>
            </a:r>
            <a:r>
              <a:rPr lang="tr-TR" sz="2800" dirty="0">
                <a:solidFill>
                  <a:srgbClr val="FF0000"/>
                </a:solidFill>
              </a:rPr>
              <a:t>alt limiti</a:t>
            </a:r>
            <a:r>
              <a:rPr lang="tr-TR" sz="2800" dirty="0"/>
              <a:t> için çocuğun tek başına başarabildikleri, </a:t>
            </a:r>
            <a:r>
              <a:rPr lang="tr-TR" sz="2800" dirty="0">
                <a:solidFill>
                  <a:srgbClr val="FF0000"/>
                </a:solidFill>
              </a:rPr>
              <a:t>üst limiti </a:t>
            </a:r>
            <a:r>
              <a:rPr lang="tr-TR" sz="2800" dirty="0"/>
              <a:t>için ise yetkin kişilerin desteği ile yapabilecekleri denilebilir. </a:t>
            </a:r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2060823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20225" y="2439831"/>
            <a:ext cx="11287438" cy="4145296"/>
          </a:xfrm>
        </p:spPr>
        <p:txBody>
          <a:bodyPr>
            <a:normAutofit/>
          </a:bodyPr>
          <a:lstStyle/>
          <a:p>
            <a:r>
              <a:rPr lang="tr-TR" sz="3200" dirty="0" err="1">
                <a:solidFill>
                  <a:schemeClr val="tx1"/>
                </a:solidFill>
              </a:rPr>
              <a:t>Vygotsky’nin</a:t>
            </a:r>
            <a:r>
              <a:rPr lang="tr-TR" sz="3200" dirty="0">
                <a:solidFill>
                  <a:schemeClr val="tx1"/>
                </a:solidFill>
              </a:rPr>
              <a:t> çevre vurgusunun en belirgin şekilde görüldüğü kavramlardan biri de </a:t>
            </a:r>
            <a:r>
              <a:rPr lang="tr-TR" sz="3200" b="1" i="1" dirty="0">
                <a:solidFill>
                  <a:srgbClr val="FF0000"/>
                </a:solidFill>
              </a:rPr>
              <a:t>Yapı İskelesi</a:t>
            </a:r>
            <a:r>
              <a:rPr lang="tr-TR" sz="3200" b="1" dirty="0">
                <a:solidFill>
                  <a:srgbClr val="FF0000"/>
                </a:solidFill>
              </a:rPr>
              <a:t>dir</a:t>
            </a:r>
            <a:r>
              <a:rPr lang="tr-TR" sz="3200" dirty="0">
                <a:solidFill>
                  <a:srgbClr val="FF0000"/>
                </a:solidFill>
              </a:rPr>
              <a:t>. </a:t>
            </a:r>
          </a:p>
          <a:p>
            <a:r>
              <a:rPr lang="tr-TR" sz="3200" dirty="0">
                <a:solidFill>
                  <a:schemeClr val="tx1"/>
                </a:solidFill>
              </a:rPr>
              <a:t>Bireyler öğrenme sürecinde çevreden destek ve yardım alırlar. </a:t>
            </a:r>
          </a:p>
          <a:p>
            <a:endParaRPr lang="en-US" sz="3200" dirty="0"/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2827205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898826" y="1751620"/>
            <a:ext cx="5450415" cy="4619920"/>
          </a:xfrm>
        </p:spPr>
        <p:txBody>
          <a:bodyPr>
            <a:normAutofit/>
          </a:bodyPr>
          <a:lstStyle/>
          <a:p>
            <a:r>
              <a:rPr lang="tr-TR" sz="2800" dirty="0" err="1"/>
              <a:t>Vygotsky</a:t>
            </a:r>
            <a:r>
              <a:rPr lang="tr-TR" sz="2800" dirty="0"/>
              <a:t>, her çocuğun;</a:t>
            </a:r>
          </a:p>
          <a:p>
            <a:pPr lvl="2"/>
            <a:r>
              <a:rPr lang="tr-TR" sz="2800" dirty="0">
                <a:solidFill>
                  <a:srgbClr val="FF0000"/>
                </a:solidFill>
              </a:rPr>
              <a:t>dikkat, </a:t>
            </a:r>
          </a:p>
          <a:p>
            <a:pPr lvl="2"/>
            <a:r>
              <a:rPr lang="tr-TR" sz="2800" dirty="0">
                <a:solidFill>
                  <a:srgbClr val="FF0000"/>
                </a:solidFill>
              </a:rPr>
              <a:t>algı ve </a:t>
            </a:r>
          </a:p>
          <a:p>
            <a:pPr lvl="2"/>
            <a:r>
              <a:rPr lang="tr-TR" sz="2800" dirty="0">
                <a:solidFill>
                  <a:srgbClr val="FF0000"/>
                </a:solidFill>
              </a:rPr>
              <a:t>hafıza </a:t>
            </a:r>
            <a:r>
              <a:rPr lang="tr-TR" sz="2800" dirty="0"/>
              <a:t>gibi doğuştan gelen bir takım </a:t>
            </a:r>
            <a:r>
              <a:rPr lang="tr-TR" sz="2800" i="1" dirty="0">
                <a:solidFill>
                  <a:srgbClr val="660066"/>
                </a:solidFill>
              </a:rPr>
              <a:t>zihinsel yeteneklerle doğduğunu </a:t>
            </a:r>
            <a:r>
              <a:rPr lang="tr-TR" sz="2800" dirty="0"/>
              <a:t>savunur. </a:t>
            </a:r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400524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44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1032" y="1641943"/>
            <a:ext cx="11005208" cy="3843061"/>
          </a:xfrm>
        </p:spPr>
        <p:txBody>
          <a:bodyPr>
            <a:noAutofit/>
          </a:bodyPr>
          <a:lstStyle/>
          <a:p>
            <a:r>
              <a:rPr lang="tr-TR" sz="3200" dirty="0"/>
              <a:t>Dil kullanımı, okuma-yazma gibi </a:t>
            </a:r>
            <a:r>
              <a:rPr lang="tr-TR" sz="3200" dirty="0">
                <a:solidFill>
                  <a:srgbClr val="FF0000"/>
                </a:solidFill>
              </a:rPr>
              <a:t>temel zihinsel işlevleri </a:t>
            </a:r>
            <a:r>
              <a:rPr lang="tr-TR" sz="3200" dirty="0"/>
              <a:t>çevresindeki </a:t>
            </a:r>
            <a:r>
              <a:rPr lang="tr-TR" sz="3200" b="1" i="1" dirty="0">
                <a:solidFill>
                  <a:srgbClr val="660066"/>
                </a:solidFill>
              </a:rPr>
              <a:t>tecrübeli yetişkinler ve akranlarının </a:t>
            </a:r>
            <a:r>
              <a:rPr lang="tr-TR" sz="3200" dirty="0"/>
              <a:t>yardımıyla nasıl kullanacaklarını öğrenir. </a:t>
            </a:r>
          </a:p>
          <a:p>
            <a:r>
              <a:rPr lang="tr-TR" sz="3200" b="1" i="1" dirty="0">
                <a:solidFill>
                  <a:srgbClr val="FF0000"/>
                </a:solidFill>
              </a:rPr>
              <a:t>Kültür, </a:t>
            </a:r>
            <a:r>
              <a:rPr lang="tr-TR" sz="3200" dirty="0"/>
              <a:t>çocukların temel zihinsel işlevlerini üst düzey bilişsel becerilere dönüştürmelerini sağlayan aracıları (dil gibi) sağlar.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1431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00278" y="2568042"/>
            <a:ext cx="10025962" cy="3668165"/>
          </a:xfrm>
        </p:spPr>
        <p:txBody>
          <a:bodyPr>
            <a:normAutofit/>
          </a:bodyPr>
          <a:lstStyle/>
          <a:p>
            <a:r>
              <a:rPr lang="tr-TR" sz="3200" dirty="0"/>
              <a:t>Çocuklar öğrenme süreçlerini </a:t>
            </a:r>
            <a:r>
              <a:rPr lang="tr-TR" sz="3200" b="1" i="1" dirty="0">
                <a:solidFill>
                  <a:srgbClr val="660066"/>
                </a:solidFill>
              </a:rPr>
              <a:t>sosyal aracılar ile kendileri yapılandırır.</a:t>
            </a:r>
          </a:p>
          <a:p>
            <a:r>
              <a:rPr lang="tr-TR" sz="3200" dirty="0">
                <a:solidFill>
                  <a:srgbClr val="008000"/>
                </a:solidFill>
              </a:rPr>
              <a:t>Gelişim için </a:t>
            </a:r>
            <a:r>
              <a:rPr lang="tr-TR" sz="3200" b="1" i="1" dirty="0">
                <a:solidFill>
                  <a:srgbClr val="660066"/>
                </a:solidFill>
              </a:rPr>
              <a:t>fiziksel etkileşimin </a:t>
            </a:r>
            <a:r>
              <a:rPr lang="tr-TR" sz="3200" dirty="0"/>
              <a:t>son derece önemli olduğunu belirtir.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9165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0000"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dirty="0" err="1"/>
              <a:t>Vygotsky’nin</a:t>
            </a:r>
            <a:r>
              <a:rPr lang="tr-TR" sz="3200" dirty="0"/>
              <a:t> sistemini oluşturan dört temel ilke vardır;</a:t>
            </a:r>
          </a:p>
          <a:p>
            <a:pPr lvl="1"/>
            <a:r>
              <a:rPr lang="tr-TR" sz="3200" dirty="0">
                <a:solidFill>
                  <a:srgbClr val="FF0000"/>
                </a:solidFill>
              </a:rPr>
              <a:t>Çocuk bilgiyi yapılandırır. </a:t>
            </a:r>
          </a:p>
          <a:p>
            <a:pPr lvl="1"/>
            <a:r>
              <a:rPr lang="tr-TR" sz="3200" dirty="0">
                <a:solidFill>
                  <a:srgbClr val="660066"/>
                </a:solidFill>
              </a:rPr>
              <a:t>Öğrenme, gelişime öncülük eder.</a:t>
            </a:r>
          </a:p>
          <a:p>
            <a:pPr lvl="1"/>
            <a:r>
              <a:rPr lang="tr-TR" sz="3200" dirty="0">
                <a:solidFill>
                  <a:srgbClr val="3A911A"/>
                </a:solidFill>
              </a:rPr>
              <a:t>Dil zihinsel gelişimde önemli bir yere sahiptir</a:t>
            </a:r>
          </a:p>
          <a:p>
            <a:pPr lvl="1"/>
            <a:r>
              <a:rPr lang="tr-TR" sz="3200" dirty="0">
                <a:solidFill>
                  <a:srgbClr val="000090"/>
                </a:solidFill>
              </a:rPr>
              <a:t>Gelişim sosyal bağlamından ayrı düşünülemez</a:t>
            </a:r>
          </a:p>
          <a:p>
            <a:pPr lvl="1"/>
            <a:endParaRPr lang="tr-TR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24723" y="2290803"/>
            <a:ext cx="6067277" cy="3543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20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15562" y="1475184"/>
            <a:ext cx="10410677" cy="476102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3200" b="1" dirty="0">
                <a:solidFill>
                  <a:srgbClr val="FF0000"/>
                </a:solidFill>
              </a:rPr>
              <a:t>Gelişim sosyal bağlamından ayrı düşünülemez</a:t>
            </a:r>
            <a:endParaRPr lang="en-US" sz="32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3200" dirty="0">
                <a:solidFill>
                  <a:srgbClr val="FF0000"/>
                </a:solidFill>
              </a:rPr>
              <a:t>Sosyal bağlam </a:t>
            </a:r>
            <a:r>
              <a:rPr lang="tr-TR" sz="3200" dirty="0"/>
              <a:t>kültürle ilişkilidir. </a:t>
            </a:r>
          </a:p>
          <a:p>
            <a:pPr>
              <a:lnSpc>
                <a:spcPct val="120000"/>
              </a:lnSpc>
            </a:pPr>
            <a:r>
              <a:rPr lang="tr-TR" sz="3200" dirty="0"/>
              <a:t>Çocuğun kullandığı tüm mantık ve problem çözme yöntemleri, içerisinde bulunduğu kültürel çevreden ve tecrübelerinden etkilenecektir. </a:t>
            </a:r>
          </a:p>
          <a:p>
            <a:pPr>
              <a:lnSpc>
                <a:spcPct val="120000"/>
              </a:lnSpc>
            </a:pPr>
            <a:r>
              <a:rPr lang="tr-TR" sz="3200" dirty="0"/>
              <a:t>Bu nedenle, </a:t>
            </a:r>
            <a:r>
              <a:rPr lang="tr-TR" sz="3200" dirty="0">
                <a:solidFill>
                  <a:srgbClr val="FF0000"/>
                </a:solidFill>
              </a:rPr>
              <a:t>sosyal bağlam ilkesi iletişimde merkezi bir rol üstlenir</a:t>
            </a:r>
            <a:r>
              <a:rPr lang="tr-TR" sz="3200" dirty="0"/>
              <a:t>. </a:t>
            </a:r>
          </a:p>
          <a:p>
            <a:pPr>
              <a:lnSpc>
                <a:spcPct val="120000"/>
              </a:lnSpc>
            </a:pP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4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74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4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09520" y="2205167"/>
            <a:ext cx="9872449" cy="386356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Dil zihinsel gelişimde önemli bir yere sahiptir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tr-TR" sz="2800" dirty="0" err="1"/>
              <a:t>Vygoysky</a:t>
            </a:r>
            <a:r>
              <a:rPr lang="tr-TR" sz="2800" dirty="0"/>
              <a:t>, </a:t>
            </a:r>
            <a:r>
              <a:rPr lang="tr-TR" sz="2800" b="1" i="1" u="sng" dirty="0">
                <a:solidFill>
                  <a:srgbClr val="FF0000"/>
                </a:solidFill>
              </a:rPr>
              <a:t>dilin </a:t>
            </a:r>
            <a:r>
              <a:rPr lang="tr-TR" sz="2800" dirty="0"/>
              <a:t>biliş üzerinde çok büyük bir rol oynadığını savunur. </a:t>
            </a:r>
          </a:p>
          <a:p>
            <a:r>
              <a:rPr lang="tr-TR" sz="2800" b="1" i="1" dirty="0">
                <a:solidFill>
                  <a:srgbClr val="FF0000"/>
                </a:solidFill>
              </a:rPr>
              <a:t>Dil, </a:t>
            </a:r>
            <a:r>
              <a:rPr lang="tr-TR" sz="2800" dirty="0"/>
              <a:t>düşünmeyi sağlar ve bilişsel gelişimi destekler. </a:t>
            </a:r>
          </a:p>
          <a:p>
            <a:r>
              <a:rPr lang="tr-TR" sz="2800" dirty="0"/>
              <a:t>Bu nedenle bilişsel gelişim dilden ayrı düşünülemez.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593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332186" y="1827586"/>
            <a:ext cx="6863312" cy="4324882"/>
          </a:xfrm>
        </p:spPr>
        <p:txBody>
          <a:bodyPr>
            <a:normAutofit lnSpcReduction="10000"/>
          </a:bodyPr>
          <a:lstStyle/>
          <a:p>
            <a:r>
              <a:rPr lang="tr-TR" sz="3200" dirty="0">
                <a:solidFill>
                  <a:srgbClr val="FF0000"/>
                </a:solidFill>
              </a:rPr>
              <a:t>Dil ve düşünce, </a:t>
            </a:r>
            <a:r>
              <a:rPr lang="tr-TR" sz="3200" dirty="0"/>
              <a:t>başlangıçta bağımsız gelişir. </a:t>
            </a:r>
          </a:p>
          <a:p>
            <a:r>
              <a:rPr lang="tr-TR" sz="3200" dirty="0"/>
              <a:t>Düşünce gelişiminde, </a:t>
            </a:r>
            <a:r>
              <a:rPr lang="tr-TR" sz="3200" dirty="0">
                <a:solidFill>
                  <a:srgbClr val="FF0000"/>
                </a:solidFill>
              </a:rPr>
              <a:t>dil öncesi dönem </a:t>
            </a:r>
            <a:r>
              <a:rPr lang="tr-TR" sz="3200" dirty="0"/>
              <a:t>vardır. </a:t>
            </a:r>
          </a:p>
          <a:p>
            <a:r>
              <a:rPr lang="tr-TR" sz="3200" dirty="0">
                <a:solidFill>
                  <a:srgbClr val="FF0000"/>
                </a:solidFill>
              </a:rPr>
              <a:t>Konuşma gelişiminde</a:t>
            </a:r>
            <a:r>
              <a:rPr lang="tr-TR" sz="3200" dirty="0"/>
              <a:t>, düşünce öncesi bir dönem vardır. </a:t>
            </a:r>
          </a:p>
          <a:p>
            <a:r>
              <a:rPr lang="tr-TR" sz="3200" b="1" i="1" dirty="0">
                <a:solidFill>
                  <a:srgbClr val="3A911A"/>
                </a:solidFill>
              </a:rPr>
              <a:t>İki-üç yaşlarında </a:t>
            </a:r>
            <a:r>
              <a:rPr lang="tr-TR" sz="3200" dirty="0">
                <a:solidFill>
                  <a:srgbClr val="FF0000"/>
                </a:solidFill>
              </a:rPr>
              <a:t>düşünme ve konuşma birleşir</a:t>
            </a:r>
            <a:r>
              <a:rPr lang="tr-TR" sz="3200" dirty="0"/>
              <a:t>. </a:t>
            </a:r>
          </a:p>
          <a:p>
            <a:endParaRPr lang="tr-TR" sz="3200" dirty="0"/>
          </a:p>
          <a:p>
            <a:endParaRPr lang="tr-TR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3484102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2746" y="2707610"/>
            <a:ext cx="10288554" cy="3528597"/>
          </a:xfrm>
        </p:spPr>
        <p:txBody>
          <a:bodyPr>
            <a:noAutofit/>
          </a:bodyPr>
          <a:lstStyle/>
          <a:p>
            <a:r>
              <a:rPr lang="tr-TR" sz="3200" dirty="0"/>
              <a:t>Çocuklar, konuşurken düşünebilmeye başlarlar. </a:t>
            </a:r>
          </a:p>
          <a:p>
            <a:r>
              <a:rPr lang="tr-TR" sz="3200" dirty="0">
                <a:solidFill>
                  <a:srgbClr val="FF0000"/>
                </a:solidFill>
              </a:rPr>
              <a:t>Düşünme ve konuşma birleştiğinde </a:t>
            </a:r>
            <a:r>
              <a:rPr lang="tr-TR" sz="3200" dirty="0"/>
              <a:t>çocuklarda,</a:t>
            </a:r>
          </a:p>
          <a:p>
            <a:pPr lvl="2"/>
            <a:r>
              <a:rPr lang="tr-TR" sz="2800" dirty="0"/>
              <a:t> </a:t>
            </a:r>
            <a:r>
              <a:rPr lang="tr-TR" sz="2800" dirty="0" err="1"/>
              <a:t>Piaget’in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benmerkezci konuşma </a:t>
            </a:r>
            <a:r>
              <a:rPr lang="tr-TR" sz="2800" dirty="0"/>
              <a:t>dediği,</a:t>
            </a:r>
          </a:p>
          <a:p>
            <a:pPr lvl="2"/>
            <a:r>
              <a:rPr lang="tr-TR" sz="2800" dirty="0" err="1"/>
              <a:t>Vygotsky’nin</a:t>
            </a:r>
            <a:r>
              <a:rPr lang="tr-TR" sz="2800" dirty="0"/>
              <a:t> ise </a:t>
            </a:r>
            <a:r>
              <a:rPr lang="tr-TR" sz="2800" b="1" i="1" dirty="0">
                <a:solidFill>
                  <a:srgbClr val="FF0000"/>
                </a:solidFill>
              </a:rPr>
              <a:t>kendine yönelik konuşma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olarak adlandırdığı bir konuşma görülmeye başlar. </a:t>
            </a:r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Vygotsky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169195443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317</TotalTime>
  <Words>453</Words>
  <Application>Microsoft Office PowerPoint</Application>
  <PresentationFormat>Geniş ekran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Tunga</vt:lpstr>
      <vt:lpstr>Wingdings 3</vt:lpstr>
      <vt:lpstr>Duman</vt:lpstr>
      <vt:lpstr> ÇOCUK GELİŞİMİNDE KURAMLARI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Vygotsky ve Bilişsel Gelişim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34</cp:revision>
  <dcterms:created xsi:type="dcterms:W3CDTF">2017-09-25T14:34:57Z</dcterms:created>
  <dcterms:modified xsi:type="dcterms:W3CDTF">2020-05-04T21:19:37Z</dcterms:modified>
</cp:coreProperties>
</file>