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84" r:id="rId3"/>
    <p:sldId id="280" r:id="rId4"/>
    <p:sldId id="286" r:id="rId5"/>
    <p:sldId id="299" r:id="rId6"/>
    <p:sldId id="285" r:id="rId7"/>
    <p:sldId id="279" r:id="rId8"/>
    <p:sldId id="282" r:id="rId9"/>
    <p:sldId id="266" r:id="rId10"/>
    <p:sldId id="294" r:id="rId11"/>
    <p:sldId id="303" r:id="rId12"/>
    <p:sldId id="317" r:id="rId13"/>
    <p:sldId id="267" r:id="rId14"/>
    <p:sldId id="305" r:id="rId15"/>
    <p:sldId id="306" r:id="rId16"/>
    <p:sldId id="309" r:id="rId17"/>
    <p:sldId id="310" r:id="rId18"/>
    <p:sldId id="314" r:id="rId19"/>
    <p:sldId id="283" r:id="rId20"/>
    <p:sldId id="334" r:id="rId21"/>
    <p:sldId id="258" r:id="rId22"/>
    <p:sldId id="340" r:id="rId23"/>
    <p:sldId id="335" r:id="rId24"/>
    <p:sldId id="337" r:id="rId25"/>
    <p:sldId id="342" r:id="rId26"/>
    <p:sldId id="260" r:id="rId27"/>
    <p:sldId id="343" r:id="rId28"/>
    <p:sldId id="344" r:id="rId29"/>
    <p:sldId id="300" r:id="rId30"/>
    <p:sldId id="296" r:id="rId31"/>
    <p:sldId id="261"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86" d="100"/>
          <a:sy n="86" d="100"/>
        </p:scale>
        <p:origin x="155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F93397-E887-44F8-9654-8C5D75850AC3}" type="datetimeFigureOut">
              <a:rPr lang="tr-TR" smtClean="0"/>
              <a:t>24.06.2020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A0A8BF-015B-4C3F-9727-DB8042FB4C97}"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1C662695-BBEF-4553-8A75-0AE8D01821B7}" type="slidenum">
              <a:rPr lang="en-US"/>
              <a:pPr/>
              <a:t>9</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4C9D6472-ACF4-4E86-8CC4-698946AA8268}" type="slidenum">
              <a:rPr lang="en-US"/>
              <a:pPr/>
              <a:t>13</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8" name="27 Veri Yer Tutucusu"/>
          <p:cNvSpPr>
            <a:spLocks noGrp="1"/>
          </p:cNvSpPr>
          <p:nvPr>
            <p:ph type="dt" sz="half" idx="10"/>
          </p:nvPr>
        </p:nvSpPr>
        <p:spPr/>
        <p:txBody>
          <a:bodyPr/>
          <a:lstStyle/>
          <a:p>
            <a:fld id="{EAB0D003-1ED3-4F2C-876C-DD408F34C075}" type="datetimeFigureOut">
              <a:rPr lang="tr-TR" smtClean="0"/>
              <a:t>24.06.2020</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a:lstStyle/>
          <a:p>
            <a:fld id="{1B85E4B9-26ED-4AE4-980E-C8B1710F0BD8}" type="slidenum">
              <a:rPr lang="tr-TR" smtClean="0"/>
              <a:t>‹#›</a:t>
            </a:fld>
            <a:endParaRPr lang="tr-TR"/>
          </a:p>
        </p:txBody>
      </p:sp>
      <p:sp>
        <p:nvSpPr>
          <p:cNvPr id="32" name="31 Dikdörtgen"/>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Dikdörtgen"/>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39 Dikdörtgen"/>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40 Dikdörtgen"/>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41 Dikdörtgen"/>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Başlık"/>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tr-TR" smtClean="0"/>
              <a:t>Asıl başlık stili için tıklatın</a:t>
            </a:r>
            <a:endParaRPr kumimoji="0" lang="en-US"/>
          </a:p>
        </p:txBody>
      </p:sp>
      <p:sp>
        <p:nvSpPr>
          <p:cNvPr id="9" name="8 Alt Başlık"/>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56" name="55 Dikdörtgen"/>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64 Dikdörtgen"/>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65 Dikdörtgen"/>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66 Dikdörtgen"/>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AB0D003-1ED3-4F2C-876C-DD408F34C075}" type="datetimeFigureOut">
              <a:rPr lang="tr-TR" smtClean="0"/>
              <a:t>24.06.2020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B85E4B9-26ED-4AE4-980E-C8B1710F0BD8}"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981200" cy="5851525"/>
          </a:xfrm>
        </p:spPr>
        <p:txBody>
          <a:bodyPr vert="eaVert" anchor="ct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274639"/>
            <a:ext cx="5867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AB0D003-1ED3-4F2C-876C-DD408F34C075}" type="datetimeFigureOut">
              <a:rPr lang="tr-TR" smtClean="0"/>
              <a:t>24.06.2020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B85E4B9-26ED-4AE4-980E-C8B1710F0BD8}"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AB0D003-1ED3-4F2C-876C-DD408F34C075}" type="datetimeFigureOut">
              <a:rPr lang="tr-TR" smtClean="0"/>
              <a:t>24.06.2020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B85E4B9-26ED-4AE4-980E-C8B1710F0BD8}"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4" name="13 Serbest Form"/>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Serbest Form"/>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Serbest Form"/>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Serbest Form"/>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Serbest Form"/>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Serbest Form"/>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Serbest Form"/>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20 Serbest Form"/>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Serbest Form"/>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22 Serbest Form"/>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23 Serbest Form"/>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24 Serbest Form"/>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25 Serbest Form"/>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Serbest Form"/>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2 Metin Yer Tutucusu"/>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EAB0D003-1ED3-4F2C-876C-DD408F34C075}" type="datetimeFigureOut">
              <a:rPr lang="tr-TR" smtClean="0"/>
              <a:t>24.06.2020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B85E4B9-26ED-4AE4-980E-C8B1710F0BD8}" type="slidenum">
              <a:rPr lang="tr-TR" smtClean="0"/>
              <a:t>‹#›</a:t>
            </a:fld>
            <a:endParaRPr lang="tr-TR"/>
          </a:p>
        </p:txBody>
      </p:sp>
      <p:sp>
        <p:nvSpPr>
          <p:cNvPr id="7" name="6 Dikdörtgen"/>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tr-TR" smtClean="0"/>
              <a:t>Asıl başlık stili için tıklatın</a:t>
            </a:r>
            <a:endParaRPr kumimoji="0" lang="en-US"/>
          </a:p>
        </p:txBody>
      </p:sp>
      <p:sp>
        <p:nvSpPr>
          <p:cNvPr id="8" name="7 Dikdörtgen"/>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Dikdörtgen"/>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Dikdörtgen"/>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Dikdörtgen"/>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2064"/>
            <a:ext cx="8229600" cy="9144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EAB0D003-1ED3-4F2C-876C-DD408F34C075}" type="datetimeFigureOut">
              <a:rPr lang="tr-TR" smtClean="0"/>
              <a:t>24.06.2020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B85E4B9-26ED-4AE4-980E-C8B1710F0BD8}"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5" name="24 Dikdörtgen"/>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504824" y="512064"/>
            <a:ext cx="7772400" cy="914400"/>
          </a:xfrm>
        </p:spPr>
        <p:txBody>
          <a:bodyPr anchor="t"/>
          <a:lstStyle>
            <a:lvl1pPr>
              <a:defRPr sz="400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EAB0D003-1ED3-4F2C-876C-DD408F34C075}" type="datetimeFigureOut">
              <a:rPr lang="tr-TR" smtClean="0"/>
              <a:t>24.06.2020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1B85E4B9-26ED-4AE4-980E-C8B1710F0BD8}" type="slidenum">
              <a:rPr lang="tr-TR" smtClean="0"/>
              <a:t>‹#›</a:t>
            </a:fld>
            <a:endParaRPr lang="tr-TR"/>
          </a:p>
        </p:txBody>
      </p:sp>
      <p:sp>
        <p:nvSpPr>
          <p:cNvPr id="16" name="15 Dikdörtgen"/>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16 Dikdörtgen"/>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Dikdörtgen"/>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Dikdörtgen"/>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Dikdörtgen"/>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Dikdörtgen"/>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Dikdörtgen"/>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29 Dikdörtgen"/>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914400" y="512064"/>
            <a:ext cx="7772400" cy="914400"/>
          </a:xfrm>
        </p:spPr>
        <p:txBody>
          <a:bodyPr/>
          <a:lstStyle>
            <a:lvl1pPr>
              <a:defRPr sz="4000" cap="none" baseline="0"/>
            </a:lvl1pPr>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EAB0D003-1ED3-4F2C-876C-DD408F34C075}" type="datetimeFigureOut">
              <a:rPr lang="tr-TR" smtClean="0"/>
              <a:t>24.06.2020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1B85E4B9-26ED-4AE4-980E-C8B1710F0BD8}"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AB0D003-1ED3-4F2C-876C-DD408F34C075}" type="datetimeFigureOut">
              <a:rPr lang="tr-TR" smtClean="0"/>
              <a:t>24.06.2020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1B85E4B9-26ED-4AE4-980E-C8B1710F0BD8}"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273050"/>
            <a:ext cx="8229600" cy="1162050"/>
          </a:xfrm>
        </p:spPr>
        <p:txBody>
          <a:bodyPr anchor="ctr"/>
          <a:lstStyle>
            <a:lvl1pPr algn="l">
              <a:buNone/>
              <a:defRPr sz="3600" b="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EAB0D003-1ED3-4F2C-876C-DD408F34C075}" type="datetimeFigureOut">
              <a:rPr lang="tr-TR" smtClean="0"/>
              <a:t>24.06.2020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B85E4B9-26ED-4AE4-980E-C8B1710F0BD8}"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7 Dikdörtgen"/>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8 Düz Bağlayıcı"/>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
          <p:cNvGrpSpPr/>
          <p:nvPr/>
        </p:nvGrpSpPr>
        <p:grpSpPr>
          <a:xfrm rot="5400000">
            <a:off x="8514581" y="1219200"/>
            <a:ext cx="132763" cy="128466"/>
            <a:chOff x="6668087" y="1297746"/>
            <a:chExt cx="161840" cy="156602"/>
          </a:xfrm>
        </p:grpSpPr>
        <p:cxnSp>
          <p:nvCxnSpPr>
            <p:cNvPr id="15" name="14 Düz Bağlayıcı"/>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Düz Bağlayıcı"/>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Düz Bağlayıcı"/>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Başlık"/>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tr-TR" smtClean="0"/>
              <a:t>Asıl başlık stili için tıklatın</a:t>
            </a:r>
            <a:endParaRPr kumimoji="0" lang="en-US"/>
          </a:p>
        </p:txBody>
      </p:sp>
      <p:sp>
        <p:nvSpPr>
          <p:cNvPr id="3" name="2 Resim Yer Tutucusu"/>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tr-TR" smtClean="0"/>
              <a:t>Resim eklemek için simgeyi tıklatın</a:t>
            </a:r>
            <a:endParaRPr kumimoji="0" lang="en-US"/>
          </a:p>
        </p:txBody>
      </p:sp>
      <p:sp>
        <p:nvSpPr>
          <p:cNvPr id="4" name="3 Metin Yer Tutucusu"/>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grpSp>
        <p:nvGrpSpPr>
          <p:cNvPr id="14" name="13 Grup"/>
          <p:cNvGrpSpPr/>
          <p:nvPr/>
        </p:nvGrpSpPr>
        <p:grpSpPr>
          <a:xfrm rot="5400000">
            <a:off x="8666981" y="1371600"/>
            <a:ext cx="132763" cy="128466"/>
            <a:chOff x="6668087" y="1297746"/>
            <a:chExt cx="161840" cy="156602"/>
          </a:xfrm>
        </p:grpSpPr>
        <p:cxnSp>
          <p:nvCxnSpPr>
            <p:cNvPr id="11" name="10 Düz Bağlayıcı"/>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Düz Bağlayıcı"/>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Düz Bağlayıcı"/>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
          <p:cNvGrpSpPr/>
          <p:nvPr/>
        </p:nvGrpSpPr>
        <p:grpSpPr>
          <a:xfrm rot="5400000">
            <a:off x="8320088" y="1474763"/>
            <a:ext cx="132763" cy="128466"/>
            <a:chOff x="6668087" y="1297746"/>
            <a:chExt cx="161840" cy="156602"/>
          </a:xfrm>
        </p:grpSpPr>
        <p:cxnSp>
          <p:nvCxnSpPr>
            <p:cNvPr id="19" name="18 Düz Bağlayıcı"/>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Düz Bağlayıcı"/>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Düz Bağlayıcı"/>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Veri Yer Tutucusu"/>
          <p:cNvSpPr>
            <a:spLocks noGrp="1"/>
          </p:cNvSpPr>
          <p:nvPr>
            <p:ph type="dt" sz="half" idx="10"/>
          </p:nvPr>
        </p:nvSpPr>
        <p:spPr>
          <a:xfrm>
            <a:off x="6477000" y="55499"/>
            <a:ext cx="2133600" cy="365125"/>
          </a:xfrm>
        </p:spPr>
        <p:txBody>
          <a:bodyPr/>
          <a:lstStyle/>
          <a:p>
            <a:fld id="{EAB0D003-1ED3-4F2C-876C-DD408F34C075}" type="datetimeFigureOut">
              <a:rPr lang="tr-TR" smtClean="0"/>
              <a:t>24.06.2020</a:t>
            </a:fld>
            <a:endParaRPr lang="tr-TR"/>
          </a:p>
        </p:txBody>
      </p:sp>
      <p:sp>
        <p:nvSpPr>
          <p:cNvPr id="6" name="5 Altbilgi Yer Tutucusu"/>
          <p:cNvSpPr>
            <a:spLocks noGrp="1"/>
          </p:cNvSpPr>
          <p:nvPr>
            <p:ph type="ftr" sz="quarter" idx="11"/>
          </p:nvPr>
        </p:nvSpPr>
        <p:spPr>
          <a:xfrm>
            <a:off x="914400" y="55499"/>
            <a:ext cx="5562600" cy="365125"/>
          </a:xfrm>
        </p:spPr>
        <p:txBody>
          <a:bodyPr/>
          <a:lstStyle/>
          <a:p>
            <a:endParaRPr lang="tr-TR"/>
          </a:p>
        </p:txBody>
      </p:sp>
      <p:sp>
        <p:nvSpPr>
          <p:cNvPr id="7" name="6 Slayt Numarası Yer Tutucusu"/>
          <p:cNvSpPr>
            <a:spLocks noGrp="1"/>
          </p:cNvSpPr>
          <p:nvPr>
            <p:ph type="sldNum" sz="quarter" idx="12"/>
          </p:nvPr>
        </p:nvSpPr>
        <p:spPr>
          <a:xfrm>
            <a:off x="8610600" y="55499"/>
            <a:ext cx="457200" cy="365125"/>
          </a:xfrm>
        </p:spPr>
        <p:txBody>
          <a:bodyPr/>
          <a:lstStyle/>
          <a:p>
            <a:fld id="{1B85E4B9-26ED-4AE4-980E-C8B1710F0BD8}"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Dikdörtgen"/>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Dikdörtgen"/>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14 Dikdörtgen"/>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15 Dikdörtgen"/>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16 Dikdörtgen"/>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914400" y="512064"/>
            <a:ext cx="7772400" cy="914400"/>
          </a:xfrm>
          <a:prstGeom prst="rect">
            <a:avLst/>
          </a:prstGeom>
        </p:spPr>
        <p:txBody>
          <a:bodyPr vert="horz" anchor="t">
            <a:no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EAB0D003-1ED3-4F2C-876C-DD408F34C075}" type="datetimeFigureOut">
              <a:rPr lang="tr-TR" smtClean="0"/>
              <a:t>24.06.2020</a:t>
            </a:fld>
            <a:endParaRPr lang="tr-TR"/>
          </a:p>
        </p:txBody>
      </p:sp>
      <p:sp>
        <p:nvSpPr>
          <p:cNvPr id="3" name="2 Altbilgi Yer Tutucusu"/>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tr-TR"/>
          </a:p>
        </p:txBody>
      </p:sp>
      <p:sp>
        <p:nvSpPr>
          <p:cNvPr id="23" name="22 Slayt Numarası Yer Tutucusu"/>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1B85E4B9-26ED-4AE4-980E-C8B1710F0BD8}"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187624" y="2636912"/>
            <a:ext cx="7772400" cy="1975104"/>
          </a:xfrm>
        </p:spPr>
        <p:txBody>
          <a:bodyPr/>
          <a:lstStyle/>
          <a:p>
            <a:r>
              <a:rPr lang="tr-TR" dirty="0" smtClean="0"/>
              <a:t> CELL DEATH MECHANISMS</a:t>
            </a:r>
            <a:br>
              <a:rPr lang="tr-TR" dirty="0" smtClean="0"/>
            </a:br>
            <a:endParaRPr lang="tr-TR" dirty="0"/>
          </a:p>
        </p:txBody>
      </p:sp>
      <p:sp>
        <p:nvSpPr>
          <p:cNvPr id="3" name="2 Alt Başlık"/>
          <p:cNvSpPr>
            <a:spLocks noGrp="1"/>
          </p:cNvSpPr>
          <p:nvPr>
            <p:ph type="subTitle" idx="1"/>
          </p:nvPr>
        </p:nvSpPr>
        <p:spPr>
          <a:xfrm>
            <a:off x="683568" y="4797152"/>
            <a:ext cx="7772400" cy="1508760"/>
          </a:xfrm>
        </p:spPr>
        <p:txBody>
          <a:bodyPr/>
          <a:lstStyle/>
          <a:p>
            <a:pPr algn="ctr"/>
            <a:r>
              <a:rPr lang="tr-TR" dirty="0" err="1" smtClean="0"/>
              <a:t>Prof.Dr</a:t>
            </a:r>
            <a:r>
              <a:rPr lang="tr-TR" dirty="0" smtClean="0"/>
              <a:t>.Asuman SUNGUROĞLU</a:t>
            </a:r>
          </a:p>
          <a:p>
            <a:pPr algn="ctr"/>
            <a:r>
              <a:rPr lang="tr-TR" dirty="0" err="1" smtClean="0"/>
              <a:t>Department</a:t>
            </a:r>
            <a:r>
              <a:rPr lang="tr-TR" dirty="0" smtClean="0"/>
              <a:t> of </a:t>
            </a:r>
            <a:r>
              <a:rPr lang="tr-TR" dirty="0" err="1" smtClean="0"/>
              <a:t>Medical</a:t>
            </a:r>
            <a:r>
              <a:rPr lang="tr-TR" dirty="0" smtClean="0"/>
              <a:t> </a:t>
            </a:r>
            <a:r>
              <a:rPr lang="tr-TR" dirty="0" err="1" smtClean="0"/>
              <a:t>Biology</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404664"/>
            <a:ext cx="8712968" cy="5950896"/>
          </a:xfrm>
        </p:spPr>
        <p:txBody>
          <a:bodyPr>
            <a:normAutofit lnSpcReduction="10000"/>
          </a:bodyPr>
          <a:lstStyle/>
          <a:p>
            <a:r>
              <a:rPr lang="en-US" dirty="0" smtClean="0"/>
              <a:t>Apoptosis is triggered by members of a family of specialized intracellular proteases,</a:t>
            </a:r>
            <a:r>
              <a:rPr lang="tr-TR" dirty="0" smtClean="0"/>
              <a:t> </a:t>
            </a:r>
            <a:r>
              <a:rPr lang="en-US" dirty="0" smtClean="0"/>
              <a:t>which cleave specific sequences in numerous proteins inside the cell,</a:t>
            </a:r>
            <a:r>
              <a:rPr lang="tr-TR" dirty="0" smtClean="0"/>
              <a:t> </a:t>
            </a:r>
            <a:r>
              <a:rPr lang="en-US" dirty="0" smtClean="0"/>
              <a:t>thereby bringing about the dramatic changes that lead to cell death and engulfment.</a:t>
            </a:r>
          </a:p>
          <a:p>
            <a:r>
              <a:rPr lang="en-US" dirty="0" smtClean="0"/>
              <a:t>These proteases have a </a:t>
            </a:r>
            <a:r>
              <a:rPr lang="en-US" dirty="0" err="1" smtClean="0"/>
              <a:t>cysteine</a:t>
            </a:r>
            <a:r>
              <a:rPr lang="en-US" dirty="0" smtClean="0"/>
              <a:t> at their active site and cleave their target</a:t>
            </a:r>
            <a:r>
              <a:rPr lang="tr-TR" dirty="0" smtClean="0"/>
              <a:t> </a:t>
            </a:r>
            <a:r>
              <a:rPr lang="en-US" dirty="0" smtClean="0"/>
              <a:t>proteins at specific aspartic acids; they are therefore called </a:t>
            </a:r>
            <a:r>
              <a:rPr lang="en-US" dirty="0" err="1" smtClean="0"/>
              <a:t>caspases</a:t>
            </a:r>
            <a:r>
              <a:rPr lang="en-US" dirty="0" smtClean="0"/>
              <a:t>. </a:t>
            </a:r>
            <a:r>
              <a:rPr lang="en-US" dirty="0" err="1" smtClean="0"/>
              <a:t>Caspases</a:t>
            </a:r>
            <a:r>
              <a:rPr lang="en-US" dirty="0" smtClean="0"/>
              <a:t> are synthesized in the cell as inactive</a:t>
            </a:r>
          </a:p>
          <a:p>
            <a:r>
              <a:rPr lang="en-US" dirty="0" smtClean="0"/>
              <a:t>precursors and are activated only during </a:t>
            </a:r>
            <a:r>
              <a:rPr lang="tr-TR" dirty="0" smtClean="0"/>
              <a:t>a</a:t>
            </a:r>
            <a:r>
              <a:rPr lang="en-US" dirty="0" err="1" smtClean="0"/>
              <a:t>poptosis</a:t>
            </a:r>
            <a:r>
              <a:rPr lang="en-US" dirty="0" smtClean="0"/>
              <a:t>. There are two major classes of</a:t>
            </a:r>
          </a:p>
          <a:p>
            <a:r>
              <a:rPr lang="tr-TR" dirty="0" err="1" smtClean="0"/>
              <a:t>apoptotic</a:t>
            </a:r>
            <a:r>
              <a:rPr lang="tr-TR" dirty="0" smtClean="0"/>
              <a:t> </a:t>
            </a:r>
            <a:r>
              <a:rPr lang="tr-TR" dirty="0" err="1" smtClean="0"/>
              <a:t>caspases</a:t>
            </a:r>
            <a:r>
              <a:rPr lang="tr-TR" dirty="0" smtClean="0"/>
              <a:t>: </a:t>
            </a:r>
            <a:r>
              <a:rPr lang="tr-TR" i="1" dirty="0" err="1" smtClean="0"/>
              <a:t>initiator</a:t>
            </a:r>
            <a:r>
              <a:rPr lang="tr-TR" i="1" dirty="0" smtClean="0"/>
              <a:t> </a:t>
            </a:r>
            <a:r>
              <a:rPr lang="tr-TR" i="1" dirty="0" err="1" smtClean="0"/>
              <a:t>caspases</a:t>
            </a:r>
            <a:r>
              <a:rPr lang="tr-TR" i="1" dirty="0" smtClean="0"/>
              <a:t> </a:t>
            </a:r>
            <a:r>
              <a:rPr lang="tr-TR" i="1" dirty="0" err="1" smtClean="0"/>
              <a:t>and</a:t>
            </a:r>
            <a:r>
              <a:rPr lang="tr-TR" i="1" dirty="0" smtClean="0"/>
              <a:t> </a:t>
            </a:r>
            <a:r>
              <a:rPr lang="tr-TR" i="1" dirty="0" err="1" smtClean="0"/>
              <a:t>executioner</a:t>
            </a:r>
            <a:r>
              <a:rPr lang="tr-TR" i="1" dirty="0" smtClean="0"/>
              <a:t> </a:t>
            </a:r>
            <a:r>
              <a:rPr lang="tr-TR" i="1" dirty="0" err="1" smtClean="0"/>
              <a:t>caspases</a:t>
            </a:r>
            <a:r>
              <a:rPr lang="tr-TR" i="1" dirty="0" smtClean="0"/>
              <a:t>.</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4294967295"/>
          </p:nvPr>
        </p:nvSpPr>
        <p:spPr>
          <a:xfrm>
            <a:off x="467544" y="620688"/>
            <a:ext cx="8172450" cy="1976438"/>
          </a:xfrm>
          <a:noFill/>
        </p:spPr>
        <p:txBody>
          <a:bodyPr/>
          <a:lstStyle/>
          <a:p>
            <a:pPr eaLnBrk="1" hangingPunct="1">
              <a:lnSpc>
                <a:spcPct val="90000"/>
              </a:lnSpc>
            </a:pPr>
            <a:r>
              <a:rPr lang="tr-TR" sz="2800" dirty="0" smtClean="0">
                <a:effectLst/>
              </a:rPr>
              <a:t>CAD – </a:t>
            </a:r>
            <a:r>
              <a:rPr lang="tr-TR" sz="2800" dirty="0" err="1" smtClean="0">
                <a:effectLst/>
              </a:rPr>
              <a:t>caspase</a:t>
            </a:r>
            <a:r>
              <a:rPr lang="tr-TR" sz="2800" dirty="0" smtClean="0">
                <a:effectLst/>
              </a:rPr>
              <a:t>-</a:t>
            </a:r>
            <a:r>
              <a:rPr lang="tr-TR" sz="2800" dirty="0" err="1" smtClean="0">
                <a:effectLst/>
              </a:rPr>
              <a:t>activated</a:t>
            </a:r>
            <a:r>
              <a:rPr lang="tr-TR" sz="2800" dirty="0" smtClean="0">
                <a:effectLst/>
              </a:rPr>
              <a:t> </a:t>
            </a:r>
            <a:r>
              <a:rPr lang="tr-TR" sz="2800" dirty="0" err="1" smtClean="0">
                <a:effectLst/>
              </a:rPr>
              <a:t>DNase</a:t>
            </a:r>
            <a:endParaRPr lang="tr-TR" sz="2800" dirty="0" smtClean="0">
              <a:effectLst/>
            </a:endParaRPr>
          </a:p>
          <a:p>
            <a:pPr eaLnBrk="1" hangingPunct="1">
              <a:lnSpc>
                <a:spcPct val="90000"/>
              </a:lnSpc>
            </a:pPr>
            <a:r>
              <a:rPr lang="tr-TR" sz="2800" dirty="0" smtClean="0">
                <a:effectLst/>
              </a:rPr>
              <a:t>– </a:t>
            </a:r>
            <a:r>
              <a:rPr lang="tr-TR" sz="2800" dirty="0" err="1" smtClean="0">
                <a:effectLst/>
              </a:rPr>
              <a:t>Initial</a:t>
            </a:r>
            <a:r>
              <a:rPr lang="tr-TR" sz="2800" dirty="0" smtClean="0">
                <a:effectLst/>
              </a:rPr>
              <a:t> </a:t>
            </a:r>
            <a:r>
              <a:rPr lang="tr-TR" sz="2800" dirty="0" err="1" smtClean="0">
                <a:effectLst/>
              </a:rPr>
              <a:t>cleavage</a:t>
            </a:r>
            <a:r>
              <a:rPr lang="tr-TR" sz="2800" dirty="0" smtClean="0">
                <a:effectLst/>
              </a:rPr>
              <a:t> – 50,000 </a:t>
            </a:r>
            <a:r>
              <a:rPr lang="tr-TR" sz="2800" dirty="0" err="1" smtClean="0">
                <a:effectLst/>
              </a:rPr>
              <a:t>base</a:t>
            </a:r>
            <a:r>
              <a:rPr lang="tr-TR" sz="2800" dirty="0" smtClean="0">
                <a:effectLst/>
              </a:rPr>
              <a:t> </a:t>
            </a:r>
            <a:r>
              <a:rPr lang="tr-TR" sz="2800" dirty="0" err="1" smtClean="0">
                <a:effectLst/>
              </a:rPr>
              <a:t>pairs</a:t>
            </a:r>
            <a:endParaRPr lang="tr-TR" sz="2800" dirty="0" smtClean="0">
              <a:effectLst/>
            </a:endParaRPr>
          </a:p>
          <a:p>
            <a:pPr eaLnBrk="1" hangingPunct="1">
              <a:lnSpc>
                <a:spcPct val="90000"/>
              </a:lnSpc>
            </a:pPr>
            <a:r>
              <a:rPr lang="tr-TR" sz="2800" dirty="0" smtClean="0">
                <a:effectLst/>
              </a:rPr>
              <a:t>– </a:t>
            </a:r>
            <a:r>
              <a:rPr lang="tr-TR" sz="2800" dirty="0" err="1" smtClean="0">
                <a:effectLst/>
              </a:rPr>
              <a:t>Ladder</a:t>
            </a:r>
            <a:r>
              <a:rPr lang="tr-TR" sz="2800" dirty="0" smtClean="0">
                <a:effectLst/>
              </a:rPr>
              <a:t> of DNA – 200 </a:t>
            </a:r>
            <a:r>
              <a:rPr lang="tr-TR" sz="2800" dirty="0" err="1" smtClean="0">
                <a:effectLst/>
              </a:rPr>
              <a:t>base</a:t>
            </a:r>
            <a:r>
              <a:rPr lang="tr-TR" sz="2800" dirty="0" smtClean="0">
                <a:effectLst/>
              </a:rPr>
              <a:t> </a:t>
            </a:r>
            <a:r>
              <a:rPr lang="tr-TR" sz="2800" dirty="0" err="1" smtClean="0">
                <a:effectLst/>
              </a:rPr>
              <a:t>pairs</a:t>
            </a:r>
            <a:endParaRPr lang="tr-TR" sz="2800" dirty="0" smtClean="0">
              <a:effectLst/>
            </a:endParaRPr>
          </a:p>
          <a:p>
            <a:pPr eaLnBrk="1" hangingPunct="1">
              <a:lnSpc>
                <a:spcPct val="90000"/>
              </a:lnSpc>
            </a:pPr>
            <a:r>
              <a:rPr lang="tr-TR" sz="2800" dirty="0" smtClean="0">
                <a:effectLst/>
              </a:rPr>
              <a:t>• ICAD – </a:t>
            </a:r>
            <a:r>
              <a:rPr lang="tr-TR" sz="2800" dirty="0" err="1" smtClean="0">
                <a:effectLst/>
              </a:rPr>
              <a:t>inhibitor</a:t>
            </a:r>
            <a:r>
              <a:rPr lang="tr-TR" sz="2800" dirty="0" smtClean="0">
                <a:effectLst/>
              </a:rPr>
              <a:t> of CAD</a:t>
            </a:r>
          </a:p>
        </p:txBody>
      </p:sp>
      <p:sp>
        <p:nvSpPr>
          <p:cNvPr id="2" name="Dikdörtgen 1"/>
          <p:cNvSpPr/>
          <p:nvPr/>
        </p:nvSpPr>
        <p:spPr>
          <a:xfrm>
            <a:off x="539552" y="2996952"/>
            <a:ext cx="7056784" cy="2585323"/>
          </a:xfrm>
          <a:prstGeom prst="rect">
            <a:avLst/>
          </a:prstGeom>
        </p:spPr>
        <p:txBody>
          <a:bodyPr wrap="square">
            <a:spAutoFit/>
          </a:bodyPr>
          <a:lstStyle/>
          <a:p>
            <a:r>
              <a:rPr lang="en-US" dirty="0"/>
              <a:t>Another target is a protein that normally holds a </a:t>
            </a:r>
            <a:r>
              <a:rPr lang="en-US" dirty="0" err="1"/>
              <a:t>DNAdegrading</a:t>
            </a:r>
            <a:r>
              <a:rPr lang="en-US" dirty="0"/>
              <a:t> endonuclease in an inactive form; its cleavage frees the endonuclease to cut up the DNA in the cell </a:t>
            </a:r>
            <a:r>
              <a:rPr lang="en-US" dirty="0" smtClean="0"/>
              <a:t>nucleus</a:t>
            </a:r>
            <a:endParaRPr lang="tr-TR" dirty="0" smtClean="0"/>
          </a:p>
          <a:p>
            <a:r>
              <a:rPr lang="en-US" dirty="0" smtClean="0"/>
              <a:t>In </a:t>
            </a:r>
            <a:r>
              <a:rPr lang="en-US" dirty="0"/>
              <a:t>healthy cells, the endonuclease CAD associates with its inhibitor, </a:t>
            </a:r>
            <a:r>
              <a:rPr lang="en-US" dirty="0" err="1"/>
              <a:t>iCAD</a:t>
            </a:r>
            <a:r>
              <a:rPr lang="en-US" dirty="0"/>
              <a:t>. Activation of executioner caspases in the cell leads to cleavage of </a:t>
            </a:r>
            <a:r>
              <a:rPr lang="en-US" dirty="0" err="1"/>
              <a:t>iCAD</a:t>
            </a:r>
            <a:r>
              <a:rPr lang="en-US" dirty="0"/>
              <a:t>, which unleashes the nuclease. </a:t>
            </a:r>
            <a:endParaRPr lang="tr-TR" dirty="0" smtClean="0"/>
          </a:p>
          <a:p>
            <a:r>
              <a:rPr lang="en-US" dirty="0" smtClean="0"/>
              <a:t>Activated </a:t>
            </a:r>
            <a:r>
              <a:rPr lang="en-US" dirty="0"/>
              <a:t>CAD cuts the chromosomal DNA between nucleosomes, resulting in the production of DNA fragments that form a ladder pattern  upon gel electrophoresis.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4"/>
          <p:cNvSpPr txBox="1">
            <a:spLocks noChangeArrowheads="1"/>
          </p:cNvSpPr>
          <p:nvPr/>
        </p:nvSpPr>
        <p:spPr bwMode="auto">
          <a:xfrm>
            <a:off x="457200" y="908720"/>
            <a:ext cx="8129588" cy="4401205"/>
          </a:xfrm>
          <a:prstGeom prst="rect">
            <a:avLst/>
          </a:prstGeom>
          <a:noFill/>
          <a:ln w="9525">
            <a:noFill/>
            <a:miter lim="800000"/>
            <a:headEnd/>
            <a:tailEnd/>
          </a:ln>
          <a:effectLst/>
        </p:spPr>
        <p:txBody>
          <a:bodyPr wrap="square">
            <a:spAutoFit/>
          </a:bodyPr>
          <a:lstStyle/>
          <a:p>
            <a:pPr marL="457200" indent="-457200"/>
            <a:r>
              <a:rPr lang="en-US" sz="2800" dirty="0"/>
              <a:t>Characteristic </a:t>
            </a:r>
            <a:r>
              <a:rPr lang="tr-TR" sz="2800" dirty="0" smtClean="0"/>
              <a:t>of </a:t>
            </a:r>
            <a:r>
              <a:rPr lang="tr-TR" sz="2800" dirty="0" err="1" smtClean="0"/>
              <a:t>the</a:t>
            </a:r>
            <a:r>
              <a:rPr lang="tr-TR" sz="2800" dirty="0" smtClean="0"/>
              <a:t> </a:t>
            </a:r>
            <a:r>
              <a:rPr lang="tr-TR" sz="2800" dirty="0" err="1" smtClean="0"/>
              <a:t>Apoptotic</a:t>
            </a:r>
            <a:r>
              <a:rPr lang="tr-TR" sz="2800" dirty="0" smtClean="0"/>
              <a:t> </a:t>
            </a:r>
            <a:r>
              <a:rPr lang="tr-TR" sz="2800" dirty="0" err="1" smtClean="0"/>
              <a:t>cells</a:t>
            </a:r>
            <a:r>
              <a:rPr lang="tr-TR" sz="2800" dirty="0" smtClean="0"/>
              <a:t>:</a:t>
            </a:r>
          </a:p>
          <a:p>
            <a:pPr marL="457200" indent="-457200"/>
            <a:endParaRPr lang="en-US" sz="2800" dirty="0"/>
          </a:p>
          <a:p>
            <a:pPr marL="457200" indent="-457200"/>
            <a:r>
              <a:rPr lang="en-US" sz="2800" dirty="0"/>
              <a:t>1.	Chromosomal DNA cleaved into fragments   </a:t>
            </a:r>
          </a:p>
          <a:p>
            <a:pPr marL="457200" indent="-457200">
              <a:buFontTx/>
              <a:buAutoNum type="arabicPeriod" startAt="2"/>
            </a:pPr>
            <a:r>
              <a:rPr lang="en-US" sz="2800" dirty="0"/>
              <a:t>Change in the plasma membrane – phosphatidylserine </a:t>
            </a:r>
            <a:r>
              <a:rPr lang="tr-TR" sz="2800" dirty="0" err="1" smtClean="0"/>
              <a:t>exposure</a:t>
            </a:r>
            <a:r>
              <a:rPr lang="tr-TR" sz="2800" dirty="0" smtClean="0"/>
              <a:t> at</a:t>
            </a:r>
            <a:r>
              <a:rPr lang="en-US" sz="2800" dirty="0" smtClean="0"/>
              <a:t> </a:t>
            </a:r>
            <a:r>
              <a:rPr lang="en-US" sz="2800" dirty="0"/>
              <a:t>the outer </a:t>
            </a:r>
            <a:r>
              <a:rPr lang="tr-TR" sz="2800" dirty="0" err="1" smtClean="0"/>
              <a:t>plasma</a:t>
            </a:r>
            <a:r>
              <a:rPr lang="tr-TR" sz="2800" dirty="0" smtClean="0"/>
              <a:t> </a:t>
            </a:r>
            <a:r>
              <a:rPr lang="tr-TR" sz="2800" dirty="0" err="1" smtClean="0"/>
              <a:t>membrane</a:t>
            </a:r>
            <a:endParaRPr lang="en-US" sz="2800" dirty="0"/>
          </a:p>
          <a:p>
            <a:pPr marL="457200" indent="-457200">
              <a:buFontTx/>
              <a:buAutoNum type="arabicPeriod" startAt="3"/>
            </a:pPr>
            <a:r>
              <a:rPr lang="en-US" sz="2800" dirty="0"/>
              <a:t>Loss of electrical potential across the inner membrane of </a:t>
            </a:r>
            <a:r>
              <a:rPr lang="en-US" sz="2800" dirty="0" smtClean="0"/>
              <a:t>the</a:t>
            </a:r>
            <a:r>
              <a:rPr lang="tr-TR" sz="2800" dirty="0" smtClean="0"/>
              <a:t> m</a:t>
            </a:r>
            <a:r>
              <a:rPr lang="en-US" sz="2800" dirty="0" err="1" smtClean="0"/>
              <a:t>itochondria</a:t>
            </a:r>
            <a:endParaRPr lang="en-US" sz="2800" dirty="0"/>
          </a:p>
          <a:p>
            <a:pPr marL="457200" indent="-457200">
              <a:buFontTx/>
              <a:buAutoNum type="arabicPeriod" startAt="4"/>
            </a:pPr>
            <a:r>
              <a:rPr lang="en-US" sz="2800" dirty="0" err="1" smtClean="0"/>
              <a:t>Rel</a:t>
            </a:r>
            <a:r>
              <a:rPr lang="tr-TR" sz="2800" dirty="0" err="1" smtClean="0"/>
              <a:t>ease</a:t>
            </a:r>
            <a:r>
              <a:rPr lang="en-US" sz="2800" dirty="0" smtClean="0"/>
              <a:t> </a:t>
            </a:r>
            <a:r>
              <a:rPr lang="en-US" sz="2800" dirty="0"/>
              <a:t>of cytochrome c from the intermembrane space </a:t>
            </a:r>
            <a:r>
              <a:rPr lang="en-US" sz="2800" dirty="0" smtClean="0"/>
              <a:t>of</a:t>
            </a:r>
            <a:r>
              <a:rPr lang="tr-TR" sz="2800" dirty="0" smtClean="0"/>
              <a:t> </a:t>
            </a:r>
            <a:r>
              <a:rPr lang="en-US" sz="2800" dirty="0" smtClean="0"/>
              <a:t>the </a:t>
            </a:r>
            <a:r>
              <a:rPr lang="en-US" sz="2800" dirty="0"/>
              <a:t>mitochondria to the cytosol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4"/>
          <p:cNvSpPr txBox="1">
            <a:spLocks noChangeArrowheads="1"/>
          </p:cNvSpPr>
          <p:nvPr/>
        </p:nvSpPr>
        <p:spPr bwMode="auto">
          <a:xfrm>
            <a:off x="755576" y="2420888"/>
            <a:ext cx="7883890" cy="2246769"/>
          </a:xfrm>
          <a:prstGeom prst="rect">
            <a:avLst/>
          </a:prstGeom>
          <a:noFill/>
          <a:ln w="9525">
            <a:noFill/>
            <a:miter lim="800000"/>
            <a:headEnd/>
            <a:tailEnd/>
          </a:ln>
          <a:effectLst/>
        </p:spPr>
        <p:txBody>
          <a:bodyPr wrap="none">
            <a:spAutoFit/>
          </a:bodyPr>
          <a:lstStyle/>
          <a:p>
            <a:r>
              <a:rPr lang="en-US" sz="2000" dirty="0"/>
              <a:t>Caspases involved in inflammation			caspases 1 </a:t>
            </a:r>
            <a:r>
              <a:rPr lang="en-US" sz="2000" dirty="0" smtClean="0"/>
              <a:t>, </a:t>
            </a:r>
            <a:r>
              <a:rPr lang="en-US" sz="2000" dirty="0"/>
              <a:t>4, 5</a:t>
            </a:r>
          </a:p>
          <a:p>
            <a:endParaRPr lang="en-US" sz="2000" dirty="0"/>
          </a:p>
          <a:p>
            <a:r>
              <a:rPr lang="en-US" sz="2000" dirty="0"/>
              <a:t>Caspases involved in apoptosis</a:t>
            </a:r>
          </a:p>
          <a:p>
            <a:r>
              <a:rPr lang="en-US" sz="2000" dirty="0"/>
              <a:t>	Initiator caspases				caspases 2, 8, 9, 10</a:t>
            </a:r>
          </a:p>
          <a:p>
            <a:r>
              <a:rPr lang="en-US" sz="2000" dirty="0"/>
              <a:t>	Executioner caspases			caspases 3, 6, 7</a:t>
            </a:r>
          </a:p>
          <a:p>
            <a:endParaRPr lang="en-US" sz="2000" dirty="0"/>
          </a:p>
          <a:p>
            <a:endParaRPr lang="en-US" sz="2000" dirty="0"/>
          </a:p>
        </p:txBody>
      </p:sp>
      <p:sp>
        <p:nvSpPr>
          <p:cNvPr id="2" name="Metin kutusu 1"/>
          <p:cNvSpPr txBox="1"/>
          <p:nvPr/>
        </p:nvSpPr>
        <p:spPr>
          <a:xfrm>
            <a:off x="3725413" y="1268760"/>
            <a:ext cx="1944216" cy="369332"/>
          </a:xfrm>
          <a:prstGeom prst="rect">
            <a:avLst/>
          </a:prstGeom>
          <a:noFill/>
        </p:spPr>
        <p:txBody>
          <a:bodyPr wrap="square" rtlCol="0">
            <a:spAutoFit/>
          </a:bodyPr>
          <a:lstStyle/>
          <a:p>
            <a:r>
              <a:rPr lang="tr-TR" dirty="0" smtClean="0"/>
              <a:t>CASPASES</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683568" y="404664"/>
            <a:ext cx="8003232" cy="5950896"/>
          </a:xfrm>
        </p:spPr>
        <p:txBody>
          <a:bodyPr>
            <a:normAutofit fontScale="85000" lnSpcReduction="20000"/>
          </a:bodyPr>
          <a:lstStyle/>
          <a:p>
            <a:r>
              <a:rPr lang="en-US" dirty="0" smtClean="0"/>
              <a:t>Extracellular signal proteins binding to cell-surface death receptors trigger the</a:t>
            </a:r>
          </a:p>
          <a:p>
            <a:r>
              <a:rPr lang="en-US" dirty="0" smtClean="0"/>
              <a:t>extrinsic pathway of apoptosis. </a:t>
            </a:r>
            <a:endParaRPr lang="tr-TR" dirty="0" smtClean="0"/>
          </a:p>
          <a:p>
            <a:r>
              <a:rPr lang="en-US" dirty="0" smtClean="0"/>
              <a:t>Death </a:t>
            </a:r>
            <a:r>
              <a:rPr lang="en-US" dirty="0" smtClean="0"/>
              <a:t>receptors are transmembrane proteins</a:t>
            </a:r>
            <a:r>
              <a:rPr lang="tr-TR" dirty="0" smtClean="0"/>
              <a:t> </a:t>
            </a:r>
            <a:r>
              <a:rPr lang="en-US" dirty="0" smtClean="0"/>
              <a:t>containing an extracellular </a:t>
            </a:r>
            <a:r>
              <a:rPr lang="en-US" dirty="0" err="1" smtClean="0"/>
              <a:t>ligand</a:t>
            </a:r>
            <a:r>
              <a:rPr lang="en-US" dirty="0" smtClean="0"/>
              <a:t>-binding domain, a single </a:t>
            </a:r>
            <a:r>
              <a:rPr lang="en-US" dirty="0" err="1" smtClean="0"/>
              <a:t>transmembrane</a:t>
            </a:r>
            <a:r>
              <a:rPr lang="tr-TR" dirty="0" smtClean="0"/>
              <a:t> </a:t>
            </a:r>
            <a:r>
              <a:rPr lang="en-US" dirty="0" smtClean="0"/>
              <a:t>domain, and an intracellular </a:t>
            </a:r>
            <a:r>
              <a:rPr lang="en-US" i="1" dirty="0" smtClean="0"/>
              <a:t>death domain, which is required for the receptors</a:t>
            </a:r>
            <a:r>
              <a:rPr lang="tr-TR" i="1" dirty="0" smtClean="0"/>
              <a:t> </a:t>
            </a:r>
            <a:r>
              <a:rPr lang="en-US" dirty="0" smtClean="0"/>
              <a:t>to activate the apoptotic program. </a:t>
            </a:r>
            <a:endParaRPr lang="tr-TR" dirty="0" smtClean="0"/>
          </a:p>
          <a:p>
            <a:endParaRPr lang="tr-TR" dirty="0" smtClean="0"/>
          </a:p>
          <a:p>
            <a:r>
              <a:rPr lang="en-US" dirty="0" smtClean="0"/>
              <a:t>The receptors are </a:t>
            </a:r>
            <a:r>
              <a:rPr lang="en-US" dirty="0" err="1" smtClean="0"/>
              <a:t>homotrimers</a:t>
            </a:r>
            <a:r>
              <a:rPr lang="en-US" dirty="0" smtClean="0"/>
              <a:t> and belong to</a:t>
            </a:r>
            <a:r>
              <a:rPr lang="tr-TR" dirty="0" smtClean="0"/>
              <a:t> </a:t>
            </a:r>
            <a:r>
              <a:rPr lang="en-US" dirty="0" smtClean="0"/>
              <a:t>the </a:t>
            </a:r>
            <a:r>
              <a:rPr lang="en-US" i="1" dirty="0" smtClean="0"/>
              <a:t>tumor necrosis factor (TNF) receptor family, which includes a receptor for TNF</a:t>
            </a:r>
            <a:r>
              <a:rPr lang="tr-TR" i="1" dirty="0" smtClean="0"/>
              <a:t> </a:t>
            </a:r>
            <a:r>
              <a:rPr lang="en-US" dirty="0" smtClean="0"/>
              <a:t>itself and the </a:t>
            </a:r>
            <a:r>
              <a:rPr lang="en-US" i="1" dirty="0" err="1" smtClean="0"/>
              <a:t>Fas</a:t>
            </a:r>
            <a:r>
              <a:rPr lang="en-US" i="1" dirty="0" smtClean="0"/>
              <a:t> death receptor. </a:t>
            </a:r>
            <a:endParaRPr lang="tr-TR" i="1" dirty="0" smtClean="0"/>
          </a:p>
          <a:p>
            <a:r>
              <a:rPr lang="en-US" i="1" dirty="0" smtClean="0"/>
              <a:t>The </a:t>
            </a:r>
            <a:r>
              <a:rPr lang="en-US" i="1" dirty="0" smtClean="0"/>
              <a:t>ligands that activate the death receptors are</a:t>
            </a:r>
            <a:r>
              <a:rPr lang="tr-TR" i="1" dirty="0" smtClean="0"/>
              <a:t> </a:t>
            </a:r>
            <a:r>
              <a:rPr lang="en-US" dirty="0" smtClean="0"/>
              <a:t>also </a:t>
            </a:r>
            <a:r>
              <a:rPr lang="en-US" dirty="0" err="1" smtClean="0"/>
              <a:t>homotrimers</a:t>
            </a:r>
            <a:r>
              <a:rPr lang="en-US" dirty="0" smtClean="0"/>
              <a:t>; they are structurally related to one another and belong to the</a:t>
            </a:r>
            <a:r>
              <a:rPr lang="tr-TR" dirty="0" smtClean="0"/>
              <a:t> </a:t>
            </a:r>
            <a:r>
              <a:rPr lang="en-US" i="1" dirty="0" smtClean="0"/>
              <a:t>TNF family of signal proteins.</a:t>
            </a:r>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539552" y="830738"/>
            <a:ext cx="8291264" cy="6048672"/>
          </a:xfrm>
        </p:spPr>
        <p:txBody>
          <a:bodyPr>
            <a:normAutofit fontScale="92500" lnSpcReduction="10000"/>
          </a:bodyPr>
          <a:lstStyle/>
          <a:p>
            <a:r>
              <a:rPr lang="en-US" dirty="0" smtClean="0"/>
              <a:t>A well-understood example of how death receptors trigger the extrinsic pathway</a:t>
            </a:r>
            <a:r>
              <a:rPr lang="tr-TR" dirty="0" smtClean="0"/>
              <a:t> </a:t>
            </a:r>
            <a:r>
              <a:rPr lang="en-US" dirty="0" smtClean="0"/>
              <a:t>of apoptosis is the activation of </a:t>
            </a:r>
            <a:r>
              <a:rPr lang="en-US" dirty="0" err="1" smtClean="0"/>
              <a:t>Fas</a:t>
            </a:r>
            <a:r>
              <a:rPr lang="en-US" dirty="0" smtClean="0"/>
              <a:t> on the surface of a target cell by </a:t>
            </a:r>
            <a:r>
              <a:rPr lang="en-US" dirty="0" err="1" smtClean="0"/>
              <a:t>Fas</a:t>
            </a:r>
            <a:r>
              <a:rPr lang="en-US" dirty="0" smtClean="0"/>
              <a:t> </a:t>
            </a:r>
            <a:r>
              <a:rPr lang="en-US" dirty="0" err="1" smtClean="0"/>
              <a:t>ligand</a:t>
            </a:r>
            <a:r>
              <a:rPr lang="tr-TR" dirty="0" smtClean="0"/>
              <a:t> </a:t>
            </a:r>
            <a:r>
              <a:rPr lang="en-US" dirty="0" smtClean="0"/>
              <a:t>on the surface of a killer (</a:t>
            </a:r>
            <a:r>
              <a:rPr lang="en-US" dirty="0" err="1" smtClean="0"/>
              <a:t>cytotoxic</a:t>
            </a:r>
            <a:r>
              <a:rPr lang="en-US" dirty="0" smtClean="0"/>
              <a:t>) lymphocyte. </a:t>
            </a:r>
            <a:endParaRPr lang="tr-TR" dirty="0" smtClean="0"/>
          </a:p>
          <a:p>
            <a:r>
              <a:rPr lang="en-US" dirty="0"/>
              <a:t>the death domains on the cytosolic tails of the </a:t>
            </a:r>
            <a:r>
              <a:rPr lang="en-US" dirty="0" err="1"/>
              <a:t>Fas</a:t>
            </a:r>
            <a:r>
              <a:rPr lang="en-US" dirty="0"/>
              <a:t> death receptors</a:t>
            </a:r>
            <a:r>
              <a:rPr lang="tr-TR" dirty="0"/>
              <a:t> </a:t>
            </a:r>
            <a:r>
              <a:rPr lang="en-US" dirty="0"/>
              <a:t>bind intracellular adaptor </a:t>
            </a:r>
            <a:r>
              <a:rPr lang="en-US" dirty="0" smtClean="0"/>
              <a:t>proteins</a:t>
            </a:r>
            <a:r>
              <a:rPr lang="tr-TR" dirty="0" smtClean="0"/>
              <a:t> w</a:t>
            </a:r>
            <a:r>
              <a:rPr lang="en-US" dirty="0" smtClean="0"/>
              <a:t>hen </a:t>
            </a:r>
            <a:r>
              <a:rPr lang="en-US" dirty="0" smtClean="0"/>
              <a:t>activated by the binding</a:t>
            </a:r>
            <a:r>
              <a:rPr lang="tr-TR" dirty="0" smtClean="0"/>
              <a:t> </a:t>
            </a:r>
            <a:r>
              <a:rPr lang="en-US" dirty="0" smtClean="0"/>
              <a:t>of </a:t>
            </a:r>
            <a:r>
              <a:rPr lang="en-US" dirty="0" err="1" smtClean="0"/>
              <a:t>Fas</a:t>
            </a:r>
            <a:r>
              <a:rPr lang="en-US" dirty="0" smtClean="0"/>
              <a:t> </a:t>
            </a:r>
            <a:r>
              <a:rPr lang="en-US" dirty="0" smtClean="0"/>
              <a:t>ligand </a:t>
            </a:r>
            <a:r>
              <a:rPr lang="en-US" dirty="0" smtClean="0"/>
              <a:t>which </a:t>
            </a:r>
            <a:r>
              <a:rPr lang="tr-TR" dirty="0" smtClean="0"/>
              <a:t>is</a:t>
            </a:r>
            <a:r>
              <a:rPr lang="en-US" dirty="0" smtClean="0"/>
              <a:t> bind</a:t>
            </a:r>
            <a:r>
              <a:rPr lang="tr-TR" dirty="0" smtClean="0"/>
              <a:t>s </a:t>
            </a:r>
            <a:r>
              <a:rPr lang="tr-TR" dirty="0" err="1" smtClean="0"/>
              <a:t>to</a:t>
            </a:r>
            <a:r>
              <a:rPr lang="en-US" dirty="0" smtClean="0"/>
              <a:t> </a:t>
            </a:r>
            <a:r>
              <a:rPr lang="en-US" dirty="0" smtClean="0"/>
              <a:t>initiator caspases (primarily</a:t>
            </a:r>
            <a:r>
              <a:rPr lang="tr-TR" dirty="0" smtClean="0"/>
              <a:t> </a:t>
            </a:r>
            <a:r>
              <a:rPr lang="en-US" dirty="0" smtClean="0"/>
              <a:t>caspase-8</a:t>
            </a:r>
            <a:r>
              <a:rPr lang="en-US" dirty="0" smtClean="0"/>
              <a:t>)</a:t>
            </a:r>
            <a:r>
              <a:rPr lang="tr-TR" dirty="0" smtClean="0"/>
              <a:t> </a:t>
            </a:r>
            <a:r>
              <a:rPr lang="tr-TR" dirty="0" err="1" smtClean="0"/>
              <a:t>and</a:t>
            </a:r>
            <a:r>
              <a:rPr lang="tr-TR" dirty="0" smtClean="0"/>
              <a:t> </a:t>
            </a:r>
            <a:r>
              <a:rPr lang="en-US" dirty="0" smtClean="0"/>
              <a:t> form</a:t>
            </a:r>
            <a:r>
              <a:rPr lang="tr-TR" dirty="0" smtClean="0"/>
              <a:t>s</a:t>
            </a:r>
            <a:r>
              <a:rPr lang="en-US" dirty="0" smtClean="0"/>
              <a:t> </a:t>
            </a:r>
            <a:r>
              <a:rPr lang="en-US" dirty="0" smtClean="0"/>
              <a:t>a death-inducing signaling complex (DISC). Once</a:t>
            </a:r>
            <a:r>
              <a:rPr lang="tr-TR" dirty="0" smtClean="0"/>
              <a:t> </a:t>
            </a:r>
            <a:r>
              <a:rPr lang="en-US" dirty="0" err="1" smtClean="0"/>
              <a:t>dimerized</a:t>
            </a:r>
            <a:r>
              <a:rPr lang="en-US" dirty="0" smtClean="0"/>
              <a:t> and activated in the DISC, the initiator </a:t>
            </a:r>
            <a:r>
              <a:rPr lang="en-US" dirty="0" err="1" smtClean="0"/>
              <a:t>caspases</a:t>
            </a:r>
            <a:r>
              <a:rPr lang="en-US" dirty="0" smtClean="0"/>
              <a:t> cleave their partners</a:t>
            </a:r>
            <a:r>
              <a:rPr lang="tr-TR" dirty="0" smtClean="0"/>
              <a:t> </a:t>
            </a:r>
            <a:r>
              <a:rPr lang="en-US" dirty="0" smtClean="0"/>
              <a:t>and then activate downstream executioner caspases to induce apoptosis . </a:t>
            </a:r>
            <a:endParaRPr lang="tr-TR" dirty="0" smtClean="0"/>
          </a:p>
          <a:p>
            <a:pPr marL="68580" indent="0">
              <a:buNone/>
            </a:pP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914400" y="908720"/>
            <a:ext cx="7772400" cy="5446840"/>
          </a:xfrm>
        </p:spPr>
        <p:txBody>
          <a:bodyPr>
            <a:noAutofit/>
          </a:bodyPr>
          <a:lstStyle/>
          <a:p>
            <a:pPr algn="just"/>
            <a:r>
              <a:rPr lang="tr-TR" sz="2000" dirty="0" err="1" smtClean="0"/>
              <a:t>The</a:t>
            </a:r>
            <a:r>
              <a:rPr lang="tr-TR" sz="2000" dirty="0" smtClean="0"/>
              <a:t> </a:t>
            </a:r>
            <a:r>
              <a:rPr lang="tr-TR" sz="2000" dirty="0" err="1" smtClean="0"/>
              <a:t>extrinsic</a:t>
            </a:r>
            <a:r>
              <a:rPr lang="tr-TR" sz="2000" dirty="0" smtClean="0"/>
              <a:t> </a:t>
            </a:r>
            <a:r>
              <a:rPr lang="tr-TR" sz="2000" dirty="0" err="1" smtClean="0"/>
              <a:t>pathway</a:t>
            </a:r>
            <a:r>
              <a:rPr lang="tr-TR" sz="2000" dirty="0" smtClean="0"/>
              <a:t> of </a:t>
            </a:r>
            <a:r>
              <a:rPr lang="en-US" sz="2000" dirty="0" smtClean="0"/>
              <a:t>apoptosis activated through </a:t>
            </a:r>
            <a:r>
              <a:rPr lang="en-US" sz="2000" dirty="0" err="1" smtClean="0"/>
              <a:t>Fas</a:t>
            </a:r>
            <a:r>
              <a:rPr lang="en-US" sz="2000" dirty="0" smtClean="0"/>
              <a:t> death</a:t>
            </a:r>
            <a:r>
              <a:rPr lang="tr-TR" sz="2000" dirty="0" smtClean="0"/>
              <a:t> </a:t>
            </a:r>
            <a:r>
              <a:rPr lang="en-US" sz="2000" dirty="0" smtClean="0"/>
              <a:t>receptors. </a:t>
            </a:r>
            <a:endParaRPr lang="tr-TR" sz="2000" dirty="0" smtClean="0"/>
          </a:p>
          <a:p>
            <a:pPr algn="just"/>
            <a:r>
              <a:rPr lang="en-US" sz="2000" dirty="0" smtClean="0"/>
              <a:t>Trimeric </a:t>
            </a:r>
            <a:r>
              <a:rPr lang="en-US" sz="2000" dirty="0" err="1" smtClean="0"/>
              <a:t>Fas</a:t>
            </a:r>
            <a:r>
              <a:rPr lang="en-US" sz="2000" dirty="0" smtClean="0"/>
              <a:t> ligands on the</a:t>
            </a:r>
            <a:r>
              <a:rPr lang="tr-TR" sz="2000" dirty="0" smtClean="0"/>
              <a:t> </a:t>
            </a:r>
            <a:r>
              <a:rPr lang="en-US" sz="2000" dirty="0" smtClean="0"/>
              <a:t>surface of a killer lymphocyte interact with</a:t>
            </a:r>
            <a:r>
              <a:rPr lang="tr-TR" sz="2000" dirty="0" smtClean="0"/>
              <a:t> </a:t>
            </a:r>
            <a:r>
              <a:rPr lang="en-US" sz="2000" dirty="0" err="1" smtClean="0"/>
              <a:t>trimeric</a:t>
            </a:r>
            <a:r>
              <a:rPr lang="en-US" sz="2000" dirty="0" smtClean="0"/>
              <a:t> </a:t>
            </a:r>
            <a:r>
              <a:rPr lang="en-US" sz="2000" dirty="0" err="1" smtClean="0"/>
              <a:t>Fas</a:t>
            </a:r>
            <a:r>
              <a:rPr lang="en-US" sz="2000" dirty="0" smtClean="0"/>
              <a:t> receptors on the surface of the</a:t>
            </a:r>
            <a:r>
              <a:rPr lang="tr-TR" sz="2000" dirty="0" smtClean="0"/>
              <a:t> </a:t>
            </a:r>
            <a:r>
              <a:rPr lang="en-US" sz="2000" dirty="0" smtClean="0"/>
              <a:t>target cell, leading to clustering of several</a:t>
            </a:r>
            <a:r>
              <a:rPr lang="tr-TR" sz="2000" dirty="0" smtClean="0"/>
              <a:t> </a:t>
            </a:r>
            <a:r>
              <a:rPr lang="en-US" sz="2000" dirty="0" smtClean="0"/>
              <a:t>ligand-bound receptor </a:t>
            </a:r>
            <a:r>
              <a:rPr lang="en-US" sz="2000" dirty="0" smtClean="0"/>
              <a:t>trimers. </a:t>
            </a:r>
            <a:r>
              <a:rPr lang="en-US" sz="2000" dirty="0" smtClean="0"/>
              <a:t>Receptor</a:t>
            </a:r>
            <a:r>
              <a:rPr lang="tr-TR" sz="2000" dirty="0" smtClean="0"/>
              <a:t> </a:t>
            </a:r>
            <a:r>
              <a:rPr lang="en-US" sz="2000" dirty="0" smtClean="0"/>
              <a:t>clustering activates death domains on the</a:t>
            </a:r>
            <a:r>
              <a:rPr lang="tr-TR" sz="2000" dirty="0" smtClean="0"/>
              <a:t> </a:t>
            </a:r>
            <a:r>
              <a:rPr lang="en-US" sz="2000" dirty="0" smtClean="0"/>
              <a:t>receptor tails, which interact with similar</a:t>
            </a:r>
            <a:r>
              <a:rPr lang="tr-TR" sz="2000" dirty="0" smtClean="0"/>
              <a:t> </a:t>
            </a:r>
            <a:r>
              <a:rPr lang="en-US" sz="2000" dirty="0" smtClean="0"/>
              <a:t>domains on the adaptor protein FADD</a:t>
            </a:r>
            <a:r>
              <a:rPr lang="tr-TR" sz="2000" dirty="0" smtClean="0"/>
              <a:t> </a:t>
            </a:r>
            <a:r>
              <a:rPr lang="en-US" sz="2000" dirty="0" smtClean="0"/>
              <a:t>(FADD stands for </a:t>
            </a:r>
            <a:r>
              <a:rPr lang="en-US" sz="2000" dirty="0" err="1" smtClean="0"/>
              <a:t>Fas</a:t>
            </a:r>
            <a:r>
              <a:rPr lang="en-US" sz="2000" dirty="0" smtClean="0"/>
              <a:t>-associated death</a:t>
            </a:r>
            <a:r>
              <a:rPr lang="tr-TR" sz="2000" dirty="0" smtClean="0"/>
              <a:t> </a:t>
            </a:r>
            <a:r>
              <a:rPr lang="en-US" sz="2000" dirty="0" smtClean="0"/>
              <a:t>domain).</a:t>
            </a:r>
            <a:endParaRPr lang="tr-TR" sz="2000" dirty="0" smtClean="0"/>
          </a:p>
          <a:p>
            <a:pPr algn="just"/>
            <a:r>
              <a:rPr lang="en-US" sz="2000" dirty="0" smtClean="0"/>
              <a:t>Each FADD protein then recruits</a:t>
            </a:r>
            <a:r>
              <a:rPr lang="tr-TR" sz="2000" dirty="0" smtClean="0"/>
              <a:t> </a:t>
            </a:r>
            <a:r>
              <a:rPr lang="pt-BR" sz="2000" dirty="0" smtClean="0"/>
              <a:t>an initiator caspase (caspase-8) via a</a:t>
            </a:r>
            <a:r>
              <a:rPr lang="tr-TR" sz="2000" dirty="0" smtClean="0"/>
              <a:t> </a:t>
            </a:r>
            <a:r>
              <a:rPr lang="en-US" sz="2000" dirty="0" smtClean="0"/>
              <a:t>death </a:t>
            </a:r>
            <a:r>
              <a:rPr lang="en-US" sz="2000" dirty="0" err="1" smtClean="0"/>
              <a:t>effector</a:t>
            </a:r>
            <a:r>
              <a:rPr lang="en-US" sz="2000" dirty="0" smtClean="0"/>
              <a:t> domain on both FADD and</a:t>
            </a:r>
            <a:r>
              <a:rPr lang="tr-TR" sz="2000" dirty="0" smtClean="0"/>
              <a:t> </a:t>
            </a:r>
            <a:r>
              <a:rPr lang="en-US" sz="2000" dirty="0" smtClean="0"/>
              <a:t>the </a:t>
            </a:r>
            <a:r>
              <a:rPr lang="en-US" sz="2000" dirty="0" err="1" smtClean="0"/>
              <a:t>caspase</a:t>
            </a:r>
            <a:r>
              <a:rPr lang="en-US" sz="2000" dirty="0" smtClean="0"/>
              <a:t>, forming a death-inducing</a:t>
            </a:r>
            <a:r>
              <a:rPr lang="tr-TR" sz="2000" dirty="0" smtClean="0"/>
              <a:t> </a:t>
            </a:r>
            <a:r>
              <a:rPr lang="en-US" sz="2000" dirty="0" smtClean="0"/>
              <a:t>signaling complex (DISC). Within the DISC,</a:t>
            </a:r>
            <a:r>
              <a:rPr lang="tr-TR" sz="2000" dirty="0" smtClean="0"/>
              <a:t> </a:t>
            </a:r>
            <a:r>
              <a:rPr lang="en-US" sz="2000" dirty="0" smtClean="0"/>
              <a:t>two adjacent initiator </a:t>
            </a:r>
            <a:r>
              <a:rPr lang="en-US" sz="2000" dirty="0" err="1" smtClean="0"/>
              <a:t>caspases</a:t>
            </a:r>
            <a:r>
              <a:rPr lang="en-US" sz="2000" dirty="0" smtClean="0"/>
              <a:t> interact and</a:t>
            </a:r>
            <a:r>
              <a:rPr lang="tr-TR" sz="2000" dirty="0" smtClean="0"/>
              <a:t> </a:t>
            </a:r>
            <a:r>
              <a:rPr lang="en-US" sz="2000" dirty="0" smtClean="0"/>
              <a:t>cleave one another to form an activated</a:t>
            </a:r>
            <a:r>
              <a:rPr lang="tr-TR" sz="2000" dirty="0" smtClean="0"/>
              <a:t> </a:t>
            </a:r>
            <a:r>
              <a:rPr lang="en-US" sz="2000" dirty="0" smtClean="0"/>
              <a:t>protease </a:t>
            </a:r>
            <a:r>
              <a:rPr lang="en-US" sz="2000" dirty="0" err="1" smtClean="0"/>
              <a:t>dimer</a:t>
            </a:r>
            <a:r>
              <a:rPr lang="en-US" sz="2000" dirty="0" smtClean="0"/>
              <a:t>, which then cleaves itself</a:t>
            </a:r>
            <a:r>
              <a:rPr lang="tr-TR" sz="2000" dirty="0" smtClean="0"/>
              <a:t> </a:t>
            </a:r>
            <a:r>
              <a:rPr lang="en-US" sz="2000" dirty="0" smtClean="0"/>
              <a:t>in the region linking the protease to the</a:t>
            </a:r>
            <a:r>
              <a:rPr lang="tr-TR" sz="2000" dirty="0" smtClean="0"/>
              <a:t> </a:t>
            </a:r>
            <a:r>
              <a:rPr lang="en-US" sz="2000" dirty="0" smtClean="0"/>
              <a:t>death </a:t>
            </a:r>
            <a:r>
              <a:rPr lang="en-US" sz="2000" dirty="0" err="1" smtClean="0"/>
              <a:t>effector</a:t>
            </a:r>
            <a:r>
              <a:rPr lang="en-US" sz="2000" dirty="0" smtClean="0"/>
              <a:t> domain. This stabilizes and</a:t>
            </a:r>
            <a:r>
              <a:rPr lang="tr-TR" sz="2000" dirty="0" smtClean="0"/>
              <a:t> </a:t>
            </a:r>
            <a:r>
              <a:rPr lang="en-US" sz="2000" dirty="0" smtClean="0"/>
              <a:t>releases the active </a:t>
            </a:r>
            <a:r>
              <a:rPr lang="en-US" sz="2000" dirty="0" err="1" smtClean="0"/>
              <a:t>caspase</a:t>
            </a:r>
            <a:r>
              <a:rPr lang="en-US" sz="2000" dirty="0" smtClean="0"/>
              <a:t> </a:t>
            </a:r>
            <a:r>
              <a:rPr lang="en-US" sz="2000" dirty="0" err="1" smtClean="0"/>
              <a:t>dimer</a:t>
            </a:r>
            <a:r>
              <a:rPr lang="en-US" sz="2000" dirty="0" smtClean="0"/>
              <a:t> into</a:t>
            </a:r>
            <a:r>
              <a:rPr lang="tr-TR" sz="2000" dirty="0" smtClean="0"/>
              <a:t> </a:t>
            </a:r>
            <a:r>
              <a:rPr lang="en-US" sz="2000" dirty="0" smtClean="0"/>
              <a:t>the </a:t>
            </a:r>
            <a:r>
              <a:rPr lang="en-US" sz="2000" dirty="0" err="1" smtClean="0"/>
              <a:t>cytosol</a:t>
            </a:r>
            <a:r>
              <a:rPr lang="en-US" sz="2000" dirty="0" smtClean="0"/>
              <a:t>, where it activates executioner</a:t>
            </a:r>
            <a:r>
              <a:rPr lang="tr-TR" sz="2000" dirty="0" smtClean="0"/>
              <a:t> </a:t>
            </a:r>
            <a:r>
              <a:rPr lang="tr-TR" sz="2000" dirty="0" err="1" smtClean="0"/>
              <a:t>caspases</a:t>
            </a:r>
            <a:r>
              <a:rPr lang="tr-TR" sz="2000" dirty="0" smtClean="0"/>
              <a:t> </a:t>
            </a:r>
            <a:r>
              <a:rPr lang="tr-TR" sz="2000" dirty="0" err="1" smtClean="0"/>
              <a:t>by</a:t>
            </a:r>
            <a:r>
              <a:rPr lang="tr-TR" sz="2000" dirty="0" smtClean="0"/>
              <a:t> </a:t>
            </a:r>
            <a:r>
              <a:rPr lang="tr-TR" sz="2000" dirty="0" err="1" smtClean="0"/>
              <a:t>cleaving</a:t>
            </a:r>
            <a:r>
              <a:rPr lang="tr-TR" sz="2000" dirty="0" smtClean="0"/>
              <a:t> </a:t>
            </a:r>
            <a:r>
              <a:rPr lang="tr-TR" sz="2000" dirty="0" err="1" smtClean="0"/>
              <a:t>them</a:t>
            </a:r>
            <a:r>
              <a:rPr lang="tr-TR" sz="2000" dirty="0" smtClean="0"/>
              <a:t>.</a:t>
            </a:r>
            <a:endParaRPr lang="tr-TR"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sz="3200" dirty="0"/>
              <a:t>Intrinsic Pathway of </a:t>
            </a:r>
            <a:r>
              <a:rPr lang="en-US" sz="3200" dirty="0" smtClean="0"/>
              <a:t>Apoptosis</a:t>
            </a:r>
            <a:r>
              <a:rPr lang="tr-TR" sz="3200" dirty="0" smtClean="0"/>
              <a:t> is </a:t>
            </a:r>
            <a:r>
              <a:rPr lang="tr-TR" sz="3200" dirty="0" err="1" smtClean="0"/>
              <a:t>regulated</a:t>
            </a:r>
            <a:r>
              <a:rPr lang="tr-TR" sz="3200" dirty="0" smtClean="0"/>
              <a:t> </a:t>
            </a:r>
            <a:r>
              <a:rPr lang="tr-TR" sz="3200" dirty="0" err="1" smtClean="0"/>
              <a:t>by</a:t>
            </a:r>
            <a:r>
              <a:rPr lang="tr-TR" sz="3200" dirty="0" smtClean="0"/>
              <a:t> </a:t>
            </a:r>
            <a:r>
              <a:rPr lang="en-US" sz="3200" dirty="0" smtClean="0"/>
              <a:t>Bcl2 </a:t>
            </a:r>
            <a:r>
              <a:rPr lang="en-US" sz="3200" dirty="0" smtClean="0"/>
              <a:t>Proteins</a:t>
            </a:r>
            <a:r>
              <a:rPr lang="en-US" dirty="0" smtClean="0"/>
              <a:t/>
            </a:r>
            <a:br>
              <a:rPr lang="en-US" dirty="0" smtClean="0"/>
            </a:br>
            <a:endParaRPr lang="tr-TR" dirty="0"/>
          </a:p>
        </p:txBody>
      </p:sp>
      <p:sp>
        <p:nvSpPr>
          <p:cNvPr id="3" name="2 İçerik Yer Tutucusu"/>
          <p:cNvSpPr>
            <a:spLocks noGrp="1"/>
          </p:cNvSpPr>
          <p:nvPr>
            <p:ph idx="1"/>
          </p:nvPr>
        </p:nvSpPr>
        <p:spPr/>
        <p:txBody>
          <a:bodyPr>
            <a:normAutofit lnSpcReduction="10000"/>
          </a:bodyPr>
          <a:lstStyle/>
          <a:p>
            <a:r>
              <a:rPr lang="en-US" dirty="0" smtClean="0"/>
              <a:t>The intrinsic pathway of apoptosis is tightly regulated to ensure that cells </a:t>
            </a:r>
            <a:r>
              <a:rPr lang="en-US" dirty="0" smtClean="0"/>
              <a:t>kill</a:t>
            </a:r>
            <a:r>
              <a:rPr lang="tr-TR" dirty="0" smtClean="0"/>
              <a:t> </a:t>
            </a:r>
            <a:r>
              <a:rPr lang="en-US" dirty="0" smtClean="0"/>
              <a:t>themselves </a:t>
            </a:r>
            <a:r>
              <a:rPr lang="en-US" dirty="0" smtClean="0"/>
              <a:t>only when it is appropriate. </a:t>
            </a:r>
            <a:endParaRPr lang="tr-TR" dirty="0" smtClean="0"/>
          </a:p>
          <a:p>
            <a:r>
              <a:rPr lang="en-US" dirty="0" smtClean="0"/>
              <a:t>A </a:t>
            </a:r>
            <a:r>
              <a:rPr lang="en-US" dirty="0" smtClean="0"/>
              <a:t>major class of intracellular regulators </a:t>
            </a:r>
            <a:r>
              <a:rPr lang="en-US" dirty="0" smtClean="0"/>
              <a:t>of</a:t>
            </a:r>
            <a:r>
              <a:rPr lang="tr-TR" dirty="0" smtClean="0"/>
              <a:t> </a:t>
            </a:r>
            <a:r>
              <a:rPr lang="en-US" dirty="0" smtClean="0"/>
              <a:t>the </a:t>
            </a:r>
            <a:r>
              <a:rPr lang="en-US" dirty="0" smtClean="0"/>
              <a:t>intrinsic pathway is the Bcl2 family of </a:t>
            </a:r>
            <a:r>
              <a:rPr lang="en-US" dirty="0" smtClean="0"/>
              <a:t>proteins</a:t>
            </a:r>
            <a:endParaRPr lang="tr-TR" dirty="0" smtClean="0"/>
          </a:p>
          <a:p>
            <a:r>
              <a:rPr lang="tr-TR" dirty="0" err="1" smtClean="0"/>
              <a:t>It</a:t>
            </a:r>
            <a:r>
              <a:rPr lang="tr-TR" dirty="0" smtClean="0"/>
              <a:t> </a:t>
            </a:r>
            <a:r>
              <a:rPr lang="en-US" dirty="0" smtClean="0"/>
              <a:t>has </a:t>
            </a:r>
            <a:r>
              <a:rPr lang="en-US" dirty="0" smtClean="0"/>
              <a:t>been conserved in evolution from worms to </a:t>
            </a:r>
            <a:r>
              <a:rPr lang="en-US" dirty="0" smtClean="0"/>
              <a:t>humans</a:t>
            </a:r>
            <a:r>
              <a:rPr lang="tr-TR" dirty="0" smtClean="0"/>
              <a:t>.</a:t>
            </a:r>
          </a:p>
          <a:p>
            <a:r>
              <a:rPr lang="tr-TR" dirty="0" smtClean="0"/>
              <a:t>Hu</a:t>
            </a:r>
            <a:r>
              <a:rPr lang="en-US" dirty="0" smtClean="0"/>
              <a:t>man Bcl2</a:t>
            </a:r>
            <a:r>
              <a:rPr lang="tr-TR" dirty="0" smtClean="0"/>
              <a:t> </a:t>
            </a:r>
            <a:r>
              <a:rPr lang="en-US" dirty="0" smtClean="0"/>
              <a:t>protein</a:t>
            </a:r>
            <a:r>
              <a:rPr lang="tr-TR" dirty="0" smtClean="0"/>
              <a:t> </a:t>
            </a:r>
            <a:r>
              <a:rPr lang="en-US" dirty="0" smtClean="0"/>
              <a:t>can </a:t>
            </a:r>
            <a:r>
              <a:rPr lang="en-US" dirty="0" smtClean="0"/>
              <a:t>suppress apoptosis when expressed in the worm </a:t>
            </a:r>
            <a:r>
              <a:rPr lang="en-US" i="1" dirty="0" smtClean="0"/>
              <a:t>C</a:t>
            </a:r>
            <a:r>
              <a:rPr lang="tr-TR" i="1" dirty="0" smtClean="0"/>
              <a:t>.</a:t>
            </a:r>
            <a:r>
              <a:rPr lang="tr-TR" i="1" dirty="0" err="1" smtClean="0"/>
              <a:t>elegans</a:t>
            </a:r>
            <a:r>
              <a:rPr lang="tr-TR" dirty="0"/>
              <a:t>(CED9)</a:t>
            </a:r>
            <a:r>
              <a:rPr lang="en-US" dirty="0"/>
              <a:t> </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r>
              <a:rPr lang="en-US" dirty="0" smtClean="0"/>
              <a:t>When an apoptotic stimulus triggers the intrinsic pathway, the </a:t>
            </a:r>
            <a:r>
              <a:rPr lang="en-US" dirty="0" smtClean="0"/>
              <a:t>pro-apoptotic</a:t>
            </a:r>
            <a:r>
              <a:rPr lang="tr-TR" dirty="0" smtClean="0"/>
              <a:t> </a:t>
            </a:r>
            <a:r>
              <a:rPr lang="en-US" dirty="0" smtClean="0"/>
              <a:t>effector </a:t>
            </a:r>
            <a:r>
              <a:rPr lang="en-US" dirty="0" smtClean="0"/>
              <a:t>Bcl2 family </a:t>
            </a:r>
            <a:r>
              <a:rPr lang="en-US" dirty="0" smtClean="0"/>
              <a:t>proteins</a:t>
            </a:r>
            <a:r>
              <a:rPr lang="tr-TR" dirty="0" smtClean="0"/>
              <a:t>(</a:t>
            </a:r>
            <a:r>
              <a:rPr lang="tr-TR" dirty="0" err="1" smtClean="0"/>
              <a:t>e.g</a:t>
            </a:r>
            <a:r>
              <a:rPr lang="tr-TR" dirty="0" smtClean="0"/>
              <a:t> </a:t>
            </a:r>
            <a:r>
              <a:rPr lang="tr-TR" dirty="0" err="1" smtClean="0"/>
              <a:t>Bax,Bak</a:t>
            </a:r>
            <a:r>
              <a:rPr lang="tr-TR" dirty="0" smtClean="0"/>
              <a:t>)</a:t>
            </a:r>
            <a:r>
              <a:rPr lang="en-US" dirty="0" smtClean="0"/>
              <a:t> </a:t>
            </a:r>
            <a:r>
              <a:rPr lang="en-US" dirty="0" smtClean="0"/>
              <a:t>become activated and aggregate to form </a:t>
            </a:r>
            <a:r>
              <a:rPr lang="en-US" dirty="0" smtClean="0"/>
              <a:t>oligomers</a:t>
            </a:r>
            <a:r>
              <a:rPr lang="tr-TR" dirty="0" smtClean="0"/>
              <a:t> </a:t>
            </a:r>
            <a:r>
              <a:rPr lang="en-US" dirty="0" smtClean="0"/>
              <a:t>in </a:t>
            </a:r>
            <a:r>
              <a:rPr lang="en-US" dirty="0" smtClean="0"/>
              <a:t>the mitochondrial outer membrane, inducing the release of cytochrome </a:t>
            </a:r>
            <a:r>
              <a:rPr lang="en-US" i="1" dirty="0" smtClean="0"/>
              <a:t>c </a:t>
            </a:r>
            <a:r>
              <a:rPr lang="en-US" i="1" dirty="0" smtClean="0"/>
              <a:t>and</a:t>
            </a:r>
            <a:r>
              <a:rPr lang="tr-TR" i="1" dirty="0" smtClean="0"/>
              <a:t> </a:t>
            </a:r>
            <a:r>
              <a:rPr lang="en-US" dirty="0" smtClean="0"/>
              <a:t>other </a:t>
            </a:r>
            <a:r>
              <a:rPr lang="en-US" dirty="0" smtClean="0"/>
              <a:t>intermembrane proteins </a:t>
            </a:r>
            <a:endParaRPr lang="tr-TR" dirty="0" smtClean="0"/>
          </a:p>
          <a:p>
            <a:r>
              <a:rPr lang="en-US" dirty="0" smtClean="0"/>
              <a:t>In</a:t>
            </a:r>
            <a:r>
              <a:rPr lang="tr-TR" dirty="0" smtClean="0"/>
              <a:t> </a:t>
            </a:r>
            <a:r>
              <a:rPr lang="en-US" dirty="0" smtClean="0"/>
              <a:t>mammalian </a:t>
            </a:r>
            <a:r>
              <a:rPr lang="en-US" dirty="0" smtClean="0"/>
              <a:t>cells, </a:t>
            </a:r>
            <a:r>
              <a:rPr lang="en-US" dirty="0" err="1" smtClean="0"/>
              <a:t>Bax</a:t>
            </a:r>
            <a:r>
              <a:rPr lang="en-US" dirty="0" smtClean="0"/>
              <a:t> and </a:t>
            </a:r>
            <a:r>
              <a:rPr lang="en-US" dirty="0" err="1" smtClean="0"/>
              <a:t>Bak</a:t>
            </a:r>
            <a:r>
              <a:rPr lang="en-US" dirty="0" smtClean="0"/>
              <a:t> are the main effector </a:t>
            </a:r>
            <a:r>
              <a:rPr lang="tr-TR" dirty="0" smtClean="0"/>
              <a:t>of </a:t>
            </a:r>
            <a:r>
              <a:rPr lang="tr-TR" dirty="0" err="1" smtClean="0"/>
              <a:t>Apoptotic</a:t>
            </a:r>
            <a:r>
              <a:rPr lang="tr-TR" dirty="0" smtClean="0"/>
              <a:t> </a:t>
            </a:r>
            <a:r>
              <a:rPr lang="tr-TR" dirty="0" err="1" smtClean="0"/>
              <a:t>cell</a:t>
            </a:r>
            <a:r>
              <a:rPr lang="tr-TR" dirty="0" smtClean="0"/>
              <a:t> </a:t>
            </a:r>
            <a:r>
              <a:rPr lang="tr-TR" dirty="0" err="1" smtClean="0"/>
              <a:t>death</a:t>
            </a:r>
            <a:endParaRPr lang="tr-TR" dirty="0" smtClean="0"/>
          </a:p>
          <a:p>
            <a:r>
              <a:rPr lang="en-US" dirty="0" err="1" smtClean="0"/>
              <a:t>Bak</a:t>
            </a:r>
            <a:r>
              <a:rPr lang="en-US" dirty="0" smtClean="0"/>
              <a:t> </a:t>
            </a:r>
            <a:r>
              <a:rPr lang="en-US" dirty="0" smtClean="0"/>
              <a:t>is bound to the </a:t>
            </a:r>
            <a:r>
              <a:rPr lang="en-US" dirty="0" smtClean="0"/>
              <a:t>mitochondrial</a:t>
            </a:r>
            <a:r>
              <a:rPr lang="tr-TR" dirty="0" smtClean="0"/>
              <a:t> </a:t>
            </a:r>
            <a:r>
              <a:rPr lang="en-US" dirty="0" smtClean="0"/>
              <a:t>outer </a:t>
            </a:r>
            <a:r>
              <a:rPr lang="en-US" dirty="0" smtClean="0"/>
              <a:t>membrane even in the absence of an apoptotic </a:t>
            </a:r>
            <a:r>
              <a:rPr lang="en-US" dirty="0" smtClean="0"/>
              <a:t>signal</a:t>
            </a:r>
            <a:r>
              <a:rPr lang="tr-TR" dirty="0" smtClean="0"/>
              <a:t>.</a:t>
            </a:r>
          </a:p>
          <a:p>
            <a:r>
              <a:rPr lang="en-US" dirty="0" err="1" smtClean="0"/>
              <a:t>Bax</a:t>
            </a:r>
            <a:r>
              <a:rPr lang="en-US" dirty="0" smtClean="0"/>
              <a:t> </a:t>
            </a:r>
            <a:r>
              <a:rPr lang="en-US" dirty="0" smtClean="0"/>
              <a:t>is </a:t>
            </a:r>
            <a:r>
              <a:rPr lang="en-US" dirty="0" smtClean="0"/>
              <a:t>mainly</a:t>
            </a:r>
            <a:r>
              <a:rPr lang="tr-TR" dirty="0" smtClean="0"/>
              <a:t> </a:t>
            </a:r>
            <a:r>
              <a:rPr lang="en-US" dirty="0" smtClean="0"/>
              <a:t>located </a:t>
            </a:r>
            <a:r>
              <a:rPr lang="en-US" dirty="0" smtClean="0"/>
              <a:t>in the cytosol and </a:t>
            </a:r>
            <a:r>
              <a:rPr lang="en-US" dirty="0" err="1" smtClean="0"/>
              <a:t>translocates</a:t>
            </a:r>
            <a:r>
              <a:rPr lang="en-US" dirty="0" smtClean="0"/>
              <a:t> to the mitochondria only after an </a:t>
            </a:r>
            <a:r>
              <a:rPr lang="en-US" dirty="0" smtClean="0"/>
              <a:t>apoptotic</a:t>
            </a:r>
            <a:r>
              <a:rPr lang="tr-TR" dirty="0" smtClean="0"/>
              <a:t> </a:t>
            </a:r>
            <a:r>
              <a:rPr lang="tr-TR" dirty="0" err="1" smtClean="0"/>
              <a:t>stimulus</a:t>
            </a:r>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260648"/>
            <a:ext cx="8748464" cy="1165816"/>
          </a:xfrm>
        </p:spPr>
        <p:txBody>
          <a:bodyPr/>
          <a:lstStyle/>
          <a:p>
            <a:pPr algn="ctr"/>
            <a:r>
              <a:rPr lang="tr-TR" sz="2800" dirty="0" err="1" smtClean="0"/>
              <a:t>Type</a:t>
            </a:r>
            <a:r>
              <a:rPr lang="tr-TR" sz="2800" dirty="0" smtClean="0"/>
              <a:t> II </a:t>
            </a:r>
            <a:r>
              <a:rPr lang="tr-TR" sz="2800" dirty="0" err="1" smtClean="0"/>
              <a:t>Programmed</a:t>
            </a:r>
            <a:r>
              <a:rPr lang="tr-TR" sz="2800" dirty="0" smtClean="0"/>
              <a:t> </a:t>
            </a:r>
            <a:r>
              <a:rPr lang="tr-TR" sz="2800" dirty="0" err="1" smtClean="0"/>
              <a:t>cell</a:t>
            </a:r>
            <a:r>
              <a:rPr lang="tr-TR" sz="2800" dirty="0" smtClean="0"/>
              <a:t> </a:t>
            </a:r>
            <a:r>
              <a:rPr lang="tr-TR" sz="2800" dirty="0" err="1" smtClean="0"/>
              <a:t>death</a:t>
            </a:r>
            <a:r>
              <a:rPr lang="tr-TR" sz="2800" dirty="0" smtClean="0"/>
              <a:t>:</a:t>
            </a:r>
            <a:br>
              <a:rPr lang="tr-TR" sz="2800" dirty="0" smtClean="0"/>
            </a:br>
            <a:r>
              <a:rPr lang="en-US" sz="2800" dirty="0" smtClean="0"/>
              <a:t>Autophagy-associated </a:t>
            </a:r>
            <a:r>
              <a:rPr lang="en-US" sz="2800" dirty="0" smtClean="0"/>
              <a:t>cell deat</a:t>
            </a:r>
            <a:r>
              <a:rPr lang="en-US" dirty="0" smtClean="0"/>
              <a:t>h </a:t>
            </a:r>
            <a:endParaRPr lang="tr-TR" dirty="0"/>
          </a:p>
        </p:txBody>
      </p:sp>
      <p:sp>
        <p:nvSpPr>
          <p:cNvPr id="3" name="2 İçerik Yer Tutucusu"/>
          <p:cNvSpPr>
            <a:spLocks noGrp="1"/>
          </p:cNvSpPr>
          <p:nvPr>
            <p:ph idx="1"/>
          </p:nvPr>
        </p:nvSpPr>
        <p:spPr>
          <a:xfrm>
            <a:off x="467544" y="1700808"/>
            <a:ext cx="8219256" cy="4654752"/>
          </a:xfrm>
        </p:spPr>
        <p:txBody>
          <a:bodyPr>
            <a:normAutofit fontScale="85000" lnSpcReduction="10000"/>
          </a:bodyPr>
          <a:lstStyle/>
          <a:p>
            <a:r>
              <a:rPr lang="en-US" dirty="0" err="1" smtClean="0"/>
              <a:t>Autophagy</a:t>
            </a:r>
            <a:r>
              <a:rPr lang="en-US" dirty="0" smtClean="0"/>
              <a:t>-associated cell death (ACD) is another form of</a:t>
            </a:r>
            <a:r>
              <a:rPr lang="tr-TR" dirty="0" smtClean="0"/>
              <a:t> </a:t>
            </a:r>
            <a:r>
              <a:rPr lang="en-US" dirty="0" smtClean="0"/>
              <a:t>programmed cell death process that is triggered by self-digestion of cellular contents through autophagy</a:t>
            </a:r>
            <a:r>
              <a:rPr lang="en-US" dirty="0" smtClean="0"/>
              <a:t>.</a:t>
            </a:r>
            <a:endParaRPr lang="tr-TR" dirty="0" smtClean="0"/>
          </a:p>
          <a:p>
            <a:r>
              <a:rPr lang="en-US" dirty="0" smtClean="0"/>
              <a:t> </a:t>
            </a:r>
            <a:r>
              <a:rPr lang="en-US" dirty="0" smtClean="0"/>
              <a:t>Autophagy</a:t>
            </a:r>
            <a:r>
              <a:rPr lang="tr-TR" dirty="0" smtClean="0"/>
              <a:t> </a:t>
            </a:r>
            <a:r>
              <a:rPr lang="en-US" dirty="0" smtClean="0"/>
              <a:t>was initially described as a homeostatic strategy to remove</a:t>
            </a:r>
            <a:r>
              <a:rPr lang="tr-TR" dirty="0" smtClean="0"/>
              <a:t> </a:t>
            </a:r>
            <a:r>
              <a:rPr lang="en-US" dirty="0" smtClean="0"/>
              <a:t>protein aggregates and dysfunctional organelles </a:t>
            </a:r>
            <a:r>
              <a:rPr lang="tr-TR" dirty="0" err="1" smtClean="0"/>
              <a:t>e.g</a:t>
            </a:r>
            <a:r>
              <a:rPr lang="tr-TR" dirty="0" smtClean="0"/>
              <a:t> </a:t>
            </a:r>
            <a:r>
              <a:rPr lang="en-US" dirty="0" smtClean="0"/>
              <a:t>mitochondria </a:t>
            </a:r>
            <a:r>
              <a:rPr lang="en-US" dirty="0" smtClean="0"/>
              <a:t>or endoplasmic </a:t>
            </a:r>
            <a:r>
              <a:rPr lang="en-US" dirty="0" smtClean="0"/>
              <a:t>reticulum </a:t>
            </a:r>
            <a:r>
              <a:rPr lang="en-US" dirty="0" smtClean="0"/>
              <a:t>and, thus, to provide</a:t>
            </a:r>
            <a:r>
              <a:rPr lang="tr-TR" dirty="0" smtClean="0"/>
              <a:t> </a:t>
            </a:r>
            <a:r>
              <a:rPr lang="en-US" dirty="0" smtClean="0"/>
              <a:t>an alternative source of energy when nutrients are scarce.</a:t>
            </a:r>
          </a:p>
          <a:p>
            <a:r>
              <a:rPr lang="en-US" dirty="0" err="1" smtClean="0"/>
              <a:t>Autophagic</a:t>
            </a:r>
            <a:r>
              <a:rPr lang="en-US" dirty="0" smtClean="0"/>
              <a:t> processes are involved in a wide range of normal</a:t>
            </a:r>
            <a:r>
              <a:rPr lang="tr-TR" dirty="0" smtClean="0"/>
              <a:t> </a:t>
            </a:r>
            <a:r>
              <a:rPr lang="en-US" dirty="0" smtClean="0"/>
              <a:t>physiological situations (such as mammalian development,</a:t>
            </a:r>
            <a:r>
              <a:rPr lang="tr-TR" dirty="0" smtClean="0"/>
              <a:t> </a:t>
            </a:r>
            <a:r>
              <a:rPr lang="en-US" dirty="0" smtClean="0"/>
              <a:t>metabolism, immunity and aging)</a:t>
            </a:r>
          </a:p>
          <a:p>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251520" y="260648"/>
            <a:ext cx="8892480" cy="6597352"/>
          </a:xfrm>
        </p:spPr>
        <p:txBody>
          <a:bodyPr>
            <a:normAutofit fontScale="92500" lnSpcReduction="10000"/>
          </a:bodyPr>
          <a:lstStyle/>
          <a:p>
            <a:r>
              <a:rPr lang="en-US" dirty="0" smtClean="0"/>
              <a:t>The growth, development, and maintenance of </a:t>
            </a:r>
            <a:r>
              <a:rPr lang="en-US" dirty="0" err="1" smtClean="0"/>
              <a:t>multicellular</a:t>
            </a:r>
            <a:r>
              <a:rPr lang="en-US" dirty="0" smtClean="0"/>
              <a:t> organisms depend</a:t>
            </a:r>
          </a:p>
          <a:p>
            <a:r>
              <a:rPr lang="en-US" dirty="0" smtClean="0"/>
              <a:t>not only on the production of cells but also on mechanisms to destroy them. </a:t>
            </a:r>
            <a:endParaRPr lang="tr-TR" dirty="0" smtClean="0"/>
          </a:p>
          <a:p>
            <a:r>
              <a:rPr lang="tr-TR" dirty="0" err="1" smtClean="0"/>
              <a:t>The</a:t>
            </a:r>
            <a:r>
              <a:rPr lang="tr-TR" dirty="0" smtClean="0"/>
              <a:t> </a:t>
            </a:r>
            <a:r>
              <a:rPr lang="en-US" dirty="0" smtClean="0"/>
              <a:t>maintenance of tissue size, for example, requires that cells die at the same rate as</a:t>
            </a:r>
            <a:r>
              <a:rPr lang="tr-TR" dirty="0" smtClean="0"/>
              <a:t> </a:t>
            </a:r>
            <a:r>
              <a:rPr lang="en-US" dirty="0" smtClean="0"/>
              <a:t>they are produced. During development, carefully orchestrated patterns of cell</a:t>
            </a:r>
            <a:r>
              <a:rPr lang="tr-TR" dirty="0" smtClean="0"/>
              <a:t> </a:t>
            </a:r>
            <a:r>
              <a:rPr lang="en-US" dirty="0" smtClean="0"/>
              <a:t>death help determine the size and shape of limbs and other tissues. Cells also die</a:t>
            </a:r>
            <a:r>
              <a:rPr lang="tr-TR" dirty="0" smtClean="0"/>
              <a:t> </a:t>
            </a:r>
            <a:r>
              <a:rPr lang="en-US" dirty="0" smtClean="0"/>
              <a:t>when they become damaged or infected, ensuring that they are removed </a:t>
            </a:r>
            <a:r>
              <a:rPr lang="en-US" dirty="0" err="1" smtClean="0"/>
              <a:t>befor</a:t>
            </a:r>
            <a:r>
              <a:rPr lang="tr-TR" dirty="0" smtClean="0"/>
              <a:t>e </a:t>
            </a:r>
            <a:r>
              <a:rPr lang="en-US" dirty="0" smtClean="0"/>
              <a:t>they threaten the health of the organism.</a:t>
            </a:r>
            <a:endParaRPr lang="tr-TR" dirty="0" smtClean="0"/>
          </a:p>
          <a:p>
            <a:r>
              <a:rPr lang="tr-TR" dirty="0" err="1" smtClean="0"/>
              <a:t>Cell</a:t>
            </a:r>
            <a:r>
              <a:rPr lang="tr-TR" dirty="0" smtClean="0"/>
              <a:t> </a:t>
            </a:r>
            <a:r>
              <a:rPr lang="tr-TR" dirty="0" err="1" smtClean="0"/>
              <a:t>death</a:t>
            </a:r>
            <a:r>
              <a:rPr lang="tr-TR" dirty="0" smtClean="0"/>
              <a:t> </a:t>
            </a:r>
            <a:r>
              <a:rPr lang="en-US" dirty="0" smtClean="0"/>
              <a:t>is not a random process but occurs by a programmed sequence of molecular</a:t>
            </a:r>
            <a:r>
              <a:rPr lang="tr-TR" dirty="0" smtClean="0"/>
              <a:t> </a:t>
            </a:r>
            <a:r>
              <a:rPr lang="en-US" dirty="0" smtClean="0"/>
              <a:t>events, in which the cell systematically destroys itself from within and is then</a:t>
            </a:r>
          </a:p>
          <a:p>
            <a:r>
              <a:rPr lang="en-US" dirty="0" smtClean="0"/>
              <a:t>eaten by other cells, leaving no trace. </a:t>
            </a: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LYSOSOME"/>
          <p:cNvPicPr>
            <a:picLocks noGrp="1" noChangeAspect="1" noChangeArrowheads="1"/>
          </p:cNvPicPr>
          <p:nvPr>
            <p:ph type="body" idx="1"/>
          </p:nvPr>
        </p:nvPicPr>
        <p:blipFill>
          <a:blip r:embed="rId2" cstate="print"/>
          <a:srcRect/>
          <a:stretch>
            <a:fillRect/>
          </a:stretch>
        </p:blipFill>
        <p:spPr>
          <a:xfrm>
            <a:off x="0" y="727075"/>
            <a:ext cx="9144000" cy="5751513"/>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Autophagy: </a:t>
            </a:r>
            <a:r>
              <a:rPr lang="en-US" dirty="0" smtClean="0"/>
              <a:t>cellular </a:t>
            </a:r>
            <a:r>
              <a:rPr lang="en-US" dirty="0"/>
              <a:t>self-catabolic process "eating oneself”</a:t>
            </a:r>
            <a:br>
              <a:rPr lang="en-US" dirty="0"/>
            </a:br>
            <a:endParaRPr lang="tr-TR" dirty="0"/>
          </a:p>
        </p:txBody>
      </p:sp>
      <p:sp>
        <p:nvSpPr>
          <p:cNvPr id="3" name="2 İçerik Yer Tutucusu"/>
          <p:cNvSpPr>
            <a:spLocks noGrp="1"/>
          </p:cNvSpPr>
          <p:nvPr>
            <p:ph idx="1"/>
          </p:nvPr>
        </p:nvSpPr>
        <p:spPr>
          <a:xfrm>
            <a:off x="914400" y="2420888"/>
            <a:ext cx="7772400" cy="3934672"/>
          </a:xfrm>
        </p:spPr>
        <p:txBody>
          <a:bodyPr>
            <a:normAutofit fontScale="85000" lnSpcReduction="10000"/>
          </a:bodyPr>
          <a:lstStyle/>
          <a:p>
            <a:r>
              <a:rPr lang="en-US" dirty="0" smtClean="0"/>
              <a:t>There are several different classifications </a:t>
            </a:r>
            <a:r>
              <a:rPr lang="tr-TR" dirty="0" smtClean="0"/>
              <a:t>in Autophagy</a:t>
            </a:r>
            <a:endParaRPr lang="en-US" dirty="0" smtClean="0"/>
          </a:p>
          <a:p>
            <a:r>
              <a:rPr lang="tr-TR" b="1" dirty="0" smtClean="0"/>
              <a:t>M</a:t>
            </a:r>
            <a:r>
              <a:rPr lang="en-US" b="1" dirty="0" err="1" smtClean="0"/>
              <a:t>acroautophagy</a:t>
            </a:r>
            <a:r>
              <a:rPr lang="en-US" dirty="0" smtClean="0"/>
              <a:t> </a:t>
            </a:r>
            <a:r>
              <a:rPr lang="en-US" dirty="0" smtClean="0"/>
              <a:t>- </a:t>
            </a:r>
            <a:r>
              <a:rPr lang="en-US" dirty="0" smtClean="0"/>
              <a:t>sequestration </a:t>
            </a:r>
            <a:r>
              <a:rPr lang="en-US" dirty="0" smtClean="0"/>
              <a:t>of cytoplasmic </a:t>
            </a:r>
            <a:r>
              <a:rPr lang="en-US" dirty="0" smtClean="0"/>
              <a:t>substrates</a:t>
            </a:r>
            <a:r>
              <a:rPr lang="tr-TR" dirty="0" smtClean="0"/>
              <a:t> </a:t>
            </a:r>
            <a:r>
              <a:rPr lang="tr-TR" dirty="0" err="1" smtClean="0"/>
              <a:t>including</a:t>
            </a:r>
            <a:r>
              <a:rPr lang="tr-TR" dirty="0" smtClean="0"/>
              <a:t> </a:t>
            </a:r>
            <a:r>
              <a:rPr lang="tr-TR" dirty="0" err="1" smtClean="0"/>
              <a:t>organelles</a:t>
            </a:r>
            <a:endParaRPr lang="en-US" dirty="0" smtClean="0"/>
          </a:p>
          <a:p>
            <a:r>
              <a:rPr lang="tr-TR" b="1" dirty="0" smtClean="0"/>
              <a:t>M</a:t>
            </a:r>
            <a:r>
              <a:rPr lang="en-US" b="1" dirty="0" err="1" smtClean="0"/>
              <a:t>icroautophagy</a:t>
            </a:r>
            <a:r>
              <a:rPr lang="en-US" dirty="0" smtClean="0"/>
              <a:t> </a:t>
            </a:r>
            <a:r>
              <a:rPr lang="en-US" dirty="0" smtClean="0"/>
              <a:t>- lysosomal invagination and ingestion of minor portions of the cytosol</a:t>
            </a:r>
          </a:p>
          <a:p>
            <a:r>
              <a:rPr lang="tr-TR" b="1" dirty="0" smtClean="0"/>
              <a:t>C</a:t>
            </a:r>
            <a:r>
              <a:rPr lang="en-US" b="1" dirty="0" err="1" smtClean="0"/>
              <a:t>haperone</a:t>
            </a:r>
            <a:r>
              <a:rPr lang="en-US" b="1" dirty="0" smtClean="0"/>
              <a:t>-mediated </a:t>
            </a:r>
            <a:r>
              <a:rPr lang="tr-TR" b="1" dirty="0" smtClean="0"/>
              <a:t>A</a:t>
            </a:r>
            <a:r>
              <a:rPr lang="en-US" b="1" dirty="0" err="1" smtClean="0"/>
              <a:t>utophagy</a:t>
            </a:r>
            <a:r>
              <a:rPr lang="en-US" dirty="0" smtClean="0"/>
              <a:t> </a:t>
            </a:r>
            <a:r>
              <a:rPr lang="en-US" dirty="0" smtClean="0"/>
              <a:t>- involves recognition of specific substrates by </a:t>
            </a:r>
            <a:r>
              <a:rPr lang="tr-TR" dirty="0" smtClean="0"/>
              <a:t> </a:t>
            </a:r>
            <a:r>
              <a:rPr lang="en-US" dirty="0" smtClean="0"/>
              <a:t>Hsc70</a:t>
            </a:r>
            <a:r>
              <a:rPr lang="tr-TR" dirty="0" smtClean="0"/>
              <a:t> (</a:t>
            </a:r>
            <a:r>
              <a:rPr lang="en-US" dirty="0" smtClean="0"/>
              <a:t>heat </a:t>
            </a:r>
            <a:r>
              <a:rPr lang="en-US" dirty="0" smtClean="0"/>
              <a:t>shock </a:t>
            </a:r>
            <a:r>
              <a:rPr lang="en-US" dirty="0" smtClean="0"/>
              <a:t>cognate 70) machinery</a:t>
            </a:r>
            <a:r>
              <a:rPr lang="tr-TR" dirty="0" smtClean="0"/>
              <a:t> </a:t>
            </a:r>
            <a:r>
              <a:rPr lang="en-US" dirty="0" smtClean="0"/>
              <a:t>to </a:t>
            </a:r>
            <a:r>
              <a:rPr lang="en-US" dirty="0" smtClean="0"/>
              <a:t>remove abnormal cytoplasmic organelles and </a:t>
            </a:r>
            <a:r>
              <a:rPr lang="tr-TR" dirty="0" err="1" smtClean="0"/>
              <a:t>other</a:t>
            </a:r>
            <a:r>
              <a:rPr lang="tr-TR" dirty="0" smtClean="0"/>
              <a:t> </a:t>
            </a:r>
            <a:r>
              <a:rPr lang="en-US" dirty="0" smtClean="0"/>
              <a:t>components</a:t>
            </a:r>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14400" y="908720"/>
            <a:ext cx="7772400" cy="5446840"/>
          </a:xfrm>
        </p:spPr>
        <p:txBody>
          <a:bodyPr>
            <a:normAutofit fontScale="92500" lnSpcReduction="10000"/>
          </a:bodyPr>
          <a:lstStyle/>
          <a:p>
            <a:r>
              <a:rPr lang="tr-TR" b="1" dirty="0" smtClean="0"/>
              <a:t>M</a:t>
            </a:r>
            <a:r>
              <a:rPr lang="en-US" b="1" dirty="0" err="1" smtClean="0"/>
              <a:t>acroautophagy</a:t>
            </a:r>
            <a:r>
              <a:rPr lang="tr-TR" b="1" dirty="0" smtClean="0"/>
              <a:t> </a:t>
            </a:r>
            <a:r>
              <a:rPr lang="en-US" dirty="0" smtClean="0"/>
              <a:t>is initiated</a:t>
            </a:r>
            <a:r>
              <a:rPr lang="tr-TR" dirty="0" smtClean="0"/>
              <a:t> </a:t>
            </a:r>
            <a:r>
              <a:rPr lang="en-US" dirty="0" smtClean="0"/>
              <a:t>by </a:t>
            </a:r>
            <a:r>
              <a:rPr lang="en-US" dirty="0" smtClean="0"/>
              <a:t>the formation of </a:t>
            </a:r>
            <a:r>
              <a:rPr lang="en-US" dirty="0" err="1" smtClean="0"/>
              <a:t>autophagosome</a:t>
            </a:r>
            <a:r>
              <a:rPr lang="tr-TR" dirty="0" smtClean="0"/>
              <a:t> </a:t>
            </a:r>
            <a:r>
              <a:rPr lang="tr-TR" dirty="0" err="1" smtClean="0"/>
              <a:t>means</a:t>
            </a:r>
            <a:r>
              <a:rPr lang="en-US" dirty="0" smtClean="0"/>
              <a:t> </a:t>
            </a:r>
            <a:r>
              <a:rPr lang="en-US" dirty="0" smtClean="0"/>
              <a:t>a </a:t>
            </a:r>
            <a:r>
              <a:rPr lang="en-US" dirty="0" smtClean="0"/>
              <a:t>double-membrane</a:t>
            </a:r>
            <a:r>
              <a:rPr lang="tr-TR" dirty="0" smtClean="0"/>
              <a:t> </a:t>
            </a:r>
            <a:r>
              <a:rPr lang="en-US" dirty="0" smtClean="0"/>
              <a:t>vesicle </a:t>
            </a:r>
            <a:r>
              <a:rPr lang="en-US" dirty="0" smtClean="0"/>
              <a:t>containing cytoplasmic materials. </a:t>
            </a:r>
            <a:endParaRPr lang="tr-TR" dirty="0" smtClean="0"/>
          </a:p>
          <a:p>
            <a:r>
              <a:rPr lang="en-US" dirty="0" smtClean="0"/>
              <a:t>The </a:t>
            </a:r>
            <a:r>
              <a:rPr lang="en-US" dirty="0" smtClean="0"/>
              <a:t>outer </a:t>
            </a:r>
            <a:r>
              <a:rPr lang="en-US" dirty="0" smtClean="0"/>
              <a:t>membrane</a:t>
            </a:r>
            <a:r>
              <a:rPr lang="tr-TR" dirty="0" smtClean="0"/>
              <a:t> </a:t>
            </a:r>
            <a:r>
              <a:rPr lang="en-US" dirty="0" smtClean="0"/>
              <a:t>of </a:t>
            </a:r>
            <a:r>
              <a:rPr lang="en-US" dirty="0" smtClean="0"/>
              <a:t>the </a:t>
            </a:r>
            <a:r>
              <a:rPr lang="en-US" dirty="0" err="1" smtClean="0"/>
              <a:t>autophagosome</a:t>
            </a:r>
            <a:r>
              <a:rPr lang="en-US" dirty="0" smtClean="0"/>
              <a:t> subsequently fuses with </a:t>
            </a:r>
            <a:r>
              <a:rPr lang="en-US" dirty="0" smtClean="0"/>
              <a:t>the</a:t>
            </a:r>
            <a:r>
              <a:rPr lang="tr-TR" dirty="0" smtClean="0"/>
              <a:t> </a:t>
            </a:r>
            <a:r>
              <a:rPr lang="tr-TR" dirty="0" err="1" smtClean="0"/>
              <a:t>lysosomal</a:t>
            </a:r>
            <a:r>
              <a:rPr lang="tr-TR" dirty="0" smtClean="0"/>
              <a:t> </a:t>
            </a:r>
            <a:r>
              <a:rPr lang="tr-TR" dirty="0" err="1" smtClean="0"/>
              <a:t>membranes</a:t>
            </a:r>
            <a:r>
              <a:rPr lang="tr-TR" dirty="0" smtClean="0"/>
              <a:t> </a:t>
            </a:r>
          </a:p>
          <a:p>
            <a:r>
              <a:rPr lang="tr-TR" dirty="0" err="1" smtClean="0"/>
              <a:t>After</a:t>
            </a:r>
            <a:r>
              <a:rPr lang="tr-TR" dirty="0" smtClean="0"/>
              <a:t> </a:t>
            </a:r>
            <a:r>
              <a:rPr lang="tr-TR" dirty="0" err="1" smtClean="0"/>
              <a:t>that</a:t>
            </a:r>
            <a:r>
              <a:rPr lang="tr-TR" dirty="0" smtClean="0"/>
              <a:t> it </a:t>
            </a:r>
            <a:r>
              <a:rPr lang="en-US" dirty="0" smtClean="0"/>
              <a:t>form</a:t>
            </a:r>
            <a:r>
              <a:rPr lang="tr-TR" dirty="0" smtClean="0"/>
              <a:t>s</a:t>
            </a:r>
            <a:r>
              <a:rPr lang="en-US" dirty="0" smtClean="0"/>
              <a:t> </a:t>
            </a:r>
            <a:r>
              <a:rPr lang="en-US" dirty="0" smtClean="0"/>
              <a:t>the acid single </a:t>
            </a:r>
            <a:r>
              <a:rPr lang="en-US" dirty="0" smtClean="0"/>
              <a:t>membrane</a:t>
            </a:r>
            <a:r>
              <a:rPr lang="tr-TR" dirty="0" smtClean="0"/>
              <a:t> </a:t>
            </a:r>
            <a:r>
              <a:rPr lang="en-US" dirty="0" smtClean="0"/>
              <a:t>enclosed </a:t>
            </a:r>
            <a:r>
              <a:rPr lang="en-US" dirty="0" smtClean="0"/>
              <a:t>vacuoles, termed “autolysosomes” </a:t>
            </a:r>
            <a:r>
              <a:rPr lang="tr-TR" dirty="0" err="1" smtClean="0"/>
              <a:t>or</a:t>
            </a:r>
            <a:r>
              <a:rPr lang="tr-TR" dirty="0" smtClean="0"/>
              <a:t> </a:t>
            </a:r>
            <a:r>
              <a:rPr lang="en-US" dirty="0" err="1" smtClean="0"/>
              <a:t>autophagolysosomes</a:t>
            </a:r>
            <a:r>
              <a:rPr lang="en-US" dirty="0" smtClean="0"/>
              <a:t>.</a:t>
            </a:r>
            <a:endParaRPr lang="en-US" dirty="0" smtClean="0"/>
          </a:p>
          <a:p>
            <a:r>
              <a:rPr lang="en-US" dirty="0" smtClean="0"/>
              <a:t>The sequestered material is then </a:t>
            </a:r>
            <a:r>
              <a:rPr lang="en-US" dirty="0" smtClean="0"/>
              <a:t>hydrolyzed</a:t>
            </a:r>
            <a:r>
              <a:rPr lang="tr-TR" dirty="0" smtClean="0"/>
              <a:t> </a:t>
            </a:r>
            <a:r>
              <a:rPr lang="en-US" dirty="0" smtClean="0"/>
              <a:t>by </a:t>
            </a:r>
            <a:r>
              <a:rPr lang="en-US" dirty="0" smtClean="0"/>
              <a:t>the lysosomal </a:t>
            </a:r>
            <a:r>
              <a:rPr lang="en-US" dirty="0" smtClean="0"/>
              <a:t>enzymes</a:t>
            </a:r>
            <a:r>
              <a:rPr lang="tr-TR" dirty="0" smtClean="0"/>
              <a:t> (</a:t>
            </a:r>
            <a:r>
              <a:rPr lang="tr-TR" dirty="0" err="1" smtClean="0"/>
              <a:t>acid</a:t>
            </a:r>
            <a:r>
              <a:rPr lang="tr-TR" dirty="0" smtClean="0"/>
              <a:t> </a:t>
            </a:r>
            <a:r>
              <a:rPr lang="tr-TR" dirty="0" err="1" smtClean="0"/>
              <a:t>hyrdrolases</a:t>
            </a:r>
            <a:r>
              <a:rPr lang="tr-TR" dirty="0" smtClean="0"/>
              <a:t>) </a:t>
            </a:r>
            <a:r>
              <a:rPr lang="en-US" dirty="0" smtClean="0"/>
              <a:t>and </a:t>
            </a:r>
            <a:r>
              <a:rPr lang="en-US" dirty="0" smtClean="0"/>
              <a:t>released in the cytoplasm following degradation of </a:t>
            </a:r>
            <a:r>
              <a:rPr lang="en-US" dirty="0" smtClean="0"/>
              <a:t>the</a:t>
            </a:r>
            <a:r>
              <a:rPr lang="tr-TR" dirty="0" smtClean="0"/>
              <a:t> </a:t>
            </a:r>
            <a:r>
              <a:rPr lang="tr-TR" dirty="0" err="1" smtClean="0"/>
              <a:t>autolysosome</a:t>
            </a:r>
            <a:r>
              <a:rPr lang="tr-TR" dirty="0" smtClean="0"/>
              <a:t> </a:t>
            </a:r>
            <a:r>
              <a:rPr lang="tr-TR" dirty="0" err="1" smtClean="0"/>
              <a:t>membrane</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0" y="0"/>
            <a:ext cx="9144000" cy="6872288"/>
          </a:xfrm>
          <a:prstGeom prst="rect">
            <a:avLst/>
          </a:prstGeom>
          <a:noFill/>
          <a:ln w="57150">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ChangeArrowheads="1"/>
          </p:cNvSpPr>
          <p:nvPr/>
        </p:nvSpPr>
        <p:spPr bwMode="auto">
          <a:xfrm>
            <a:off x="467544" y="1556792"/>
            <a:ext cx="8497887" cy="4401205"/>
          </a:xfrm>
          <a:prstGeom prst="rect">
            <a:avLst/>
          </a:prstGeom>
          <a:noFill/>
          <a:ln w="9525">
            <a:noFill/>
            <a:miter lim="800000"/>
            <a:headEnd/>
            <a:tailEnd/>
          </a:ln>
        </p:spPr>
        <p:txBody>
          <a:bodyPr>
            <a:spAutoFit/>
          </a:bodyPr>
          <a:lstStyle/>
          <a:p>
            <a:r>
              <a:rPr lang="tr-TR" sz="2800" b="1" dirty="0"/>
              <a:t>AUTOPHAGY-RELATED GENE (</a:t>
            </a:r>
            <a:r>
              <a:rPr lang="tr-TR" sz="2800" b="1" dirty="0" err="1"/>
              <a:t>Atg</a:t>
            </a:r>
            <a:r>
              <a:rPr lang="tr-TR" sz="2800" b="1" dirty="0"/>
              <a:t> gene</a:t>
            </a:r>
            <a:r>
              <a:rPr lang="tr-TR" sz="2800" b="1" dirty="0" smtClean="0"/>
              <a:t>)</a:t>
            </a:r>
          </a:p>
          <a:p>
            <a:r>
              <a:rPr lang="en-US" sz="2800" dirty="0"/>
              <a:t>Autophagy is strongly regulated by a family of “autophagy-related” proteins named ATG proteins</a:t>
            </a:r>
          </a:p>
          <a:p>
            <a:r>
              <a:rPr lang="tr-TR" sz="2800" b="1" dirty="0" smtClean="0"/>
              <a:t>Atg5 </a:t>
            </a:r>
            <a:r>
              <a:rPr lang="tr-TR" sz="2800" b="1" dirty="0"/>
              <a:t>: </a:t>
            </a:r>
            <a:r>
              <a:rPr lang="tr-TR" sz="2800" dirty="0"/>
              <a:t>Atg5-Atg12 </a:t>
            </a:r>
            <a:r>
              <a:rPr lang="tr-TR" sz="2800" dirty="0" err="1"/>
              <a:t>Biogenesis</a:t>
            </a:r>
            <a:r>
              <a:rPr lang="tr-TR" sz="2800" dirty="0"/>
              <a:t> of </a:t>
            </a:r>
            <a:r>
              <a:rPr lang="tr-TR" sz="2800" dirty="0" err="1"/>
              <a:t>autophagic</a:t>
            </a:r>
            <a:r>
              <a:rPr lang="tr-TR" sz="2800" dirty="0"/>
              <a:t> </a:t>
            </a:r>
            <a:r>
              <a:rPr lang="tr-TR" sz="2800" dirty="0" err="1"/>
              <a:t>vesicles</a:t>
            </a:r>
            <a:r>
              <a:rPr lang="tr-TR" sz="2800" dirty="0"/>
              <a:t> (</a:t>
            </a:r>
            <a:r>
              <a:rPr lang="tr-TR" sz="2800" dirty="0" err="1"/>
              <a:t>autophagosome</a:t>
            </a:r>
            <a:r>
              <a:rPr lang="tr-TR" sz="2800" dirty="0"/>
              <a:t>)</a:t>
            </a:r>
          </a:p>
          <a:p>
            <a:r>
              <a:rPr lang="tr-TR" sz="2800" b="1" dirty="0" err="1"/>
              <a:t>Beclin</a:t>
            </a:r>
            <a:r>
              <a:rPr lang="tr-TR" sz="2800" b="1" dirty="0"/>
              <a:t> 1 (Atg6)</a:t>
            </a:r>
            <a:r>
              <a:rPr lang="tr-TR" sz="2800" dirty="0"/>
              <a:t>：a Bcl-2 </a:t>
            </a:r>
            <a:r>
              <a:rPr lang="tr-TR" sz="2800" dirty="0" err="1"/>
              <a:t>interacting</a:t>
            </a:r>
            <a:r>
              <a:rPr lang="tr-TR" sz="2800" dirty="0"/>
              <a:t> protein </a:t>
            </a:r>
            <a:r>
              <a:rPr lang="tr-TR" sz="2800" dirty="0" err="1" smtClean="0"/>
              <a:t>forms</a:t>
            </a:r>
            <a:r>
              <a:rPr lang="tr-TR" sz="2800" dirty="0" smtClean="0"/>
              <a:t> </a:t>
            </a:r>
            <a:r>
              <a:rPr lang="tr-TR" sz="2800" dirty="0" err="1" smtClean="0"/>
              <a:t>complex</a:t>
            </a:r>
            <a:r>
              <a:rPr lang="tr-TR" sz="2800" dirty="0" smtClean="0"/>
              <a:t> </a:t>
            </a:r>
            <a:r>
              <a:rPr lang="tr-TR" sz="2800" dirty="0" err="1"/>
              <a:t>with</a:t>
            </a:r>
            <a:r>
              <a:rPr lang="tr-TR" sz="2800" dirty="0"/>
              <a:t> PI3K </a:t>
            </a:r>
            <a:r>
              <a:rPr lang="tr-TR" sz="2800" dirty="0" err="1"/>
              <a:t>to</a:t>
            </a:r>
            <a:r>
              <a:rPr lang="tr-TR" sz="2800" dirty="0"/>
              <a:t> </a:t>
            </a:r>
            <a:r>
              <a:rPr lang="tr-TR" sz="2800" dirty="0" err="1"/>
              <a:t>regulate</a:t>
            </a:r>
            <a:r>
              <a:rPr lang="tr-TR" sz="2800" dirty="0"/>
              <a:t> </a:t>
            </a:r>
            <a:r>
              <a:rPr lang="tr-TR" sz="2800" dirty="0" err="1"/>
              <a:t>autophagy</a:t>
            </a:r>
            <a:r>
              <a:rPr lang="tr-TR" sz="2800" dirty="0"/>
              <a:t>.</a:t>
            </a:r>
          </a:p>
          <a:p>
            <a:r>
              <a:rPr lang="tr-TR" sz="2800" b="1" dirty="0"/>
              <a:t>LC3 (Atg8)</a:t>
            </a:r>
            <a:r>
              <a:rPr lang="tr-TR" sz="2800" dirty="0"/>
              <a:t>：</a:t>
            </a:r>
            <a:r>
              <a:rPr lang="tr-TR" sz="2800" dirty="0" err="1"/>
              <a:t>Normally</a:t>
            </a:r>
            <a:r>
              <a:rPr lang="tr-TR" sz="2800" dirty="0"/>
              <a:t> spread </a:t>
            </a:r>
            <a:r>
              <a:rPr lang="tr-TR" sz="2800" dirty="0" err="1"/>
              <a:t>throughout</a:t>
            </a:r>
            <a:r>
              <a:rPr lang="tr-TR" sz="2800" dirty="0"/>
              <a:t> </a:t>
            </a:r>
            <a:r>
              <a:rPr lang="tr-TR" sz="2800" dirty="0" err="1"/>
              <a:t>the</a:t>
            </a:r>
            <a:r>
              <a:rPr lang="tr-TR" sz="2800" dirty="0"/>
              <a:t> </a:t>
            </a:r>
            <a:r>
              <a:rPr lang="tr-TR" sz="2800" dirty="0" err="1" smtClean="0"/>
              <a:t>cytoplasm</a:t>
            </a:r>
            <a:r>
              <a:rPr lang="tr-TR" sz="2800" dirty="0" smtClean="0"/>
              <a:t>. But, </a:t>
            </a:r>
            <a:r>
              <a:rPr lang="tr-TR" sz="2800" dirty="0" err="1" smtClean="0"/>
              <a:t>specifically</a:t>
            </a:r>
            <a:r>
              <a:rPr lang="tr-TR" sz="2800" dirty="0" smtClean="0"/>
              <a:t> </a:t>
            </a:r>
            <a:r>
              <a:rPr lang="tr-TR" sz="2800" dirty="0" err="1"/>
              <a:t>concentrated</a:t>
            </a:r>
            <a:r>
              <a:rPr lang="tr-TR" sz="2800" dirty="0"/>
              <a:t> on </a:t>
            </a:r>
            <a:r>
              <a:rPr lang="tr-TR" sz="2800" dirty="0" err="1"/>
              <a:t>autophagosomes</a:t>
            </a:r>
            <a:endParaRPr lang="tr-TR" sz="2800" dirty="0"/>
          </a:p>
        </p:txBody>
      </p:sp>
      <p:sp>
        <p:nvSpPr>
          <p:cNvPr id="2" name="Dikdörtgen 1"/>
          <p:cNvSpPr/>
          <p:nvPr/>
        </p:nvSpPr>
        <p:spPr>
          <a:xfrm>
            <a:off x="611559" y="476672"/>
            <a:ext cx="8353871" cy="646331"/>
          </a:xfrm>
          <a:prstGeom prst="rect">
            <a:avLst/>
          </a:prstGeom>
        </p:spPr>
        <p:txBody>
          <a:bodyPr wrap="square">
            <a:spAutoFit/>
          </a:bodyPr>
          <a:lstStyle/>
          <a:p>
            <a:r>
              <a:rPr lang="en-US" dirty="0"/>
              <a:t>Autophagy is strongly regulated by a family of “autophagy-related” proteins named ATG proteins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399" y="5805264"/>
            <a:ext cx="7772400" cy="914400"/>
          </a:xfrm>
        </p:spPr>
        <p:txBody>
          <a:bodyPr/>
          <a:lstStyle/>
          <a:p>
            <a:r>
              <a:rPr lang="it-IT" sz="1000" dirty="0"/>
              <a:t>Lorenzo Galluzzi, Ilio Vitale, […]Guido Kroemer </a:t>
            </a:r>
            <a:br>
              <a:rPr lang="it-IT" sz="1000" dirty="0"/>
            </a:br>
            <a:r>
              <a:rPr lang="it-IT" sz="1000" dirty="0"/>
              <a:t>Cell Death &amp; Differentiation volume 25, pages486–541(2018)</a:t>
            </a:r>
            <a:endParaRPr lang="tr-TR" sz="1000" dirty="0"/>
          </a:p>
        </p:txBody>
      </p:sp>
      <p:pic>
        <p:nvPicPr>
          <p:cNvPr id="4" name="İçerik Yer Tutucusu 3"/>
          <p:cNvPicPr>
            <a:picLocks noGrp="1" noChangeAspect="1"/>
          </p:cNvPicPr>
          <p:nvPr>
            <p:ph idx="1"/>
          </p:nvPr>
        </p:nvPicPr>
        <p:blipFill>
          <a:blip r:embed="rId2"/>
          <a:stretch>
            <a:fillRect/>
          </a:stretch>
        </p:blipFill>
        <p:spPr>
          <a:xfrm>
            <a:off x="2195736" y="764704"/>
            <a:ext cx="4567847" cy="4572000"/>
          </a:xfrm>
          <a:prstGeom prst="rect">
            <a:avLst/>
          </a:prstGeom>
        </p:spPr>
      </p:pic>
      <p:sp>
        <p:nvSpPr>
          <p:cNvPr id="6" name="Metin kutusu 5"/>
          <p:cNvSpPr txBox="1"/>
          <p:nvPr/>
        </p:nvSpPr>
        <p:spPr>
          <a:xfrm>
            <a:off x="2411760" y="188640"/>
            <a:ext cx="2388839" cy="369332"/>
          </a:xfrm>
          <a:prstGeom prst="rect">
            <a:avLst/>
          </a:prstGeom>
          <a:noFill/>
        </p:spPr>
        <p:txBody>
          <a:bodyPr wrap="square" rtlCol="0">
            <a:spAutoFit/>
          </a:bodyPr>
          <a:lstStyle/>
          <a:p>
            <a:r>
              <a:rPr lang="tr-TR" dirty="0" smtClean="0"/>
              <a:t>Cell </a:t>
            </a:r>
            <a:r>
              <a:rPr lang="tr-TR" dirty="0" err="1" smtClean="0"/>
              <a:t>death</a:t>
            </a:r>
            <a:r>
              <a:rPr lang="tr-TR" dirty="0" smtClean="0"/>
              <a:t> </a:t>
            </a:r>
            <a:r>
              <a:rPr lang="tr-TR" dirty="0" err="1" smtClean="0"/>
              <a:t>types</a:t>
            </a:r>
            <a:endParaRPr lang="tr-TR" dirty="0"/>
          </a:p>
        </p:txBody>
      </p:sp>
    </p:spTree>
    <p:extLst>
      <p:ext uri="{BB962C8B-B14F-4D97-AF65-F5344CB8AC3E}">
        <p14:creationId xmlns:p14="http://schemas.microsoft.com/office/powerpoint/2010/main" val="3359221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9592" y="0"/>
            <a:ext cx="7772400" cy="914400"/>
          </a:xfrm>
        </p:spPr>
        <p:txBody>
          <a:bodyPr/>
          <a:lstStyle/>
          <a:p>
            <a:r>
              <a:rPr lang="en-US" b="1" dirty="0" smtClean="0"/>
              <a:t>Atypical Cell Death</a:t>
            </a:r>
            <a:br>
              <a:rPr lang="en-US" b="1" dirty="0" smtClean="0"/>
            </a:br>
            <a:endParaRPr lang="tr-TR" dirty="0"/>
          </a:p>
        </p:txBody>
      </p:sp>
      <p:sp>
        <p:nvSpPr>
          <p:cNvPr id="3" name="2 İçerik Yer Tutucusu"/>
          <p:cNvSpPr>
            <a:spLocks noGrp="1"/>
          </p:cNvSpPr>
          <p:nvPr>
            <p:ph idx="1"/>
          </p:nvPr>
        </p:nvSpPr>
        <p:spPr>
          <a:xfrm>
            <a:off x="-108520" y="692696"/>
            <a:ext cx="9466312" cy="6165304"/>
          </a:xfrm>
        </p:spPr>
        <p:txBody>
          <a:bodyPr>
            <a:noAutofit/>
          </a:bodyPr>
          <a:lstStyle/>
          <a:p>
            <a:r>
              <a:rPr lang="en-US" sz="1200" dirty="0" smtClean="0"/>
              <a:t>This section is not as relevant as "typical" cell death sections and is based upon the </a:t>
            </a:r>
            <a:r>
              <a:rPr lang="en-US" sz="1200" dirty="0" smtClean="0"/>
              <a:t>20</a:t>
            </a:r>
            <a:r>
              <a:rPr lang="tr-TR" sz="1200" dirty="0" smtClean="0"/>
              <a:t>18 </a:t>
            </a:r>
            <a:r>
              <a:rPr lang="en-US" sz="1200" dirty="0" smtClean="0"/>
              <a:t>recommendations</a:t>
            </a:r>
            <a:r>
              <a:rPr lang="en-US" sz="1200" dirty="0" smtClean="0"/>
              <a:t>. A variety of historic and </a:t>
            </a:r>
            <a:r>
              <a:rPr lang="en-US" sz="1200" dirty="0" err="1" smtClean="0"/>
              <a:t>specialised</a:t>
            </a:r>
            <a:r>
              <a:rPr lang="en-US" sz="1200" dirty="0" smtClean="0"/>
              <a:t> terminologies that have arisen within the scientific literature. </a:t>
            </a:r>
            <a:endParaRPr lang="tr-TR" sz="1200" dirty="0" smtClean="0"/>
          </a:p>
          <a:p>
            <a:endParaRPr lang="en-US" sz="1200" dirty="0" smtClean="0"/>
          </a:p>
          <a:p>
            <a:r>
              <a:rPr lang="en-US" sz="1200" b="1" dirty="0"/>
              <a:t>Accidental cell death (ACD). Virtually instantaneous and uncontrollable form of cell death corresponding to the physical disassembly of the plasma membrane caused by extreme physical, chemical, or mechanical cues</a:t>
            </a:r>
            <a:r>
              <a:rPr lang="en-US" sz="1200" b="1" dirty="0" smtClean="0"/>
              <a:t>.</a:t>
            </a:r>
            <a:endParaRPr lang="tr-TR" sz="1200" b="1" dirty="0" smtClean="0"/>
          </a:p>
          <a:p>
            <a:r>
              <a:rPr lang="en-US" sz="1200" b="1" dirty="0"/>
              <a:t>Programmed cell death (PCD). Particular form of RCD that occurs in strictly physiological scenarios, i.e., it does not relate to perturbations of homeostasis and hence does not occur in the context of failing adaptation to stress.</a:t>
            </a:r>
          </a:p>
          <a:p>
            <a:endParaRPr lang="en-US" sz="1200" b="1" dirty="0"/>
          </a:p>
          <a:p>
            <a:r>
              <a:rPr lang="en-US" sz="1200" b="1" dirty="0" err="1" smtClean="0"/>
              <a:t>Anoikis</a:t>
            </a:r>
            <a:r>
              <a:rPr lang="en-US" sz="1200" b="1" dirty="0"/>
              <a:t>. Specific variant of intrinsic apoptosis initiated by the loss of integrin-dependent anchorage.</a:t>
            </a:r>
          </a:p>
          <a:p>
            <a:endParaRPr lang="en-US" sz="1200" b="1" dirty="0"/>
          </a:p>
          <a:p>
            <a:r>
              <a:rPr lang="en-US" sz="1200" b="1" dirty="0"/>
              <a:t>Autophagy-dependent cell death. A form of RCD that mechanistically depends on the </a:t>
            </a:r>
            <a:r>
              <a:rPr lang="en-US" sz="1200" b="1" dirty="0" err="1"/>
              <a:t>autophagic</a:t>
            </a:r>
            <a:r>
              <a:rPr lang="en-US" sz="1200" b="1" dirty="0"/>
              <a:t> machinery (or components thereof).</a:t>
            </a:r>
          </a:p>
          <a:p>
            <a:endParaRPr lang="en-US" sz="1200" b="1" dirty="0"/>
          </a:p>
          <a:p>
            <a:r>
              <a:rPr lang="en-US" sz="1200" b="1" dirty="0" err="1"/>
              <a:t>Autosis</a:t>
            </a:r>
            <a:r>
              <a:rPr lang="en-US" sz="1200" b="1" dirty="0"/>
              <a:t>. A specific instance of autophagy-dependent cell death that critically relies on the plasma membrane Na+/K+-ATPase.</a:t>
            </a:r>
          </a:p>
          <a:p>
            <a:endParaRPr lang="en-US" sz="1200" b="1" dirty="0"/>
          </a:p>
          <a:p>
            <a:r>
              <a:rPr lang="en-US" sz="1200" b="1" dirty="0"/>
              <a:t>Cell death. Irreversible degeneration of vital cellular functions (notably ATP production and preservation of redox homeostasis) culminating in the loss of cellular integrity (permanent plasma membrane </a:t>
            </a:r>
            <a:r>
              <a:rPr lang="en-US" sz="1200" b="1" dirty="0" err="1"/>
              <a:t>permeabilization</a:t>
            </a:r>
            <a:r>
              <a:rPr lang="en-US" sz="1200" b="1" dirty="0"/>
              <a:t> or cellular fragmentation).</a:t>
            </a:r>
          </a:p>
          <a:p>
            <a:endParaRPr lang="en-US" sz="1200" b="1" dirty="0"/>
          </a:p>
          <a:p>
            <a:r>
              <a:rPr lang="en-US" sz="1200" b="1" dirty="0"/>
              <a:t>Cellular senescence. Irreversible loss of proliferative potential associated with specific morphological and biochemical features, including the senescence-associated secretory phenotype (SASP). Cellular senescence does not constitute a form of RCD.</a:t>
            </a:r>
          </a:p>
          <a:p>
            <a:endParaRPr lang="en-US" sz="1200" b="1" dirty="0"/>
          </a:p>
          <a:p>
            <a:r>
              <a:rPr lang="en-US" sz="1200" b="1" dirty="0" err="1"/>
              <a:t>Efferocytosis</a:t>
            </a:r>
            <a:r>
              <a:rPr lang="en-US" sz="1200" b="1" dirty="0"/>
              <a:t>. Mechanism whereby dead cells and fragments thereof are taken up by phagocytes and disposed.</a:t>
            </a:r>
          </a:p>
          <a:p>
            <a:endParaRPr lang="en-US" sz="1200" b="1" dirty="0"/>
          </a:p>
          <a:p>
            <a:r>
              <a:rPr lang="en-US" sz="1200" b="1" dirty="0"/>
              <a:t>Entotic cell death. A type of RCD that originates from </a:t>
            </a:r>
            <a:r>
              <a:rPr lang="en-US" sz="1200" b="1" dirty="0" err="1"/>
              <a:t>actomyosin</a:t>
            </a:r>
            <a:r>
              <a:rPr lang="en-US" sz="1200" b="1" dirty="0"/>
              <a:t>-dependent cell-in-cell internalization (</a:t>
            </a:r>
            <a:r>
              <a:rPr lang="en-US" sz="1200" b="1" dirty="0" err="1"/>
              <a:t>entosis</a:t>
            </a:r>
            <a:r>
              <a:rPr lang="en-US" sz="1200" b="1" dirty="0"/>
              <a:t>) and is executed by lysosomes.</a:t>
            </a:r>
          </a:p>
          <a:p>
            <a:endParaRPr lang="en-US" sz="12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914400" y="332656"/>
            <a:ext cx="7772400" cy="6022904"/>
          </a:xfrm>
        </p:spPr>
        <p:txBody>
          <a:bodyPr>
            <a:normAutofit fontScale="47500" lnSpcReduction="20000"/>
          </a:bodyPr>
          <a:lstStyle/>
          <a:p>
            <a:r>
              <a:rPr lang="en-US" dirty="0"/>
              <a:t>Extrinsic apoptosis. Specific variant of RCD initiated by perturbations of the extracellular microenvironment detected by plasma membrane receptors, propagated by CASP8 and precipitated by executioner caspases, mainly CASP3.</a:t>
            </a:r>
          </a:p>
          <a:p>
            <a:endParaRPr lang="en-US" dirty="0"/>
          </a:p>
          <a:p>
            <a:r>
              <a:rPr lang="en-US" dirty="0" err="1"/>
              <a:t>Ferroptosis</a:t>
            </a:r>
            <a:r>
              <a:rPr lang="en-US" dirty="0"/>
              <a:t>. A form of RCD initiated by oxidative perturbations of the intracellular microenvironment that is under constitutive control by GPX4 and can be inhibited by iron </a:t>
            </a:r>
            <a:r>
              <a:rPr lang="en-US" dirty="0" err="1"/>
              <a:t>chelators</a:t>
            </a:r>
            <a:r>
              <a:rPr lang="en-US" dirty="0"/>
              <a:t> and lipophilic antioxidants.</a:t>
            </a:r>
          </a:p>
          <a:p>
            <a:endParaRPr lang="en-US" dirty="0"/>
          </a:p>
          <a:p>
            <a:r>
              <a:rPr lang="en-US" dirty="0"/>
              <a:t>Immunogenic cell death. A form of RCD that is sufficient to activate an adaptive immune response in immunocompetent hosts.</a:t>
            </a:r>
          </a:p>
          <a:p>
            <a:endParaRPr lang="en-US" dirty="0"/>
          </a:p>
          <a:p>
            <a:r>
              <a:rPr lang="en-US" dirty="0"/>
              <a:t>Intrinsic apoptosis. Type of RCD initiated by perturbations of the extracellular or intracellular microenvironment, demarcated by MOMP, and precipitated by executioner caspases, mainly CASP3.</a:t>
            </a:r>
          </a:p>
          <a:p>
            <a:endParaRPr lang="en-US" dirty="0"/>
          </a:p>
          <a:p>
            <a:r>
              <a:rPr lang="en-US" dirty="0"/>
              <a:t>Lysosome-dependent cell death. A type of RCD demarcated by primary LMP and precipitated by </a:t>
            </a:r>
            <a:r>
              <a:rPr lang="en-US" dirty="0" err="1"/>
              <a:t>cathepsins</a:t>
            </a:r>
            <a:r>
              <a:rPr lang="en-US" dirty="0"/>
              <a:t>, with optional involvement of MOMP and caspases.</a:t>
            </a:r>
          </a:p>
          <a:p>
            <a:endParaRPr lang="en-US" dirty="0"/>
          </a:p>
          <a:p>
            <a:r>
              <a:rPr lang="en-US" dirty="0"/>
              <a:t>Mitochondrial permeability transition (MPT)-driven necrosis. Specific form of RCD triggered by perturbations of the intracellular microenvironment and relying on CYPD.</a:t>
            </a:r>
          </a:p>
          <a:p>
            <a:endParaRPr lang="en-US" dirty="0"/>
          </a:p>
          <a:p>
            <a:r>
              <a:rPr lang="en-US" dirty="0"/>
              <a:t>Mitotic catastrophe. </a:t>
            </a:r>
            <a:r>
              <a:rPr lang="en-US" dirty="0" err="1"/>
              <a:t>Oncosuppressive</a:t>
            </a:r>
            <a:r>
              <a:rPr lang="en-US" dirty="0"/>
              <a:t> mechanism for the control of mitosis-incompetent cells by RCD or cellular senescence. Per se, mitotic catastrophe does not constitute a form or RCD.</a:t>
            </a:r>
          </a:p>
          <a:p>
            <a:endParaRPr lang="en-US" dirty="0"/>
          </a:p>
          <a:p>
            <a:r>
              <a:rPr lang="en-US" dirty="0"/>
              <a:t>Mitotic death. Specific variant of RCD (most often, intrinsic apoptosis) driven by mitotic catastrophe.</a:t>
            </a:r>
          </a:p>
          <a:p>
            <a:endParaRPr lang="en-US" dirty="0"/>
          </a:p>
        </p:txBody>
      </p:sp>
    </p:spTree>
    <p:extLst>
      <p:ext uri="{BB962C8B-B14F-4D97-AF65-F5344CB8AC3E}">
        <p14:creationId xmlns:p14="http://schemas.microsoft.com/office/powerpoint/2010/main" val="2957903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914400" y="512064"/>
            <a:ext cx="7772400" cy="5843496"/>
          </a:xfrm>
        </p:spPr>
        <p:txBody>
          <a:bodyPr>
            <a:normAutofit fontScale="62500" lnSpcReduction="20000"/>
          </a:bodyPr>
          <a:lstStyle/>
          <a:p>
            <a:r>
              <a:rPr lang="en-US" dirty="0"/>
              <a:t>Necroptosis. A modality of RCD triggered by perturbations of extracellular or intracellular homeostasis that critically depends on MLKL, RIPK3, and (at least in some settings) on the kinase activity of RIPK1.</a:t>
            </a:r>
          </a:p>
          <a:p>
            <a:endParaRPr lang="en-US" dirty="0"/>
          </a:p>
          <a:p>
            <a:r>
              <a:rPr lang="en-US" dirty="0" err="1"/>
              <a:t>NETotic</a:t>
            </a:r>
            <a:r>
              <a:rPr lang="en-US" dirty="0"/>
              <a:t> cell death. A ROS-dependent modality of RCD restricted to cells of hematopoietic derivation and associated with NET extrusion.</a:t>
            </a:r>
          </a:p>
          <a:p>
            <a:endParaRPr lang="en-US" dirty="0"/>
          </a:p>
          <a:p>
            <a:r>
              <a:rPr lang="en-US" dirty="0" err="1"/>
              <a:t>Parthanatos</a:t>
            </a:r>
            <a:r>
              <a:rPr lang="en-US" dirty="0"/>
              <a:t>. A modality of RCD initiated by PARP1 </a:t>
            </a:r>
            <a:r>
              <a:rPr lang="en-US" dirty="0" err="1"/>
              <a:t>hyperactivation</a:t>
            </a:r>
            <a:r>
              <a:rPr lang="en-US" dirty="0"/>
              <a:t> and precipitated by the consequent </a:t>
            </a:r>
            <a:r>
              <a:rPr lang="en-US" dirty="0" err="1"/>
              <a:t>bioenergetic</a:t>
            </a:r>
            <a:r>
              <a:rPr lang="en-US" dirty="0"/>
              <a:t> catastrophe coupled to AIF-dependent and MIF-dependent DNA degradation.</a:t>
            </a:r>
          </a:p>
          <a:p>
            <a:pPr marL="68580" indent="0">
              <a:buNone/>
            </a:pPr>
            <a:endParaRPr lang="en-US" dirty="0"/>
          </a:p>
          <a:p>
            <a:r>
              <a:rPr lang="en-US" b="1" dirty="0" err="1"/>
              <a:t>Pyroptosis</a:t>
            </a:r>
            <a:r>
              <a:rPr lang="en-US" b="1" dirty="0"/>
              <a:t>.</a:t>
            </a:r>
            <a:r>
              <a:rPr lang="en-US" dirty="0"/>
              <a:t> A type of RCD that critically depends on the formation of plasma membrane pores by members of the </a:t>
            </a:r>
            <a:r>
              <a:rPr lang="en-US" dirty="0" err="1"/>
              <a:t>gasdermin</a:t>
            </a:r>
            <a:r>
              <a:rPr lang="en-US" dirty="0"/>
              <a:t> protein family, often (but not always) as a consequence of inflammatory caspase activation.</a:t>
            </a:r>
          </a:p>
          <a:p>
            <a:endParaRPr lang="en-US" dirty="0"/>
          </a:p>
          <a:p>
            <a:r>
              <a:rPr lang="en-US" b="1" dirty="0"/>
              <a:t>Regulated cell death (RCD). </a:t>
            </a:r>
            <a:r>
              <a:rPr lang="en-US" dirty="0"/>
              <a:t>Form of cell death that results from the activation of one or more signal transduction modules, and hence can be pharmacologically or genetically modulated (at least kinetically and to some extent).</a:t>
            </a:r>
          </a:p>
          <a:p>
            <a:endParaRPr lang="en-US" dirty="0"/>
          </a:p>
          <a:p>
            <a:endParaRPr lang="tr-TR" dirty="0"/>
          </a:p>
        </p:txBody>
      </p:sp>
    </p:spTree>
    <p:extLst>
      <p:ext uri="{BB962C8B-B14F-4D97-AF65-F5344CB8AC3E}">
        <p14:creationId xmlns:p14="http://schemas.microsoft.com/office/powerpoint/2010/main" val="1669278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5"/>
          <p:cNvPicPr>
            <a:picLocks noChangeAspect="1" noChangeArrowheads="1"/>
          </p:cNvPicPr>
          <p:nvPr/>
        </p:nvPicPr>
        <p:blipFill>
          <a:blip r:embed="rId2" cstate="print"/>
          <a:srcRect/>
          <a:stretch>
            <a:fillRect/>
          </a:stretch>
        </p:blipFill>
        <p:spPr bwMode="auto">
          <a:xfrm>
            <a:off x="900113" y="0"/>
            <a:ext cx="7412037" cy="652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14400" y="512064"/>
            <a:ext cx="7906072" cy="5843496"/>
          </a:xfrm>
        </p:spPr>
        <p:txBody>
          <a:bodyPr>
            <a:normAutofit/>
          </a:bodyPr>
          <a:lstStyle/>
          <a:p>
            <a:pPr algn="just"/>
            <a:r>
              <a:rPr lang="en-US" dirty="0" smtClean="0"/>
              <a:t>The knowledge of cell death mechanisms has evolved over</a:t>
            </a:r>
            <a:r>
              <a:rPr lang="tr-TR" dirty="0" smtClean="0"/>
              <a:t> </a:t>
            </a:r>
            <a:r>
              <a:rPr lang="en-US" dirty="0" smtClean="0"/>
              <a:t>the past decade and distinct cell death mechanisms have been</a:t>
            </a:r>
            <a:r>
              <a:rPr lang="tr-TR" dirty="0" smtClean="0"/>
              <a:t> </a:t>
            </a:r>
            <a:r>
              <a:rPr lang="en-US" dirty="0" smtClean="0"/>
              <a:t>described.</a:t>
            </a:r>
            <a:r>
              <a:rPr lang="tr-TR" dirty="0" smtClean="0"/>
              <a:t> </a:t>
            </a:r>
            <a:r>
              <a:rPr lang="en-US" dirty="0" smtClean="0"/>
              <a:t>Classically</a:t>
            </a:r>
            <a:r>
              <a:rPr lang="en-US" dirty="0" smtClean="0"/>
              <a:t>, cell death in mammalian cells was</a:t>
            </a:r>
          </a:p>
          <a:p>
            <a:pPr marL="68580" indent="0" algn="just">
              <a:buNone/>
            </a:pPr>
            <a:r>
              <a:rPr lang="tr-TR" dirty="0" smtClean="0"/>
              <a:t>     </a:t>
            </a:r>
            <a:r>
              <a:rPr lang="en-US" dirty="0" smtClean="0"/>
              <a:t>classified </a:t>
            </a:r>
            <a:r>
              <a:rPr lang="en-US" dirty="0" smtClean="0"/>
              <a:t>into three types of cell death: </a:t>
            </a:r>
            <a:endParaRPr lang="tr-TR" dirty="0" smtClean="0"/>
          </a:p>
          <a:p>
            <a:pPr algn="just"/>
            <a:r>
              <a:rPr lang="tr-TR" dirty="0" smtClean="0"/>
              <a:t>1</a:t>
            </a:r>
            <a:r>
              <a:rPr lang="tr-TR" dirty="0" smtClean="0">
                <a:solidFill>
                  <a:srgbClr val="FFFF00"/>
                </a:solidFill>
              </a:rPr>
              <a:t>. </a:t>
            </a:r>
            <a:r>
              <a:rPr lang="en-US" dirty="0" smtClean="0">
                <a:solidFill>
                  <a:srgbClr val="FFFF00"/>
                </a:solidFill>
              </a:rPr>
              <a:t>Apoptosis </a:t>
            </a:r>
            <a:r>
              <a:rPr lang="en-US" dirty="0" smtClean="0"/>
              <a:t>(Type I cell</a:t>
            </a:r>
            <a:r>
              <a:rPr lang="tr-TR" dirty="0" smtClean="0"/>
              <a:t> </a:t>
            </a:r>
            <a:r>
              <a:rPr lang="en-US" dirty="0" smtClean="0"/>
              <a:t>death), </a:t>
            </a:r>
            <a:endParaRPr lang="tr-TR" dirty="0" smtClean="0"/>
          </a:p>
          <a:p>
            <a:pPr algn="just"/>
            <a:r>
              <a:rPr lang="tr-TR" dirty="0" smtClean="0"/>
              <a:t>2.</a:t>
            </a:r>
            <a:r>
              <a:rPr lang="en-US" dirty="0" err="1" smtClean="0">
                <a:solidFill>
                  <a:srgbClr val="FFFF00"/>
                </a:solidFill>
              </a:rPr>
              <a:t>Autophagy</a:t>
            </a:r>
            <a:r>
              <a:rPr lang="en-US" dirty="0" smtClean="0">
                <a:solidFill>
                  <a:srgbClr val="FFFF00"/>
                </a:solidFill>
              </a:rPr>
              <a:t>-associated cell death </a:t>
            </a:r>
            <a:r>
              <a:rPr lang="en-US" dirty="0" smtClean="0"/>
              <a:t>(Type II cell death)</a:t>
            </a:r>
            <a:endParaRPr lang="tr-TR" dirty="0" smtClean="0"/>
          </a:p>
          <a:p>
            <a:pPr algn="just"/>
            <a:r>
              <a:rPr lang="tr-TR" dirty="0" smtClean="0"/>
              <a:t>3.</a:t>
            </a:r>
            <a:r>
              <a:rPr lang="en-US" dirty="0" smtClean="0"/>
              <a:t> </a:t>
            </a:r>
            <a:r>
              <a:rPr lang="en-US" dirty="0" smtClean="0">
                <a:solidFill>
                  <a:srgbClr val="FFFF00"/>
                </a:solidFill>
              </a:rPr>
              <a:t>Necrosis</a:t>
            </a:r>
            <a:r>
              <a:rPr lang="en-US" dirty="0" smtClean="0"/>
              <a:t> (Type III cell death</a:t>
            </a:r>
            <a:r>
              <a:rPr lang="en-US" dirty="0" smtClean="0"/>
              <a:t>)</a:t>
            </a:r>
            <a:endParaRPr lang="tr-TR" dirty="0" smtClean="0"/>
          </a:p>
          <a:p>
            <a:pPr algn="just"/>
            <a:r>
              <a:rPr lang="tr-TR" dirty="0" smtClean="0"/>
              <a:t>4. </a:t>
            </a:r>
            <a:r>
              <a:rPr lang="tr-TR" dirty="0" err="1" smtClean="0">
                <a:solidFill>
                  <a:srgbClr val="FFFF00"/>
                </a:solidFill>
              </a:rPr>
              <a:t>Entosis</a:t>
            </a:r>
            <a:r>
              <a:rPr lang="tr-TR" dirty="0" smtClean="0"/>
              <a:t> (</a:t>
            </a:r>
            <a:r>
              <a:rPr lang="tr-TR" dirty="0" err="1" smtClean="0"/>
              <a:t>Type</a:t>
            </a:r>
            <a:r>
              <a:rPr lang="tr-TR" dirty="0" smtClean="0"/>
              <a:t> IV </a:t>
            </a:r>
            <a:r>
              <a:rPr lang="tr-TR" dirty="0" err="1" smtClean="0"/>
              <a:t>cell</a:t>
            </a:r>
            <a:r>
              <a:rPr lang="tr-TR" dirty="0" smtClean="0"/>
              <a:t> </a:t>
            </a:r>
            <a:r>
              <a:rPr lang="tr-TR" dirty="0" err="1" smtClean="0"/>
              <a:t>death</a:t>
            </a:r>
            <a:r>
              <a:rPr lang="tr-TR" dirty="0" smtClean="0"/>
              <a:t>)</a:t>
            </a:r>
            <a:endParaRPr lang="en-US" dirty="0" smtClean="0"/>
          </a:p>
          <a:p>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Entosis</a:t>
            </a:r>
            <a:r>
              <a:rPr lang="tr-TR" dirty="0" smtClean="0"/>
              <a:t>(Tip IV Cell </a:t>
            </a:r>
            <a:r>
              <a:rPr lang="tr-TR" dirty="0" err="1" smtClean="0"/>
              <a:t>Death</a:t>
            </a:r>
            <a:r>
              <a:rPr lang="tr-TR" dirty="0" smtClean="0"/>
              <a:t>)</a:t>
            </a:r>
            <a:endParaRPr lang="tr-TR" dirty="0"/>
          </a:p>
        </p:txBody>
      </p:sp>
      <p:sp>
        <p:nvSpPr>
          <p:cNvPr id="3" name="2 İçerik Yer Tutucusu"/>
          <p:cNvSpPr>
            <a:spLocks noGrp="1"/>
          </p:cNvSpPr>
          <p:nvPr>
            <p:ph idx="1"/>
          </p:nvPr>
        </p:nvSpPr>
        <p:spPr>
          <a:xfrm>
            <a:off x="914400" y="1484784"/>
            <a:ext cx="7772400" cy="4870776"/>
          </a:xfrm>
        </p:spPr>
        <p:txBody>
          <a:bodyPr>
            <a:normAutofit fontScale="77500" lnSpcReduction="20000"/>
          </a:bodyPr>
          <a:lstStyle/>
          <a:p>
            <a:r>
              <a:rPr lang="en-US" dirty="0" smtClean="0"/>
              <a:t>It is well known that apoptotic cells are commonly engulfed </a:t>
            </a:r>
            <a:r>
              <a:rPr lang="en-US" dirty="0" err="1" smtClean="0"/>
              <a:t>byprofessional</a:t>
            </a:r>
            <a:r>
              <a:rPr lang="en-US" dirty="0" smtClean="0"/>
              <a:t> phagocytes </a:t>
            </a:r>
            <a:r>
              <a:rPr lang="en-US" dirty="0" smtClean="0"/>
              <a:t>or </a:t>
            </a:r>
            <a:r>
              <a:rPr lang="en-US" dirty="0" smtClean="0"/>
              <a:t>by non-professional neighboring cells. However, living cells may be</a:t>
            </a:r>
            <a:r>
              <a:rPr lang="tr-TR" dirty="0" smtClean="0"/>
              <a:t> </a:t>
            </a:r>
            <a:r>
              <a:rPr lang="en-US" dirty="0" smtClean="0"/>
              <a:t>also engulfed by other cells, which induce an atypical cell</a:t>
            </a:r>
            <a:r>
              <a:rPr lang="tr-TR" dirty="0" smtClean="0"/>
              <a:t> </a:t>
            </a:r>
            <a:r>
              <a:rPr lang="tr-TR" dirty="0" err="1" smtClean="0"/>
              <a:t>death</a:t>
            </a:r>
            <a:r>
              <a:rPr lang="tr-TR" dirty="0" smtClean="0"/>
              <a:t> </a:t>
            </a:r>
            <a:r>
              <a:rPr lang="tr-TR" dirty="0" err="1" smtClean="0"/>
              <a:t>process</a:t>
            </a:r>
            <a:endParaRPr lang="tr-TR" dirty="0" smtClean="0"/>
          </a:p>
          <a:p>
            <a:r>
              <a:rPr lang="en-US" dirty="0" smtClean="0"/>
              <a:t>This lethal mechanism is termed </a:t>
            </a:r>
            <a:r>
              <a:rPr lang="en-US" dirty="0" err="1" smtClean="0"/>
              <a:t>entosis</a:t>
            </a:r>
            <a:r>
              <a:rPr lang="tr-TR" dirty="0" smtClean="0"/>
              <a:t> </a:t>
            </a:r>
            <a:r>
              <a:rPr lang="en-US" dirty="0" smtClean="0"/>
              <a:t>(from </a:t>
            </a:r>
            <a:r>
              <a:rPr lang="en-US" dirty="0" smtClean="0"/>
              <a:t>the Greek word </a:t>
            </a:r>
            <a:r>
              <a:rPr lang="en-US" dirty="0" err="1" smtClean="0"/>
              <a:t>entos</a:t>
            </a:r>
            <a:r>
              <a:rPr lang="en-US" dirty="0" smtClean="0"/>
              <a:t>, which means inside, into, </a:t>
            </a:r>
            <a:r>
              <a:rPr lang="en-US" dirty="0" smtClean="0"/>
              <a:t>or</a:t>
            </a:r>
            <a:r>
              <a:rPr lang="tr-TR" dirty="0" smtClean="0"/>
              <a:t> </a:t>
            </a:r>
            <a:r>
              <a:rPr lang="en-US" dirty="0" smtClean="0"/>
              <a:t>within</a:t>
            </a:r>
            <a:r>
              <a:rPr lang="en-US" dirty="0" smtClean="0"/>
              <a:t>). </a:t>
            </a:r>
            <a:endParaRPr lang="tr-TR" dirty="0" smtClean="0"/>
          </a:p>
          <a:p>
            <a:r>
              <a:rPr lang="en-US" dirty="0" err="1" smtClean="0"/>
              <a:t>Entosis</a:t>
            </a:r>
            <a:r>
              <a:rPr lang="en-US" dirty="0" smtClean="0"/>
              <a:t> </a:t>
            </a:r>
            <a:r>
              <a:rPr lang="en-US" dirty="0" smtClean="0"/>
              <a:t>provides an interesting case of </a:t>
            </a:r>
            <a:r>
              <a:rPr lang="en-US" dirty="0" err="1" smtClean="0"/>
              <a:t>xenophagy</a:t>
            </a:r>
            <a:r>
              <a:rPr lang="tr-TR" dirty="0" smtClean="0"/>
              <a:t> </a:t>
            </a:r>
            <a:r>
              <a:rPr lang="tr-TR" dirty="0" err="1" smtClean="0"/>
              <a:t>means</a:t>
            </a:r>
            <a:r>
              <a:rPr lang="tr-TR" dirty="0" smtClean="0"/>
              <a:t> </a:t>
            </a:r>
            <a:r>
              <a:rPr lang="en-US" dirty="0" smtClean="0"/>
              <a:t>intracellular </a:t>
            </a:r>
            <a:r>
              <a:rPr lang="en-US" dirty="0" smtClean="0"/>
              <a:t>destruction of foreign </a:t>
            </a:r>
            <a:r>
              <a:rPr lang="en-US" dirty="0" smtClean="0"/>
              <a:t>organisms and </a:t>
            </a:r>
            <a:r>
              <a:rPr lang="en-US" dirty="0" smtClean="0"/>
              <a:t>was first discovered in human </a:t>
            </a:r>
            <a:r>
              <a:rPr lang="en-US" dirty="0" smtClean="0"/>
              <a:t>tumors. </a:t>
            </a:r>
            <a:endParaRPr lang="tr-TR" dirty="0" smtClean="0"/>
          </a:p>
          <a:p>
            <a:r>
              <a:rPr lang="en-US" dirty="0" smtClean="0"/>
              <a:t>Interactions</a:t>
            </a:r>
            <a:r>
              <a:rPr lang="tr-TR" dirty="0" smtClean="0"/>
              <a:t> </a:t>
            </a:r>
            <a:r>
              <a:rPr lang="en-US" dirty="0" smtClean="0"/>
              <a:t>between </a:t>
            </a:r>
            <a:r>
              <a:rPr lang="en-US" dirty="0" smtClean="0"/>
              <a:t>cancer cells initiate the formation of adherent </a:t>
            </a:r>
            <a:r>
              <a:rPr lang="en-US" dirty="0" smtClean="0"/>
              <a:t>junctions</a:t>
            </a:r>
            <a:r>
              <a:rPr lang="tr-TR" dirty="0" smtClean="0"/>
              <a:t> </a:t>
            </a:r>
            <a:r>
              <a:rPr lang="en-US" dirty="0" smtClean="0"/>
              <a:t>containing </a:t>
            </a:r>
            <a:r>
              <a:rPr lang="en-US" dirty="0" smtClean="0"/>
              <a:t>E-</a:t>
            </a:r>
            <a:r>
              <a:rPr lang="en-US" dirty="0" err="1" smtClean="0"/>
              <a:t>cadherins</a:t>
            </a:r>
            <a:r>
              <a:rPr lang="en-US" dirty="0" smtClean="0"/>
              <a:t> and b-</a:t>
            </a:r>
            <a:r>
              <a:rPr lang="en-US" dirty="0" err="1" smtClean="0"/>
              <a:t>catenins</a:t>
            </a:r>
            <a:r>
              <a:rPr lang="en-US" dirty="0" smtClean="0"/>
              <a:t> allowing </a:t>
            </a:r>
            <a:r>
              <a:rPr lang="en-US" dirty="0" smtClean="0"/>
              <a:t>a</a:t>
            </a:r>
            <a:r>
              <a:rPr lang="tr-TR" dirty="0" smtClean="0"/>
              <a:t> </a:t>
            </a:r>
            <a:r>
              <a:rPr lang="en-US" dirty="0" smtClean="0"/>
              <a:t>cellular </a:t>
            </a:r>
            <a:r>
              <a:rPr lang="en-US" dirty="0" smtClean="0"/>
              <a:t>invasion which is characterized by “</a:t>
            </a:r>
            <a:r>
              <a:rPr lang="en-US" dirty="0" smtClean="0"/>
              <a:t>cell-in-cell”</a:t>
            </a:r>
            <a:r>
              <a:rPr lang="tr-TR" dirty="0" smtClean="0"/>
              <a:t> </a:t>
            </a:r>
            <a:r>
              <a:rPr lang="en-US" dirty="0" smtClean="0"/>
              <a:t>cytological </a:t>
            </a:r>
            <a:r>
              <a:rPr lang="en-US" dirty="0" smtClean="0"/>
              <a:t>features. </a:t>
            </a:r>
            <a:endParaRPr lang="tr-T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611560" y="764704"/>
            <a:ext cx="8075240" cy="5590856"/>
          </a:xfrm>
        </p:spPr>
        <p:txBody>
          <a:bodyPr>
            <a:normAutofit fontScale="92500" lnSpcReduction="10000"/>
          </a:bodyPr>
          <a:lstStyle/>
          <a:p>
            <a:r>
              <a:rPr lang="tr-TR" b="1" dirty="0" err="1" smtClean="0"/>
              <a:t>Type</a:t>
            </a:r>
            <a:r>
              <a:rPr lang="tr-TR" b="1" dirty="0" smtClean="0"/>
              <a:t> IV </a:t>
            </a:r>
            <a:r>
              <a:rPr lang="tr-TR" b="1" dirty="0" err="1" smtClean="0"/>
              <a:t>cell</a:t>
            </a:r>
            <a:r>
              <a:rPr lang="tr-TR" b="1" dirty="0" smtClean="0"/>
              <a:t> </a:t>
            </a:r>
            <a:r>
              <a:rPr lang="tr-TR" b="1" dirty="0" err="1" smtClean="0"/>
              <a:t>death</a:t>
            </a:r>
            <a:endParaRPr lang="tr-TR" b="1" dirty="0" smtClean="0"/>
          </a:p>
          <a:p>
            <a:r>
              <a:rPr lang="tr-TR" dirty="0" smtClean="0"/>
              <a:t>(</a:t>
            </a:r>
            <a:r>
              <a:rPr lang="tr-TR" dirty="0" err="1" smtClean="0"/>
              <a:t>Entosis</a:t>
            </a:r>
            <a:r>
              <a:rPr lang="tr-TR" dirty="0" smtClean="0"/>
              <a:t>, </a:t>
            </a:r>
            <a:r>
              <a:rPr lang="tr-TR" dirty="0" err="1" smtClean="0"/>
              <a:t>cellular</a:t>
            </a:r>
            <a:r>
              <a:rPr lang="tr-TR" dirty="0" smtClean="0"/>
              <a:t> </a:t>
            </a:r>
            <a:r>
              <a:rPr lang="tr-TR" dirty="0" err="1" smtClean="0"/>
              <a:t>cannibalism</a:t>
            </a:r>
            <a:r>
              <a:rPr lang="tr-TR" dirty="0" smtClean="0"/>
              <a:t>)</a:t>
            </a:r>
          </a:p>
          <a:p>
            <a:r>
              <a:rPr lang="en-US" sz="3200" b="1" dirty="0" err="1" smtClean="0"/>
              <a:t>Entosis</a:t>
            </a:r>
            <a:r>
              <a:rPr lang="en-US" sz="3200" dirty="0" smtClean="0"/>
              <a:t> - form of ‘cellular cannibalism’ in </a:t>
            </a:r>
            <a:r>
              <a:rPr lang="en-US" sz="3200" dirty="0" err="1" smtClean="0"/>
              <a:t>lymphoblasts</a:t>
            </a:r>
            <a:r>
              <a:rPr lang="en-US" sz="3200" dirty="0" smtClean="0"/>
              <a:t> from patients with Huntington's disease. </a:t>
            </a:r>
            <a:endParaRPr lang="tr-TR" dirty="0" smtClean="0"/>
          </a:p>
          <a:p>
            <a:r>
              <a:rPr lang="en-US" dirty="0" smtClean="0"/>
              <a:t>Engulfed cells could inversely </a:t>
            </a:r>
            <a:r>
              <a:rPr lang="en-US" dirty="0" smtClean="0"/>
              <a:t>induce</a:t>
            </a:r>
            <a:r>
              <a:rPr lang="tr-TR" dirty="0" smtClean="0"/>
              <a:t> </a:t>
            </a:r>
            <a:r>
              <a:rPr lang="en-US" dirty="0" smtClean="0"/>
              <a:t>host </a:t>
            </a:r>
            <a:r>
              <a:rPr lang="en-US" dirty="0" smtClean="0"/>
              <a:t>cell death. Natural killer (NK) cells could be </a:t>
            </a:r>
            <a:r>
              <a:rPr lang="tr-TR" dirty="0" smtClean="0"/>
              <a:t> i</a:t>
            </a:r>
            <a:r>
              <a:rPr lang="en-US" dirty="0" err="1" smtClean="0"/>
              <a:t>nternalized</a:t>
            </a:r>
            <a:r>
              <a:rPr lang="tr-TR" dirty="0" smtClean="0"/>
              <a:t> </a:t>
            </a:r>
            <a:r>
              <a:rPr lang="en-US" dirty="0" smtClean="0"/>
              <a:t>within tumor cells, leading to either tumor cell death or self</a:t>
            </a:r>
            <a:r>
              <a:rPr lang="tr-TR" dirty="0" smtClean="0"/>
              <a:t> </a:t>
            </a:r>
            <a:r>
              <a:rPr lang="en-US" dirty="0" smtClean="0"/>
              <a:t>destruction</a:t>
            </a:r>
            <a:r>
              <a:rPr lang="tr-TR" dirty="0" smtClean="0"/>
              <a:t> </a:t>
            </a:r>
            <a:r>
              <a:rPr lang="tr-TR" dirty="0" err="1" smtClean="0"/>
              <a:t>within</a:t>
            </a:r>
            <a:r>
              <a:rPr lang="tr-TR" dirty="0" smtClean="0"/>
              <a:t> </a:t>
            </a:r>
            <a:r>
              <a:rPr lang="tr-TR" dirty="0" err="1" smtClean="0"/>
              <a:t>target</a:t>
            </a:r>
            <a:r>
              <a:rPr lang="tr-TR" dirty="0" smtClean="0"/>
              <a:t> </a:t>
            </a:r>
            <a:r>
              <a:rPr lang="tr-TR" dirty="0" err="1" smtClean="0"/>
              <a:t>cells</a:t>
            </a:r>
            <a:r>
              <a:rPr lang="tr-TR" dirty="0" smtClean="0"/>
              <a:t>.</a:t>
            </a:r>
          </a:p>
          <a:p>
            <a:r>
              <a:rPr lang="tr-TR" sz="1900" dirty="0" err="1" smtClean="0"/>
              <a:t>Review</a:t>
            </a:r>
            <a:r>
              <a:rPr lang="tr-TR" sz="1900" dirty="0" smtClean="0"/>
              <a:t> </a:t>
            </a:r>
            <a:r>
              <a:rPr lang="tr-TR" sz="1900" dirty="0" err="1" smtClean="0"/>
              <a:t>Article</a:t>
            </a:r>
            <a:r>
              <a:rPr lang="tr-TR" sz="1900" dirty="0" smtClean="0"/>
              <a:t>    </a:t>
            </a:r>
            <a:r>
              <a:rPr lang="en-US" sz="1900" dirty="0" err="1" smtClean="0"/>
              <a:t>Entosis</a:t>
            </a:r>
            <a:r>
              <a:rPr lang="en-US" sz="1900" dirty="0" smtClean="0"/>
              <a:t>: The emerging face of </a:t>
            </a:r>
            <a:r>
              <a:rPr lang="en-US" sz="1900" dirty="0" smtClean="0"/>
              <a:t>non-cell</a:t>
            </a:r>
            <a:r>
              <a:rPr lang="tr-TR" sz="1900" dirty="0" smtClean="0"/>
              <a:t> </a:t>
            </a:r>
            <a:r>
              <a:rPr lang="en-US" sz="1900" dirty="0" smtClean="0"/>
              <a:t>autonomous</a:t>
            </a:r>
            <a:r>
              <a:rPr lang="tr-TR" sz="1900" dirty="0" smtClean="0"/>
              <a:t> </a:t>
            </a:r>
            <a:r>
              <a:rPr lang="tr-TR" sz="1900" dirty="0" err="1" smtClean="0"/>
              <a:t>type</a:t>
            </a:r>
            <a:r>
              <a:rPr lang="tr-TR" sz="1900" dirty="0" smtClean="0"/>
              <a:t> </a:t>
            </a:r>
            <a:r>
              <a:rPr lang="tr-TR" sz="1900" dirty="0" smtClean="0"/>
              <a:t>IV </a:t>
            </a:r>
            <a:r>
              <a:rPr lang="tr-TR" sz="1900" dirty="0" err="1" smtClean="0"/>
              <a:t>programmed</a:t>
            </a:r>
            <a:r>
              <a:rPr lang="tr-TR" sz="1900" dirty="0" smtClean="0"/>
              <a:t> </a:t>
            </a:r>
            <a:r>
              <a:rPr lang="tr-TR" sz="1900" dirty="0" err="1" smtClean="0"/>
              <a:t>death</a:t>
            </a:r>
            <a:endParaRPr lang="tr-TR" sz="1900" dirty="0" smtClean="0"/>
          </a:p>
          <a:p>
            <a:r>
              <a:rPr lang="pt-BR" sz="1900" dirty="0" smtClean="0"/>
              <a:t>b i o m e d i c a l j o u r n a l 4 0 ( 2 0 1 7 ) 1 3 3 e1 4 0</a:t>
            </a:r>
            <a:endParaRPr lang="tr-TR" sz="1900" dirty="0" smtClean="0"/>
          </a:p>
          <a:p>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251520" y="476672"/>
            <a:ext cx="8892480" cy="5878888"/>
          </a:xfrm>
        </p:spPr>
        <p:txBody>
          <a:bodyPr>
            <a:normAutofit lnSpcReduction="10000"/>
          </a:bodyPr>
          <a:lstStyle/>
          <a:p>
            <a:r>
              <a:rPr lang="tr-TR" dirty="0" smtClean="0"/>
              <a:t>A</a:t>
            </a:r>
            <a:r>
              <a:rPr lang="en-US" dirty="0" err="1" smtClean="0"/>
              <a:t>nimal</a:t>
            </a:r>
            <a:r>
              <a:rPr lang="en-US" dirty="0" smtClean="0"/>
              <a:t> cells that die in response to an acute insult,</a:t>
            </a:r>
            <a:r>
              <a:rPr lang="tr-TR" dirty="0" smtClean="0"/>
              <a:t> </a:t>
            </a:r>
            <a:r>
              <a:rPr lang="en-US" dirty="0" smtClean="0"/>
              <a:t>such as trauma or a lack of blood supply, usually do so by a process called </a:t>
            </a:r>
            <a:r>
              <a:rPr lang="en-US" i="1" dirty="0" smtClean="0"/>
              <a:t>cell</a:t>
            </a:r>
            <a:r>
              <a:rPr lang="tr-TR" i="1" dirty="0" smtClean="0"/>
              <a:t> </a:t>
            </a:r>
            <a:r>
              <a:rPr lang="en-US" i="1" dirty="0" smtClean="0">
                <a:solidFill>
                  <a:srgbClr val="FFFF00"/>
                </a:solidFill>
              </a:rPr>
              <a:t>necrosis. </a:t>
            </a:r>
            <a:endParaRPr lang="tr-TR" i="1" dirty="0" smtClean="0">
              <a:solidFill>
                <a:srgbClr val="FFFF00"/>
              </a:solidFill>
            </a:endParaRPr>
          </a:p>
          <a:p>
            <a:r>
              <a:rPr lang="tr-TR" i="1" dirty="0" smtClean="0"/>
              <a:t> </a:t>
            </a:r>
            <a:r>
              <a:rPr lang="en-US" i="1" dirty="0" smtClean="0"/>
              <a:t>Necrotic cells swell and burst, spilling their contents over their neighbors</a:t>
            </a:r>
            <a:r>
              <a:rPr lang="tr-TR" i="1" dirty="0" smtClean="0"/>
              <a:t> </a:t>
            </a:r>
            <a:r>
              <a:rPr lang="en-US" dirty="0" smtClean="0"/>
              <a:t>and eliciting an inflammatory response</a:t>
            </a:r>
            <a:r>
              <a:rPr lang="tr-TR" dirty="0" smtClean="0"/>
              <a:t> </a:t>
            </a:r>
          </a:p>
          <a:p>
            <a:r>
              <a:rPr lang="en-US" dirty="0" smtClean="0"/>
              <a:t>In most cases, necrosis is</a:t>
            </a:r>
            <a:r>
              <a:rPr lang="tr-TR" dirty="0" smtClean="0"/>
              <a:t> </a:t>
            </a:r>
            <a:r>
              <a:rPr lang="en-US" dirty="0" smtClean="0"/>
              <a:t>likely to be caused by energy depletion, which leads to metabolic defects and loss</a:t>
            </a:r>
            <a:r>
              <a:rPr lang="tr-TR" dirty="0" smtClean="0"/>
              <a:t> </a:t>
            </a:r>
            <a:r>
              <a:rPr lang="en-US" dirty="0" smtClean="0"/>
              <a:t>of the ionic gradients that normally exist across the cell membrane. </a:t>
            </a:r>
            <a:endParaRPr lang="tr-TR" dirty="0" smtClean="0"/>
          </a:p>
          <a:p>
            <a:r>
              <a:rPr lang="en-US" dirty="0" smtClean="0"/>
              <a:t>One form of</a:t>
            </a:r>
            <a:r>
              <a:rPr lang="tr-TR" dirty="0" smtClean="0"/>
              <a:t> </a:t>
            </a:r>
            <a:r>
              <a:rPr lang="en-US" dirty="0" smtClean="0"/>
              <a:t>necrosis, called </a:t>
            </a:r>
            <a:r>
              <a:rPr lang="en-US" i="1" dirty="0" err="1" smtClean="0">
                <a:solidFill>
                  <a:srgbClr val="FFFF00"/>
                </a:solidFill>
              </a:rPr>
              <a:t>necroptosis</a:t>
            </a:r>
            <a:r>
              <a:rPr lang="en-US" i="1" dirty="0" smtClean="0"/>
              <a:t>, is a form of programmed cell death that is triggered by</a:t>
            </a:r>
            <a:r>
              <a:rPr lang="tr-TR" i="1" dirty="0" smtClean="0"/>
              <a:t> </a:t>
            </a:r>
            <a:r>
              <a:rPr lang="en-US" dirty="0" smtClean="0"/>
              <a:t>a specific regulatory signal from other cells</a:t>
            </a: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188640"/>
            <a:ext cx="7772400" cy="720080"/>
          </a:xfrm>
        </p:spPr>
        <p:txBody>
          <a:bodyPr/>
          <a:lstStyle/>
          <a:p>
            <a:r>
              <a:rPr lang="en-US" b="1" dirty="0" err="1" smtClean="0"/>
              <a:t>Necroptosis</a:t>
            </a:r>
            <a:r>
              <a:rPr lang="en-US" b="1" dirty="0" smtClean="0"/>
              <a:t/>
            </a:r>
            <a:br>
              <a:rPr lang="en-US" b="1" dirty="0" smtClean="0"/>
            </a:br>
            <a:endParaRPr lang="tr-TR" dirty="0"/>
          </a:p>
        </p:txBody>
      </p:sp>
      <p:sp>
        <p:nvSpPr>
          <p:cNvPr id="3" name="2 İçerik Yer Tutucusu"/>
          <p:cNvSpPr>
            <a:spLocks noGrp="1"/>
          </p:cNvSpPr>
          <p:nvPr>
            <p:ph idx="1"/>
          </p:nvPr>
        </p:nvSpPr>
        <p:spPr>
          <a:xfrm>
            <a:off x="755576" y="836712"/>
            <a:ext cx="7772400" cy="4932040"/>
          </a:xfrm>
        </p:spPr>
        <p:txBody>
          <a:bodyPr>
            <a:normAutofit fontScale="85000" lnSpcReduction="10000"/>
          </a:bodyPr>
          <a:lstStyle/>
          <a:p>
            <a:r>
              <a:rPr lang="en-US" sz="3300" dirty="0" smtClean="0"/>
              <a:t>Necrosis traditionally considered an accidental cell death that is not subject to cellular regulation.</a:t>
            </a:r>
          </a:p>
          <a:p>
            <a:r>
              <a:rPr lang="en-US" sz="3300" dirty="0" smtClean="0"/>
              <a:t>Extracellular </a:t>
            </a:r>
            <a:r>
              <a:rPr lang="en-US" sz="3300" dirty="0" smtClean="0"/>
              <a:t>ATP or death receptor activation rapidly induces </a:t>
            </a:r>
            <a:r>
              <a:rPr lang="en-US" sz="3300" dirty="0" smtClean="0"/>
              <a:t>receptor-interacting</a:t>
            </a:r>
            <a:r>
              <a:rPr lang="tr-TR" sz="3300" dirty="0" smtClean="0"/>
              <a:t> </a:t>
            </a:r>
            <a:r>
              <a:rPr lang="en-US" sz="3300" dirty="0" smtClean="0"/>
              <a:t>protein </a:t>
            </a:r>
            <a:r>
              <a:rPr lang="en-US" sz="3300" dirty="0"/>
              <a:t>RIP1/RIP3 </a:t>
            </a:r>
            <a:r>
              <a:rPr lang="en-US" sz="3300" dirty="0" err="1" smtClean="0"/>
              <a:t>necrosome</a:t>
            </a:r>
            <a:r>
              <a:rPr lang="en-US" sz="3300" dirty="0" smtClean="0"/>
              <a:t> formation. </a:t>
            </a:r>
            <a:r>
              <a:rPr lang="en-US" sz="3300" dirty="0" smtClean="0"/>
              <a:t>Necrotic </a:t>
            </a:r>
            <a:r>
              <a:rPr lang="en-US" sz="3300" dirty="0" smtClean="0"/>
              <a:t>cell death results from the depletion of cytoplasmic ATP due to mitochondrial dysfunction. </a:t>
            </a:r>
            <a:endParaRPr lang="tr-TR" sz="3300" dirty="0" smtClean="0"/>
          </a:p>
          <a:p>
            <a:r>
              <a:rPr lang="en-US" sz="3300" dirty="0" smtClean="0"/>
              <a:t>Necroptosis </a:t>
            </a:r>
            <a:r>
              <a:rPr lang="en-US" sz="3300" dirty="0" smtClean="0"/>
              <a:t>involves the </a:t>
            </a:r>
            <a:r>
              <a:rPr lang="en-US" sz="3300" dirty="0" smtClean="0"/>
              <a:t>loss</a:t>
            </a:r>
            <a:r>
              <a:rPr lang="tr-TR" sz="3300" dirty="0" smtClean="0"/>
              <a:t> </a:t>
            </a:r>
            <a:r>
              <a:rPr lang="en-US" sz="3300" dirty="0" smtClean="0"/>
              <a:t>of </a:t>
            </a:r>
            <a:r>
              <a:rPr lang="en-US" sz="3300" dirty="0" smtClean="0"/>
              <a:t>membrane integrity and the release of DAMPs, and </a:t>
            </a:r>
            <a:r>
              <a:rPr lang="en-US" sz="3300" dirty="0" smtClean="0"/>
              <a:t>is</a:t>
            </a:r>
            <a:r>
              <a:rPr lang="tr-TR" sz="3300" dirty="0" smtClean="0"/>
              <a:t> </a:t>
            </a:r>
            <a:r>
              <a:rPr lang="en-US" sz="3300" dirty="0" smtClean="0"/>
              <a:t>therefore </a:t>
            </a:r>
            <a:r>
              <a:rPr lang="en-US" sz="3300" dirty="0" smtClean="0"/>
              <a:t>associated with the development of </a:t>
            </a:r>
            <a:r>
              <a:rPr lang="en-US" sz="3300" dirty="0" smtClean="0"/>
              <a:t>inflammatory</a:t>
            </a:r>
            <a:r>
              <a:rPr lang="tr-TR" sz="3300" dirty="0" smtClean="0"/>
              <a:t> </a:t>
            </a:r>
            <a:r>
              <a:rPr lang="tr-TR" sz="3300" dirty="0" err="1" smtClean="0"/>
              <a:t>or</a:t>
            </a:r>
            <a:r>
              <a:rPr lang="tr-TR" sz="3300" dirty="0" smtClean="0"/>
              <a:t> </a:t>
            </a:r>
            <a:r>
              <a:rPr lang="tr-TR" sz="3300" dirty="0" err="1" smtClean="0"/>
              <a:t>anticancer</a:t>
            </a:r>
            <a:r>
              <a:rPr lang="tr-TR" sz="3300" dirty="0" smtClean="0"/>
              <a:t> </a:t>
            </a:r>
            <a:r>
              <a:rPr lang="tr-TR" sz="3300" dirty="0" err="1" smtClean="0"/>
              <a:t>immune</a:t>
            </a:r>
            <a:r>
              <a:rPr lang="tr-TR" sz="3300" dirty="0" smtClean="0"/>
              <a:t> </a:t>
            </a:r>
            <a:r>
              <a:rPr lang="tr-TR" sz="3300" dirty="0" err="1" smtClean="0"/>
              <a:t>responses</a:t>
            </a:r>
            <a:endParaRPr lang="en-US" sz="3300" dirty="0" smtClean="0"/>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88640"/>
            <a:ext cx="8748464" cy="914400"/>
          </a:xfrm>
        </p:spPr>
        <p:txBody>
          <a:bodyPr/>
          <a:lstStyle/>
          <a:p>
            <a:r>
              <a:rPr lang="tr-TR" dirty="0" err="1" smtClean="0"/>
              <a:t>Apoptosis</a:t>
            </a:r>
            <a:r>
              <a:rPr lang="tr-TR" dirty="0" smtClean="0"/>
              <a:t> </a:t>
            </a:r>
            <a:r>
              <a:rPr lang="tr-TR" dirty="0" err="1" smtClean="0"/>
              <a:t>Eliminates</a:t>
            </a:r>
            <a:r>
              <a:rPr lang="tr-TR" dirty="0" smtClean="0"/>
              <a:t> </a:t>
            </a:r>
            <a:r>
              <a:rPr lang="tr-TR" dirty="0" err="1" smtClean="0"/>
              <a:t>Unwanted</a:t>
            </a:r>
            <a:r>
              <a:rPr lang="tr-TR" dirty="0" smtClean="0"/>
              <a:t> </a:t>
            </a:r>
            <a:r>
              <a:rPr lang="tr-TR" dirty="0" err="1" smtClean="0"/>
              <a:t>Cells</a:t>
            </a:r>
            <a:endParaRPr lang="tr-TR" dirty="0"/>
          </a:p>
        </p:txBody>
      </p:sp>
      <p:sp>
        <p:nvSpPr>
          <p:cNvPr id="3" name="2 İçerik Yer Tutucusu"/>
          <p:cNvSpPr>
            <a:spLocks noGrp="1"/>
          </p:cNvSpPr>
          <p:nvPr>
            <p:ph idx="1"/>
          </p:nvPr>
        </p:nvSpPr>
        <p:spPr>
          <a:xfrm>
            <a:off x="0" y="1340768"/>
            <a:ext cx="9144000" cy="5733256"/>
          </a:xfrm>
        </p:spPr>
        <p:txBody>
          <a:bodyPr>
            <a:normAutofit/>
          </a:bodyPr>
          <a:lstStyle/>
          <a:p>
            <a:r>
              <a:rPr lang="en-US" sz="2000" dirty="0" smtClean="0"/>
              <a:t>In most cases, programmed cell death</a:t>
            </a:r>
            <a:r>
              <a:rPr lang="tr-TR" sz="2000" dirty="0" smtClean="0"/>
              <a:t> </a:t>
            </a:r>
            <a:r>
              <a:rPr lang="en-US" sz="2000" dirty="0" smtClean="0"/>
              <a:t>occurs by a process called apoptosis—from the Greek word meaning “falling off,”</a:t>
            </a:r>
            <a:r>
              <a:rPr lang="tr-TR" sz="2000" dirty="0" smtClean="0"/>
              <a:t> </a:t>
            </a:r>
            <a:r>
              <a:rPr lang="en-US" sz="2000" dirty="0" smtClean="0"/>
              <a:t>as leaves from a tree.</a:t>
            </a:r>
            <a:endParaRPr lang="tr-TR" sz="2000" dirty="0" smtClean="0"/>
          </a:p>
          <a:p>
            <a:endParaRPr lang="tr-TR" sz="2000" dirty="0" smtClean="0"/>
          </a:p>
          <a:p>
            <a:r>
              <a:rPr lang="en-US" sz="2000" dirty="0" smtClean="0"/>
              <a:t>Cells dying by apoptosis undergo characteristic morphological changes. They</a:t>
            </a:r>
          </a:p>
          <a:p>
            <a:r>
              <a:rPr lang="en-US" sz="2000" dirty="0" smtClean="0"/>
              <a:t>shrink and condense, the cytoskeleton collapses, the nuclear envelope disassembles,</a:t>
            </a:r>
            <a:r>
              <a:rPr lang="tr-TR" sz="2000" dirty="0" smtClean="0"/>
              <a:t> </a:t>
            </a:r>
            <a:r>
              <a:rPr lang="en-US" sz="2000" dirty="0" smtClean="0"/>
              <a:t>and the nuclear chromatin condenses and breaks up into fragments </a:t>
            </a:r>
            <a:endParaRPr lang="tr-TR" sz="2000" dirty="0" smtClean="0"/>
          </a:p>
          <a:p>
            <a:endParaRPr lang="tr-TR" sz="2000" dirty="0" smtClean="0"/>
          </a:p>
          <a:p>
            <a:r>
              <a:rPr lang="en-US" sz="2000" dirty="0" smtClean="0"/>
              <a:t>The cell surface often bulges outward and, if the cell is large, it breaks</a:t>
            </a:r>
            <a:r>
              <a:rPr lang="tr-TR" sz="2000" dirty="0" smtClean="0"/>
              <a:t> </a:t>
            </a:r>
            <a:r>
              <a:rPr lang="en-US" sz="2000" dirty="0" smtClean="0"/>
              <a:t>up into membrane-enclosed fragments called </a:t>
            </a:r>
            <a:r>
              <a:rPr lang="en-US" sz="2000" i="1" dirty="0" smtClean="0"/>
              <a:t>apoptotic bodies. The surface of the</a:t>
            </a:r>
            <a:r>
              <a:rPr lang="tr-TR" sz="2000" i="1" dirty="0" smtClean="0"/>
              <a:t> </a:t>
            </a:r>
            <a:r>
              <a:rPr lang="en-US" sz="2000" dirty="0" smtClean="0"/>
              <a:t>cell or apoptotic bodies becomes chemically altered, so that a neighboring cell</a:t>
            </a:r>
            <a:r>
              <a:rPr lang="tr-TR" sz="2000" dirty="0" smtClean="0"/>
              <a:t> </a:t>
            </a:r>
            <a:r>
              <a:rPr lang="en-US" sz="2000" dirty="0" smtClean="0"/>
              <a:t>or a macrophage </a:t>
            </a:r>
            <a:r>
              <a:rPr lang="en-US" sz="2000" dirty="0" smtClean="0"/>
              <a:t>rapidly</a:t>
            </a:r>
            <a:r>
              <a:rPr lang="tr-TR" sz="2000" dirty="0" smtClean="0"/>
              <a:t> </a:t>
            </a:r>
            <a:r>
              <a:rPr lang="en-US" sz="2000" dirty="0" smtClean="0"/>
              <a:t>engulfs </a:t>
            </a:r>
            <a:r>
              <a:rPr lang="en-US" sz="2000" dirty="0" smtClean="0"/>
              <a:t>them</a:t>
            </a: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Apoptosis</a:t>
            </a:r>
            <a:endParaRPr lang="tr-TR" dirty="0"/>
          </a:p>
        </p:txBody>
      </p:sp>
      <p:sp>
        <p:nvSpPr>
          <p:cNvPr id="3" name="2 İçerik Yer Tutucusu"/>
          <p:cNvSpPr>
            <a:spLocks noGrp="1"/>
          </p:cNvSpPr>
          <p:nvPr>
            <p:ph idx="1"/>
          </p:nvPr>
        </p:nvSpPr>
        <p:spPr/>
        <p:txBody>
          <a:bodyPr>
            <a:normAutofit lnSpcReduction="10000"/>
          </a:bodyPr>
          <a:lstStyle/>
          <a:p>
            <a:r>
              <a:rPr lang="en-US" b="1" dirty="0" smtClean="0"/>
              <a:t>Pathway of cell death induced by a tightly</a:t>
            </a:r>
          </a:p>
          <a:p>
            <a:pPr>
              <a:buNone/>
            </a:pPr>
            <a:r>
              <a:rPr lang="tr-TR" b="1" dirty="0" err="1" smtClean="0"/>
              <a:t>regulated</a:t>
            </a:r>
            <a:r>
              <a:rPr lang="tr-TR" b="1" dirty="0" smtClean="0"/>
              <a:t> </a:t>
            </a:r>
            <a:r>
              <a:rPr lang="tr-TR" b="1" dirty="0" err="1" smtClean="0"/>
              <a:t>suicide</a:t>
            </a:r>
            <a:r>
              <a:rPr lang="tr-TR" b="1" dirty="0" smtClean="0"/>
              <a:t> program.</a:t>
            </a:r>
          </a:p>
          <a:p>
            <a:pPr marL="68580" indent="0">
              <a:buNone/>
            </a:pPr>
            <a:r>
              <a:rPr lang="tr-TR" dirty="0"/>
              <a:t>*</a:t>
            </a:r>
            <a:r>
              <a:rPr lang="tr-TR" b="1" dirty="0" err="1" smtClean="0"/>
              <a:t>Controlled</a:t>
            </a:r>
            <a:r>
              <a:rPr lang="tr-TR" b="1" dirty="0" smtClean="0"/>
              <a:t> </a:t>
            </a:r>
            <a:r>
              <a:rPr lang="tr-TR" b="1" dirty="0" err="1" smtClean="0"/>
              <a:t>by</a:t>
            </a:r>
            <a:r>
              <a:rPr lang="tr-TR" b="1" dirty="0" smtClean="0"/>
              <a:t> </a:t>
            </a:r>
            <a:r>
              <a:rPr lang="tr-TR" b="1" dirty="0" err="1" smtClean="0"/>
              <a:t>specific</a:t>
            </a:r>
            <a:r>
              <a:rPr lang="tr-TR" b="1" dirty="0" smtClean="0"/>
              <a:t> </a:t>
            </a:r>
            <a:r>
              <a:rPr lang="tr-TR" b="1" dirty="0" err="1" smtClean="0"/>
              <a:t>genes</a:t>
            </a:r>
            <a:r>
              <a:rPr lang="tr-TR" b="1" dirty="0" smtClean="0"/>
              <a:t>.</a:t>
            </a:r>
          </a:p>
          <a:p>
            <a:pPr marL="68580" indent="0">
              <a:buNone/>
            </a:pPr>
            <a:r>
              <a:rPr lang="tr-TR" dirty="0"/>
              <a:t>*</a:t>
            </a:r>
            <a:r>
              <a:rPr lang="tr-TR" b="1" dirty="0" err="1" smtClean="0"/>
              <a:t>Fragmentation</a:t>
            </a:r>
            <a:r>
              <a:rPr lang="tr-TR" b="1" dirty="0" smtClean="0"/>
              <a:t> </a:t>
            </a:r>
            <a:r>
              <a:rPr lang="tr-TR" b="1" dirty="0" smtClean="0"/>
              <a:t>of DNA.</a:t>
            </a:r>
          </a:p>
          <a:p>
            <a:pPr marL="68580" indent="0">
              <a:buNone/>
            </a:pPr>
            <a:r>
              <a:rPr lang="tr-TR" dirty="0"/>
              <a:t>*</a:t>
            </a:r>
            <a:r>
              <a:rPr lang="tr-TR" b="1" dirty="0" err="1" smtClean="0"/>
              <a:t>Fragmentation</a:t>
            </a:r>
            <a:r>
              <a:rPr lang="tr-TR" b="1" dirty="0" smtClean="0"/>
              <a:t> </a:t>
            </a:r>
            <a:r>
              <a:rPr lang="tr-TR" b="1" dirty="0" smtClean="0"/>
              <a:t>of </a:t>
            </a:r>
            <a:r>
              <a:rPr lang="tr-TR" b="1" dirty="0" err="1" smtClean="0"/>
              <a:t>nucleus</a:t>
            </a:r>
            <a:r>
              <a:rPr lang="tr-TR" b="1" dirty="0" smtClean="0"/>
              <a:t>.</a:t>
            </a:r>
          </a:p>
          <a:p>
            <a:pPr marL="68580" indent="0">
              <a:buNone/>
            </a:pPr>
            <a:r>
              <a:rPr lang="tr-TR" b="1" dirty="0" smtClean="0"/>
              <a:t>*</a:t>
            </a:r>
            <a:r>
              <a:rPr lang="tr-TR" b="1" dirty="0" err="1" smtClean="0"/>
              <a:t>Shrinks</a:t>
            </a:r>
            <a:r>
              <a:rPr lang="tr-TR" b="1" dirty="0" smtClean="0"/>
              <a:t> of </a:t>
            </a:r>
            <a:r>
              <a:rPr lang="tr-TR" b="1" dirty="0" err="1" smtClean="0"/>
              <a:t>the</a:t>
            </a:r>
            <a:r>
              <a:rPr lang="tr-TR" b="1" dirty="0" smtClean="0"/>
              <a:t> </a:t>
            </a:r>
            <a:r>
              <a:rPr lang="tr-TR" b="1" dirty="0" err="1" smtClean="0"/>
              <a:t>cell</a:t>
            </a:r>
            <a:r>
              <a:rPr lang="tr-TR" b="1" dirty="0" smtClean="0"/>
              <a:t> </a:t>
            </a:r>
            <a:r>
              <a:rPr lang="tr-TR" b="1" dirty="0" err="1" smtClean="0"/>
              <a:t>memmbrane</a:t>
            </a:r>
            <a:endParaRPr lang="tr-TR" b="1" dirty="0" smtClean="0"/>
          </a:p>
          <a:p>
            <a:pPr marL="68580" indent="0">
              <a:buNone/>
            </a:pPr>
            <a:r>
              <a:rPr lang="tr-TR" dirty="0"/>
              <a:t>*</a:t>
            </a:r>
            <a:r>
              <a:rPr lang="en-US" b="1" dirty="0" smtClean="0"/>
              <a:t>Blebs </a:t>
            </a:r>
            <a:r>
              <a:rPr lang="en-US" b="1" dirty="0" smtClean="0"/>
              <a:t>form and apoptotic bodies are released.</a:t>
            </a:r>
          </a:p>
          <a:p>
            <a:pPr marL="68580" indent="0">
              <a:buNone/>
            </a:pPr>
            <a:r>
              <a:rPr lang="tr-TR" dirty="0"/>
              <a:t>*</a:t>
            </a:r>
            <a:r>
              <a:rPr lang="tr-TR" b="1" dirty="0" err="1" smtClean="0"/>
              <a:t>Apoptotic</a:t>
            </a:r>
            <a:r>
              <a:rPr lang="tr-TR" b="1" dirty="0" smtClean="0"/>
              <a:t> </a:t>
            </a:r>
            <a:r>
              <a:rPr lang="tr-TR" b="1" dirty="0" err="1" smtClean="0"/>
              <a:t>bodies</a:t>
            </a:r>
            <a:r>
              <a:rPr lang="tr-TR" b="1" dirty="0" smtClean="0"/>
              <a:t> </a:t>
            </a:r>
            <a:r>
              <a:rPr lang="tr-TR" b="1" dirty="0" err="1" smtClean="0"/>
              <a:t>are</a:t>
            </a:r>
            <a:r>
              <a:rPr lang="tr-TR" b="1" dirty="0" smtClean="0"/>
              <a:t> </a:t>
            </a:r>
            <a:r>
              <a:rPr lang="tr-TR" b="1" dirty="0" err="1" smtClean="0"/>
              <a:t>phagocytosed</a:t>
            </a:r>
            <a:endParaRPr lang="tr-TR" b="1"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err="1" smtClean="0"/>
              <a:t>Apoptosis</a:t>
            </a:r>
            <a:r>
              <a:rPr lang="tr-TR" dirty="0" smtClean="0"/>
              <a:t> is </a:t>
            </a:r>
            <a:r>
              <a:rPr lang="en-US" dirty="0" smtClean="0"/>
              <a:t>largely modulated by the members of BCL-2 protein </a:t>
            </a:r>
            <a:r>
              <a:rPr lang="en-US" dirty="0" smtClean="0"/>
              <a:t>family</a:t>
            </a:r>
            <a:r>
              <a:rPr lang="tr-TR" dirty="0" smtClean="0"/>
              <a:t> </a:t>
            </a:r>
            <a:r>
              <a:rPr lang="en-US" dirty="0" smtClean="0"/>
              <a:t>including </a:t>
            </a:r>
            <a:r>
              <a:rPr lang="en-US" dirty="0" smtClean="0"/>
              <a:t>pro-apoptotic members (e.g. </a:t>
            </a:r>
            <a:r>
              <a:rPr lang="en-US" dirty="0" smtClean="0"/>
              <a:t>BAX</a:t>
            </a:r>
            <a:r>
              <a:rPr lang="en-US" dirty="0" smtClean="0"/>
              <a:t>, </a:t>
            </a:r>
            <a:r>
              <a:rPr lang="en-US" dirty="0" smtClean="0"/>
              <a:t>BAK</a:t>
            </a:r>
            <a:r>
              <a:rPr lang="tr-TR" dirty="0" smtClean="0"/>
              <a:t>, </a:t>
            </a:r>
            <a:r>
              <a:rPr lang="en-US" dirty="0" smtClean="0"/>
              <a:t>PUMA) </a:t>
            </a:r>
            <a:r>
              <a:rPr lang="en-US" dirty="0" smtClean="0"/>
              <a:t>and</a:t>
            </a:r>
            <a:r>
              <a:rPr lang="tr-TR" dirty="0" smtClean="0"/>
              <a:t> </a:t>
            </a:r>
            <a:r>
              <a:rPr lang="en-US" dirty="0" smtClean="0"/>
              <a:t>anti-apoptotic </a:t>
            </a:r>
            <a:r>
              <a:rPr lang="en-US" dirty="0" smtClean="0"/>
              <a:t>members (e.g. BCL-2 </a:t>
            </a:r>
            <a:r>
              <a:rPr lang="tr-TR" dirty="0" smtClean="0"/>
              <a:t>, </a:t>
            </a:r>
            <a:r>
              <a:rPr lang="en-US" dirty="0" smtClean="0"/>
              <a:t>BCL-XL</a:t>
            </a:r>
            <a:r>
              <a:rPr lang="tr-TR" dirty="0" smtClean="0"/>
              <a:t>, MCL-1 </a:t>
            </a:r>
            <a:r>
              <a:rPr lang="en-US" dirty="0" smtClean="0"/>
              <a:t>)</a:t>
            </a:r>
            <a:endParaRPr lang="en-US" dirty="0" smtClean="0"/>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899592" y="2667317"/>
            <a:ext cx="7452320" cy="2585323"/>
          </a:xfrm>
          <a:prstGeom prst="rect">
            <a:avLst/>
          </a:prstGeom>
          <a:noFill/>
        </p:spPr>
        <p:txBody>
          <a:bodyPr wrap="square" rtlCol="0">
            <a:spAutoFit/>
          </a:bodyPr>
          <a:lstStyle/>
          <a:p>
            <a:pPr algn="just"/>
            <a:r>
              <a:rPr lang="tr-TR" dirty="0" smtClean="0"/>
              <a:t>*</a:t>
            </a:r>
            <a:r>
              <a:rPr lang="en-US" dirty="0" smtClean="0"/>
              <a:t>Initiator caspases</a:t>
            </a:r>
            <a:r>
              <a:rPr lang="tr-TR" dirty="0" smtClean="0"/>
              <a:t> </a:t>
            </a:r>
            <a:r>
              <a:rPr lang="tr-TR" dirty="0" err="1" smtClean="0"/>
              <a:t>are</a:t>
            </a:r>
            <a:r>
              <a:rPr lang="tr-TR" dirty="0" smtClean="0"/>
              <a:t> </a:t>
            </a:r>
            <a:r>
              <a:rPr lang="tr-TR" dirty="0" err="1" smtClean="0"/>
              <a:t>the</a:t>
            </a:r>
            <a:r>
              <a:rPr lang="tr-TR" dirty="0" smtClean="0"/>
              <a:t> </a:t>
            </a:r>
            <a:r>
              <a:rPr lang="tr-TR" dirty="0" err="1" smtClean="0"/>
              <a:t>effectors</a:t>
            </a:r>
            <a:r>
              <a:rPr lang="tr-TR" dirty="0" smtClean="0"/>
              <a:t> of </a:t>
            </a:r>
            <a:r>
              <a:rPr lang="en-US" dirty="0" smtClean="0"/>
              <a:t>the </a:t>
            </a:r>
            <a:r>
              <a:rPr lang="en-US" dirty="0" smtClean="0"/>
              <a:t>apoptotic process. </a:t>
            </a:r>
            <a:endParaRPr lang="tr-TR" dirty="0" smtClean="0"/>
          </a:p>
          <a:p>
            <a:pPr algn="just"/>
            <a:endParaRPr lang="tr-TR" dirty="0" smtClean="0"/>
          </a:p>
          <a:p>
            <a:pPr algn="just"/>
            <a:r>
              <a:rPr lang="tr-TR" dirty="0" smtClean="0"/>
              <a:t>*</a:t>
            </a:r>
            <a:r>
              <a:rPr lang="en-US" dirty="0" smtClean="0"/>
              <a:t>They</a:t>
            </a:r>
            <a:r>
              <a:rPr lang="tr-TR" dirty="0" smtClean="0"/>
              <a:t> </a:t>
            </a:r>
            <a:r>
              <a:rPr lang="en-US" dirty="0" smtClean="0"/>
              <a:t>normally </a:t>
            </a:r>
            <a:r>
              <a:rPr lang="en-US" dirty="0" smtClean="0"/>
              <a:t>exist as </a:t>
            </a:r>
            <a:r>
              <a:rPr lang="en-US" dirty="0" smtClean="0"/>
              <a:t>inactive</a:t>
            </a:r>
            <a:r>
              <a:rPr lang="tr-TR" dirty="0" smtClean="0"/>
              <a:t> </a:t>
            </a:r>
            <a:r>
              <a:rPr lang="tr-TR" dirty="0" err="1" smtClean="0"/>
              <a:t>and</a:t>
            </a:r>
            <a:r>
              <a:rPr lang="en-US" dirty="0" smtClean="0"/>
              <a:t> </a:t>
            </a:r>
            <a:r>
              <a:rPr lang="en-US" dirty="0" smtClean="0"/>
              <a:t>soluble monomers in the cytosol. </a:t>
            </a:r>
            <a:endParaRPr lang="tr-TR" dirty="0" smtClean="0"/>
          </a:p>
          <a:p>
            <a:pPr algn="just"/>
            <a:endParaRPr lang="tr-TR" dirty="0" smtClean="0"/>
          </a:p>
          <a:p>
            <a:pPr algn="just"/>
            <a:r>
              <a:rPr lang="tr-TR" dirty="0" smtClean="0"/>
              <a:t>*</a:t>
            </a:r>
            <a:r>
              <a:rPr lang="en-US" dirty="0" smtClean="0"/>
              <a:t>An </a:t>
            </a:r>
            <a:r>
              <a:rPr lang="en-US" dirty="0" smtClean="0"/>
              <a:t>apoptotic </a:t>
            </a:r>
            <a:r>
              <a:rPr lang="en-US" dirty="0" smtClean="0"/>
              <a:t>signal</a:t>
            </a:r>
            <a:r>
              <a:rPr lang="tr-TR" dirty="0" smtClean="0"/>
              <a:t> </a:t>
            </a:r>
            <a:r>
              <a:rPr lang="en-US" dirty="0" smtClean="0"/>
              <a:t>triggers </a:t>
            </a:r>
            <a:r>
              <a:rPr lang="en-US" dirty="0" smtClean="0"/>
              <a:t>the </a:t>
            </a:r>
            <a:r>
              <a:rPr lang="tr-TR" dirty="0" err="1" smtClean="0"/>
              <a:t>formation</a:t>
            </a:r>
            <a:r>
              <a:rPr lang="tr-TR" dirty="0" smtClean="0"/>
              <a:t> </a:t>
            </a:r>
            <a:r>
              <a:rPr lang="en-US" dirty="0" smtClean="0"/>
              <a:t>of </a:t>
            </a:r>
            <a:r>
              <a:rPr lang="tr-TR" dirty="0" err="1" smtClean="0"/>
              <a:t>the</a:t>
            </a:r>
            <a:r>
              <a:rPr lang="en-US" dirty="0" smtClean="0"/>
              <a:t> </a:t>
            </a:r>
            <a:r>
              <a:rPr lang="en-US" dirty="0" smtClean="0"/>
              <a:t>protein platforms that bring multiple initiator </a:t>
            </a:r>
            <a:r>
              <a:rPr lang="en-US" dirty="0" smtClean="0"/>
              <a:t>caspases</a:t>
            </a:r>
            <a:r>
              <a:rPr lang="tr-TR" dirty="0" smtClean="0"/>
              <a:t> </a:t>
            </a:r>
            <a:r>
              <a:rPr lang="en-US" dirty="0" smtClean="0"/>
              <a:t>together </a:t>
            </a:r>
            <a:r>
              <a:rPr lang="en-US" dirty="0" smtClean="0"/>
              <a:t>into large complexes. </a:t>
            </a:r>
            <a:endParaRPr lang="tr-TR" dirty="0" smtClean="0"/>
          </a:p>
          <a:p>
            <a:pPr algn="just"/>
            <a:endParaRPr lang="tr-TR" dirty="0" smtClean="0"/>
          </a:p>
          <a:p>
            <a:pPr algn="just"/>
            <a:r>
              <a:rPr lang="tr-TR" dirty="0" smtClean="0"/>
              <a:t>*T</a:t>
            </a:r>
            <a:r>
              <a:rPr lang="en-US" dirty="0" err="1" smtClean="0"/>
              <a:t>hese</a:t>
            </a:r>
            <a:r>
              <a:rPr lang="en-US" dirty="0" smtClean="0"/>
              <a:t> </a:t>
            </a:r>
            <a:r>
              <a:rPr lang="en-US" dirty="0" smtClean="0"/>
              <a:t>complexes, pairs of </a:t>
            </a:r>
            <a:r>
              <a:rPr lang="en-US" dirty="0" smtClean="0"/>
              <a:t>caspases</a:t>
            </a:r>
            <a:r>
              <a:rPr lang="tr-TR" dirty="0" smtClean="0"/>
              <a:t> </a:t>
            </a:r>
            <a:r>
              <a:rPr lang="en-US" dirty="0" smtClean="0"/>
              <a:t>associate </a:t>
            </a:r>
            <a:r>
              <a:rPr lang="en-US" dirty="0" smtClean="0"/>
              <a:t>to form dimers, resulting in protease activation </a:t>
            </a:r>
            <a:r>
              <a:rPr lang="en-US" dirty="0" smtClean="0"/>
              <a:t>(</a:t>
            </a:r>
            <a:r>
              <a:rPr lang="tr-TR" dirty="0" err="1" smtClean="0"/>
              <a:t>e.g</a:t>
            </a:r>
            <a:r>
              <a:rPr lang="tr-TR" dirty="0" smtClean="0"/>
              <a:t> </a:t>
            </a:r>
            <a:r>
              <a:rPr lang="tr-TR" dirty="0" err="1" smtClean="0"/>
              <a:t>caspase</a:t>
            </a:r>
            <a:r>
              <a:rPr lang="tr-TR" dirty="0" smtClean="0"/>
              <a:t> </a:t>
            </a:r>
            <a:r>
              <a:rPr lang="tr-TR" dirty="0" smtClean="0"/>
              <a:t>8,9)</a:t>
            </a:r>
            <a:endParaRPr lang="tr-TR" dirty="0"/>
          </a:p>
        </p:txBody>
      </p:sp>
      <p:sp>
        <p:nvSpPr>
          <p:cNvPr id="2" name="Dikdörtgen 1"/>
          <p:cNvSpPr/>
          <p:nvPr/>
        </p:nvSpPr>
        <p:spPr>
          <a:xfrm>
            <a:off x="1259632" y="1311148"/>
            <a:ext cx="5472608" cy="923330"/>
          </a:xfrm>
          <a:prstGeom prst="rect">
            <a:avLst/>
          </a:prstGeom>
        </p:spPr>
        <p:txBody>
          <a:bodyPr wrap="square">
            <a:spAutoFit/>
          </a:bodyPr>
          <a:lstStyle/>
          <a:p>
            <a:pPr algn="ctr"/>
            <a:r>
              <a:rPr lang="en-US" dirty="0"/>
              <a:t>Apoptosis depends on an intracellular proteolytic cascade that is</a:t>
            </a:r>
          </a:p>
          <a:p>
            <a:pPr algn="ctr"/>
            <a:r>
              <a:rPr lang="en-US" dirty="0"/>
              <a:t>mediated by </a:t>
            </a:r>
            <a:r>
              <a:rPr lang="tr-TR" dirty="0" err="1" smtClean="0"/>
              <a:t>spesific</a:t>
            </a:r>
            <a:r>
              <a:rPr lang="tr-TR" dirty="0" smtClean="0"/>
              <a:t> </a:t>
            </a:r>
            <a:r>
              <a:rPr lang="tr-TR" dirty="0" err="1" smtClean="0"/>
              <a:t>proteases</a:t>
            </a:r>
            <a:r>
              <a:rPr lang="tr-TR" dirty="0" smtClean="0"/>
              <a:t> </a:t>
            </a:r>
            <a:r>
              <a:rPr lang="tr-TR" dirty="0" err="1" smtClean="0"/>
              <a:t>known</a:t>
            </a:r>
            <a:r>
              <a:rPr lang="tr-TR" dirty="0" smtClean="0"/>
              <a:t> as </a:t>
            </a:r>
            <a:r>
              <a:rPr lang="en-US" dirty="0" smtClean="0"/>
              <a:t>caspases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4798</TotalTime>
  <Words>2734</Words>
  <Application>Microsoft Office PowerPoint</Application>
  <PresentationFormat>Ekran Gösterisi (4:3)</PresentationFormat>
  <Paragraphs>172</Paragraphs>
  <Slides>31</Slides>
  <Notes>2</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31</vt:i4>
      </vt:variant>
    </vt:vector>
  </HeadingPairs>
  <TitlesOfParts>
    <vt:vector size="38" baseType="lpstr">
      <vt:lpstr>Calibri</vt:lpstr>
      <vt:lpstr>Consolas</vt:lpstr>
      <vt:lpstr>Corbel</vt:lpstr>
      <vt:lpstr>Wingdings</vt:lpstr>
      <vt:lpstr>Wingdings 2</vt:lpstr>
      <vt:lpstr>Wingdings 3</vt:lpstr>
      <vt:lpstr>Metro</vt:lpstr>
      <vt:lpstr> CELL DEATH MECHANISMS </vt:lpstr>
      <vt:lpstr>PowerPoint Sunusu</vt:lpstr>
      <vt:lpstr>PowerPoint Sunusu</vt:lpstr>
      <vt:lpstr>PowerPoint Sunusu</vt:lpstr>
      <vt:lpstr>Necroptosis </vt:lpstr>
      <vt:lpstr>Apoptosis Eliminates Unwanted Cells</vt:lpstr>
      <vt:lpstr>Apoptosis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Intrinsic Pathway of Apoptosis is regulated by Bcl2 Proteins </vt:lpstr>
      <vt:lpstr>PowerPoint Sunusu</vt:lpstr>
      <vt:lpstr>Type II Programmed cell death: Autophagy-associated cell death </vt:lpstr>
      <vt:lpstr>PowerPoint Sunusu</vt:lpstr>
      <vt:lpstr>Autophagy: cellular self-catabolic process "eating oneself” </vt:lpstr>
      <vt:lpstr>PowerPoint Sunusu</vt:lpstr>
      <vt:lpstr>PowerPoint Sunusu</vt:lpstr>
      <vt:lpstr>PowerPoint Sunusu</vt:lpstr>
      <vt:lpstr>Lorenzo Galluzzi, Ilio Vitale, […]Guido Kroemer  Cell Death &amp; Differentiation volume 25, pages486–541(2018)</vt:lpstr>
      <vt:lpstr>Atypical Cell Death </vt:lpstr>
      <vt:lpstr>PowerPoint Sunusu</vt:lpstr>
      <vt:lpstr>PowerPoint Sunusu</vt:lpstr>
      <vt:lpstr>PowerPoint Sunusu</vt:lpstr>
      <vt:lpstr>Entosis(Tip IV Cell Death)</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DEATH MECHANISMS</dc:title>
  <dc:creator>Asuman</dc:creator>
  <cp:lastModifiedBy>A.SUNGUROGLU</cp:lastModifiedBy>
  <cp:revision>32</cp:revision>
  <dcterms:created xsi:type="dcterms:W3CDTF">2018-12-18T17:32:14Z</dcterms:created>
  <dcterms:modified xsi:type="dcterms:W3CDTF">2020-06-26T15:40:14Z</dcterms:modified>
</cp:coreProperties>
</file>