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BDD93-08BB-4F48-84BF-471053AB441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378B5-D52B-4E5C-AC08-5288791D92A0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BDD93-08BB-4F48-84BF-471053AB441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378B5-D52B-4E5C-AC08-5288791D92A0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BDD93-08BB-4F48-84BF-471053AB441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378B5-D52B-4E5C-AC08-5288791D92A0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BDD93-08BB-4F48-84BF-471053AB441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378B5-D52B-4E5C-AC08-5288791D92A0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BDD93-08BB-4F48-84BF-471053AB441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378B5-D52B-4E5C-AC08-5288791D92A0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BDD93-08BB-4F48-84BF-471053AB441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378B5-D52B-4E5C-AC08-5288791D92A0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BDD93-08BB-4F48-84BF-471053AB441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378B5-D52B-4E5C-AC08-5288791D92A0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BDD93-08BB-4F48-84BF-471053AB441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378B5-D52B-4E5C-AC08-5288791D92A0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BDD93-08BB-4F48-84BF-471053AB441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378B5-D52B-4E5C-AC08-5288791D92A0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BDD93-08BB-4F48-84BF-471053AB441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378B5-D52B-4E5C-AC08-5288791D92A0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BDD93-08BB-4F48-84BF-471053AB441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79378B5-D52B-4E5C-AC08-5288791D92A0}" type="slidenum">
              <a:rPr lang="es-ES" smtClean="0"/>
              <a:t>‹#›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5BDD93-08BB-4F48-84BF-471053AB441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79378B5-D52B-4E5C-AC08-5288791D92A0}" type="slidenum">
              <a:rPr lang="es-ES" smtClean="0"/>
              <a:t>‹#›</a:t>
            </a:fld>
            <a:endParaRPr lang="es-E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1772816"/>
            <a:ext cx="7848872" cy="936104"/>
          </a:xfrm>
        </p:spPr>
        <p:txBody>
          <a:bodyPr>
            <a:normAutofit fontScale="90000"/>
          </a:bodyPr>
          <a:lstStyle/>
          <a:p>
            <a:pPr algn="l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Alfonso</a:t>
            </a:r>
            <a:r>
              <a:rPr lang="tr-TR" dirty="0" smtClean="0"/>
              <a:t> XII </a:t>
            </a:r>
            <a:endParaRPr lang="es-ES" dirty="0"/>
          </a:p>
        </p:txBody>
      </p:sp>
      <p:sp>
        <p:nvSpPr>
          <p:cNvPr id="3" name="Metin kutusu 2"/>
          <p:cNvSpPr txBox="1"/>
          <p:nvPr/>
        </p:nvSpPr>
        <p:spPr>
          <a:xfrm>
            <a:off x="107504" y="4631271"/>
            <a:ext cx="9136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 smtClean="0"/>
              <a:t>Bi</a:t>
            </a:r>
            <a:r>
              <a:rPr lang="es-ES" sz="2400" b="1" dirty="0" smtClean="0"/>
              <a:t>bliografía</a:t>
            </a:r>
          </a:p>
          <a:p>
            <a:r>
              <a:rPr lang="es-ES" sz="2400" dirty="0" smtClean="0"/>
              <a:t>Rivero, Isabel. </a:t>
            </a:r>
            <a:r>
              <a:rPr lang="es-ES" sz="2400" i="1" dirty="0" smtClean="0"/>
              <a:t>Síntesis de Historia de España</a:t>
            </a:r>
            <a:r>
              <a:rPr lang="es-ES" sz="2400" dirty="0" smtClean="0"/>
              <a:t>. Ediciones Globo, 2004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4" name="Metin kutusu 3"/>
          <p:cNvSpPr txBox="1"/>
          <p:nvPr/>
        </p:nvSpPr>
        <p:spPr>
          <a:xfrm>
            <a:off x="107504" y="5661248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45720" lvl="0"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s-ES" sz="2400" dirty="0" smtClean="0"/>
              <a:t>Vilas</a:t>
            </a:r>
            <a:r>
              <a:rPr lang="es-ES" sz="2400" dirty="0"/>
              <a:t>, Santiago. </a:t>
            </a:r>
            <a:r>
              <a:rPr lang="es-ES" sz="2400" i="1" dirty="0"/>
              <a:t>España</a:t>
            </a:r>
            <a:r>
              <a:rPr lang="tr-TR" sz="2400" i="1" dirty="0"/>
              <a:t>:</a:t>
            </a:r>
            <a:r>
              <a:rPr lang="es-ES" sz="2400" i="1" dirty="0"/>
              <a:t> cultura y civilización</a:t>
            </a:r>
            <a:r>
              <a:rPr lang="es-ES" sz="2400" dirty="0"/>
              <a:t>. Regents Publishing Company, Inc., New York, 1974</a:t>
            </a:r>
            <a:r>
              <a:rPr lang="es-ES" sz="2400" dirty="0" smtClean="0"/>
              <a:t>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473082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85800" indent="-685800">
              <a:buFont typeface="Wingdings" pitchFamily="2" charset="2"/>
              <a:buChar char="Ø"/>
            </a:pP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Alfonso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XII</a:t>
            </a:r>
            <a:endParaRPr lang="es-E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A </a:t>
            </a:r>
            <a:r>
              <a:rPr lang="tr-TR" dirty="0" err="1" smtClean="0"/>
              <a:t>lo</a:t>
            </a:r>
            <a:r>
              <a:rPr lang="tr-TR" dirty="0" smtClean="0"/>
              <a:t> largo del a</a:t>
            </a:r>
            <a:r>
              <a:rPr lang="es-ES" dirty="0" smtClean="0"/>
              <a:t>ño 1874 el político conservador Cánovas del Castillo convencerá a la reina exiliada Isabel II para que abdicase en su hijo Alfonso</a:t>
            </a:r>
            <a:r>
              <a:rPr lang="tr-TR" dirty="0" smtClean="0"/>
              <a:t>;</a:t>
            </a:r>
            <a:r>
              <a:rPr lang="es-ES" dirty="0" smtClean="0"/>
              <a:t> dentro del ejército había un estado de opinión favorable a la monarquía legítima por lo que Martínez Campos proclamó el 29 de diciembre, en Sagunto, a Alfonso XII rey de España. Alfonso tenía diecisiete años, estaba estudiando en Inglaterra y llegó  a España en enero de 1875. 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tr-TR" dirty="0" smtClean="0"/>
              <a:t>                                                                 </a:t>
            </a:r>
            <a:r>
              <a:rPr lang="es-ES" dirty="0" smtClean="0"/>
              <a:t>(</a:t>
            </a:r>
            <a:r>
              <a:rPr lang="es-ES" dirty="0"/>
              <a:t>Rivero, </a:t>
            </a:r>
            <a:r>
              <a:rPr lang="es-ES" dirty="0" smtClean="0"/>
              <a:t>2004</a:t>
            </a:r>
            <a:r>
              <a:rPr lang="tr-TR" dirty="0" smtClean="0"/>
              <a:t>:</a:t>
            </a:r>
            <a:r>
              <a:rPr lang="es-ES" dirty="0" smtClean="0"/>
              <a:t>193)</a:t>
            </a:r>
            <a:endParaRPr lang="es-ES" dirty="0"/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02327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199856"/>
          </a:xfrm>
        </p:spPr>
        <p:txBody>
          <a:bodyPr/>
          <a:lstStyle/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La Restauración borbónica trajo una época de paz, de avance democrático con la adopción progresiva del sufragio universal, de pacificación en el norte con la paralización  de la guerra carlista y la cancelación del régimen tradicional de impuestos y quintas del País Vasco, de turno pacífico de partidos en el poder evitando los pronunciamientos </a:t>
            </a:r>
            <a:r>
              <a:rPr lang="es-ES" dirty="0" smtClean="0"/>
              <a:t>militares</a:t>
            </a:r>
            <a:r>
              <a:rPr lang="tr-TR" dirty="0" smtClean="0"/>
              <a:t>,</a:t>
            </a:r>
            <a:r>
              <a:rPr lang="es-ES" dirty="0" smtClean="0"/>
              <a:t> </a:t>
            </a:r>
            <a:r>
              <a:rPr lang="es-ES" dirty="0" smtClean="0"/>
              <a:t>y de consolidación de la burguesía.</a:t>
            </a:r>
          </a:p>
          <a:p>
            <a:pPr marL="0" indent="0" algn="just">
              <a:buNone/>
            </a:pPr>
            <a:endParaRPr lang="es-ES" dirty="0"/>
          </a:p>
          <a:p>
            <a:pPr marL="0" lvl="0" indent="0" algn="just">
              <a:buClr>
                <a:srgbClr val="0BD0D9"/>
              </a:buClr>
              <a:buNone/>
            </a:pPr>
            <a:r>
              <a:rPr lang="es-ES" dirty="0">
                <a:solidFill>
                  <a:prstClr val="black"/>
                </a:solidFill>
              </a:rPr>
              <a:t>(Rivero, </a:t>
            </a:r>
            <a:r>
              <a:rPr lang="es-ES" dirty="0" smtClean="0">
                <a:solidFill>
                  <a:prstClr val="black"/>
                </a:solidFill>
              </a:rPr>
              <a:t>2004</a:t>
            </a:r>
            <a:r>
              <a:rPr lang="tr-TR" dirty="0" smtClean="0">
                <a:solidFill>
                  <a:prstClr val="black"/>
                </a:solidFill>
              </a:rPr>
              <a:t>:</a:t>
            </a:r>
            <a:r>
              <a:rPr lang="es-ES" dirty="0" smtClean="0">
                <a:solidFill>
                  <a:prstClr val="black"/>
                </a:solidFill>
              </a:rPr>
              <a:t>193</a:t>
            </a:r>
            <a:r>
              <a:rPr lang="es-ES" dirty="0">
                <a:solidFill>
                  <a:prstClr val="black"/>
                </a:solidFill>
              </a:rPr>
              <a:t>)</a:t>
            </a: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82350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199856"/>
          </a:xfrm>
        </p:spPr>
        <p:txBody>
          <a:bodyPr/>
          <a:lstStyle/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Los hechos más notables de su reinado fueron la terminación de las Guerras Carlistas y la proclamación de la Constitución de 1876, que regirá hasta 1931. 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marR="45720" lvl="0" indent="0" algn="just">
              <a:buClr>
                <a:srgbClr val="0BD0D9"/>
              </a:buClr>
              <a:buNone/>
            </a:pPr>
            <a:r>
              <a:rPr lang="tr-TR" dirty="0" smtClean="0">
                <a:solidFill>
                  <a:prstClr val="black"/>
                </a:solidFill>
              </a:rPr>
              <a:t>					</a:t>
            </a:r>
            <a:r>
              <a:rPr lang="es-ES" dirty="0" smtClean="0">
                <a:solidFill>
                  <a:prstClr val="black"/>
                </a:solidFill>
              </a:rPr>
              <a:t>(Vilas</a:t>
            </a:r>
            <a:r>
              <a:rPr lang="tr-TR" dirty="0" smtClean="0">
                <a:solidFill>
                  <a:prstClr val="black"/>
                </a:solidFill>
              </a:rPr>
              <a:t>, </a:t>
            </a:r>
            <a:r>
              <a:rPr lang="es-ES" dirty="0" smtClean="0">
                <a:solidFill>
                  <a:prstClr val="black"/>
                </a:solidFill>
              </a:rPr>
              <a:t>1974</a:t>
            </a:r>
            <a:r>
              <a:rPr lang="tr-TR" dirty="0" smtClean="0">
                <a:solidFill>
                  <a:prstClr val="black"/>
                </a:solidFill>
              </a:rPr>
              <a:t>:83</a:t>
            </a:r>
            <a:r>
              <a:rPr lang="es-ES" dirty="0" smtClean="0">
                <a:solidFill>
                  <a:prstClr val="black"/>
                </a:solidFill>
              </a:rPr>
              <a:t>)</a:t>
            </a:r>
            <a:endParaRPr lang="es-ES" dirty="0">
              <a:solidFill>
                <a:prstClr val="black"/>
              </a:solidFill>
            </a:endParaRP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33477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127848"/>
          </a:xfrm>
        </p:spPr>
        <p:txBody>
          <a:bodyPr/>
          <a:lstStyle/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El rey falleció prematuramente a los 28 años</a:t>
            </a:r>
            <a:r>
              <a:rPr lang="tr-TR" dirty="0" smtClean="0"/>
              <a:t>;</a:t>
            </a:r>
            <a:r>
              <a:rPr lang="es-ES" dirty="0" smtClean="0"/>
              <a:t> su hijo y heredero nació unos meses después, en mayo de 1886. La reina madre, María Cristina, ocupó la regencia durante la minoría de edad de Alfonso XIII. 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marR="45720" lvl="0" indent="0" algn="just">
              <a:buClr>
                <a:srgbClr val="0BD0D9"/>
              </a:buClr>
              <a:buNone/>
            </a:pPr>
            <a:r>
              <a:rPr lang="tr-TR" dirty="0" smtClean="0">
                <a:solidFill>
                  <a:prstClr val="black"/>
                </a:solidFill>
              </a:rPr>
              <a:t>					</a:t>
            </a:r>
            <a:r>
              <a:rPr lang="es-ES" dirty="0" smtClean="0">
                <a:solidFill>
                  <a:prstClr val="black"/>
                </a:solidFill>
              </a:rPr>
              <a:t>(</a:t>
            </a:r>
            <a:r>
              <a:rPr lang="es-ES" dirty="0">
                <a:solidFill>
                  <a:prstClr val="black"/>
                </a:solidFill>
              </a:rPr>
              <a:t>Vilas, </a:t>
            </a:r>
            <a:r>
              <a:rPr lang="es-ES" dirty="0" smtClean="0">
                <a:solidFill>
                  <a:prstClr val="black"/>
                </a:solidFill>
              </a:rPr>
              <a:t>1974</a:t>
            </a:r>
            <a:r>
              <a:rPr lang="tr-TR" dirty="0" smtClean="0">
                <a:solidFill>
                  <a:prstClr val="black"/>
                </a:solidFill>
              </a:rPr>
              <a:t>:84</a:t>
            </a:r>
            <a:r>
              <a:rPr lang="es-ES" dirty="0" smtClean="0">
                <a:solidFill>
                  <a:prstClr val="black"/>
                </a:solidFill>
              </a:rPr>
              <a:t>)</a:t>
            </a:r>
            <a:endParaRPr lang="es-ES" dirty="0">
              <a:solidFill>
                <a:prstClr val="black"/>
              </a:solidFill>
            </a:endParaRP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39715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979712" y="2564904"/>
            <a:ext cx="4213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i="1" dirty="0" smtClean="0"/>
              <a:t>María Cristina</a:t>
            </a:r>
            <a:endParaRPr lang="es-ES" sz="3600" i="1" dirty="0"/>
          </a:p>
        </p:txBody>
      </p:sp>
    </p:spTree>
    <p:extLst>
      <p:ext uri="{BB962C8B-B14F-4D97-AF65-F5344CB8AC3E}">
        <p14:creationId xmlns:p14="http://schemas.microsoft.com/office/powerpoint/2010/main" val="3268232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271864"/>
          </a:xfrm>
        </p:spPr>
        <p:txBody>
          <a:bodyPr/>
          <a:lstStyle/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La incapacidad de esta reina y la caprichosa parcialidad de sus ministros empeoraron todavía más la situación anárquica. Una lamentable política central provocó la Guerra de Independencia de Cuba y la fallida sublevación de las Filipinas. España le concedió la autonomía a Cuba, pero los cubanos continuaron la guerra de independencia.</a:t>
            </a:r>
          </a:p>
          <a:p>
            <a:pPr marL="0" indent="0" algn="just">
              <a:buNone/>
            </a:pPr>
            <a:endParaRPr lang="es-ES" dirty="0"/>
          </a:p>
          <a:p>
            <a:pPr marL="0" lvl="0" indent="0" algn="just">
              <a:buNone/>
            </a:pPr>
            <a:r>
              <a:rPr lang="tr-TR" dirty="0" smtClean="0">
                <a:solidFill>
                  <a:prstClr val="black"/>
                </a:solidFill>
              </a:rPr>
              <a:t>					</a:t>
            </a:r>
            <a:r>
              <a:rPr lang="es-ES" dirty="0" smtClean="0">
                <a:solidFill>
                  <a:prstClr val="black"/>
                </a:solidFill>
              </a:rPr>
              <a:t>(Vilas, 1974</a:t>
            </a:r>
            <a:r>
              <a:rPr lang="tr-TR" dirty="0" smtClean="0">
                <a:solidFill>
                  <a:prstClr val="black"/>
                </a:solidFill>
              </a:rPr>
              <a:t>:84</a:t>
            </a:r>
            <a:r>
              <a:rPr lang="es-ES" dirty="0" smtClean="0">
                <a:solidFill>
                  <a:prstClr val="black"/>
                </a:solidFill>
              </a:rPr>
              <a:t>)</a:t>
            </a:r>
            <a:endParaRPr lang="es-ES" dirty="0">
              <a:solidFill>
                <a:prstClr val="black"/>
              </a:solidFill>
            </a:endParaRP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08739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27186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La guerra de independencia concluyó con la derrota total de España, que tuvo que firmar el Tratado de París en el que reconocía la independencia de Cuba y cedía a Estados Unidos las islas de Filipinas, Puerto Rico y Guam por la suma de 20 millones de dólares. </a:t>
            </a:r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tr-TR" dirty="0" smtClean="0"/>
              <a:t>					</a:t>
            </a:r>
            <a:r>
              <a:rPr lang="es-ES" dirty="0" smtClean="0"/>
              <a:t>(Vilas, 1974</a:t>
            </a:r>
            <a:r>
              <a:rPr lang="tr-TR"/>
              <a:t>:</a:t>
            </a:r>
            <a:r>
              <a:rPr lang="es-ES" smtClean="0"/>
              <a:t> </a:t>
            </a:r>
            <a:r>
              <a:rPr lang="es-ES" dirty="0" smtClean="0"/>
              <a:t>84)</a:t>
            </a:r>
            <a:endParaRPr lang="es-ES" dirty="0"/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570772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107</TotalTime>
  <Words>379</Words>
  <Application>Microsoft Office PowerPoint</Application>
  <PresentationFormat>Ekran Gösterisi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Calibri</vt:lpstr>
      <vt:lpstr>Constantia</vt:lpstr>
      <vt:lpstr>Times New Roman</vt:lpstr>
      <vt:lpstr>Wingdings</vt:lpstr>
      <vt:lpstr>Wingdings 2</vt:lpstr>
      <vt:lpstr>Akış</vt:lpstr>
      <vt:lpstr> Alfonso XII </vt:lpstr>
      <vt:lpstr>Alfonso XII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Alfonso XII  / Alfonso XIII</dc:title>
  <dc:creator>tugce</dc:creator>
  <cp:lastModifiedBy>Şebnem</cp:lastModifiedBy>
  <cp:revision>25</cp:revision>
  <dcterms:created xsi:type="dcterms:W3CDTF">2019-02-03T12:59:20Z</dcterms:created>
  <dcterms:modified xsi:type="dcterms:W3CDTF">2019-02-20T10:24:48Z</dcterms:modified>
</cp:coreProperties>
</file>