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3"/>
  </p:notesMasterIdLst>
  <p:sldIdLst>
    <p:sldId id="1082" r:id="rId4"/>
    <p:sldId id="604" r:id="rId5"/>
    <p:sldId id="611" r:id="rId6"/>
    <p:sldId id="1083" r:id="rId7"/>
    <p:sldId id="1084" r:id="rId8"/>
    <p:sldId id="1085" r:id="rId9"/>
    <p:sldId id="1086" r:id="rId10"/>
    <p:sldId id="1087" r:id="rId11"/>
    <p:sldId id="1088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64" autoAdjust="0"/>
    <p:restoredTop sz="91471" autoAdjust="0"/>
  </p:normalViewPr>
  <p:slideViewPr>
    <p:cSldViewPr snapToGrid="0">
      <p:cViewPr varScale="1">
        <p:scale>
          <a:sx n="50" d="100"/>
          <a:sy n="50" d="100"/>
        </p:scale>
        <p:origin x="60" y="66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2/26/2020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302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TAŞINMAZ HUKUKU- 2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(3-0)3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Tuğçe ORAL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Hukuk </a:t>
            </a:r>
            <a:r>
              <a:rPr lang="tr-T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</a:t>
            </a: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akültesi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smtClean="0"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r>
              <a:rPr lang="tr-TR" sz="2800" b="1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HAFTA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REHİN HAKLARI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Taşınmaz </a:t>
            </a:r>
            <a:r>
              <a:rPr lang="tr-TR" sz="2000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rehninin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ancak Türk parası üzerinden kurulabileceği kuralına Medeni Kanun bir istisna getirmiştir.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MK m. 851/2’ye göre, ‘Yurt içinde veya dışında faaliyette bulunan kredi kuruluşlarınca yabancı para üzerinden veya yabancı para ölçüsü ile verilen kredileri güvence altına almak için yabancı para üzerinden taşınmaz </a:t>
            </a:r>
            <a:r>
              <a:rPr lang="tr-TR" sz="2000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rehni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kurulabilir. Bu hâlde her derecenin ifade ettiği miktar, rehin konusu alacağın tespit edildiği para türü üzerinden gösterilir. Ancak, aynı derecede birden fazla para türü kullanılarak rehin kurulamaz.’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233082"/>
            <a:ext cx="8517837" cy="89406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YABANCI PARA ÜZERINDEN TAŞINMAZ REHNI 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39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Yabancı Para Üzerinden Taşınmaz </a:t>
            </a:r>
            <a:r>
              <a:rPr lang="tr-TR" sz="2000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Rehni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Kurulabilmesinin Şartları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Borcun kredi sözleşmesinden kaynaklanması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Kredinin yabancı para üzerinden veya yabancı para ölçüsüyle verilmesi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Kredinin bir kredi kuruluşu tarafından verilmesi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Rehin yükünün yabancı para birimiyle </a:t>
            </a:r>
            <a:r>
              <a:rPr lang="tr-TR" sz="2000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belirlenm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233082"/>
            <a:ext cx="8517837" cy="89406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YABANCI PARA ÜZERINDEN TAŞINMAZ REHNI 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454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Yabancı Para Üzerinden Taşınmaz </a:t>
            </a:r>
            <a:r>
              <a:rPr lang="tr-TR" sz="2000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Rehninin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Kurulmasına İlişkin Esaslar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a. Yabancı para üzerinden taşınmaz para </a:t>
            </a:r>
            <a:r>
              <a:rPr lang="tr-TR" sz="2000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rehninin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yalnız   ipotek biçiminde kurulabilmesi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b. Yabancı para üzerinden taşınmaz </a:t>
            </a:r>
            <a:r>
              <a:rPr lang="tr-TR" sz="2000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rehninin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türünün düzenlenmemiş olması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c. Yabancı para üzerinden rehinde bir derece saklı tutulmak suretiyle boş derece kurulabilmesi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313081" y="233082"/>
            <a:ext cx="8517837" cy="89406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YABANCI PARA ÜZERINDEN TAŞINMAZ REHNI 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8792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Taşınmaz </a:t>
            </a:r>
            <a:r>
              <a:rPr lang="tr-TR" sz="2000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rehninin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sağladığı teminat yönünden kapsamına şu unsurlar girer: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Taşınmaz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Eklentiler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Bütünleyici parçalar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Kira bedelleri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Sigorta tazminatı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313081" y="233082"/>
            <a:ext cx="8517837" cy="89406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TAŞINMAZ REHNINDE TEMINATIN KAPSAMI VE HÜKÜMLERI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168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‘MK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m. 845’ e göre, ‘Taşınmaz </a:t>
            </a:r>
            <a:r>
              <a:rPr lang="tr-TR" sz="2000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rehninin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alacaklıya sağladığı güvencenin kapsamına şunlar girer: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1. Ana para,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2. Takip giderleri ve gecikme faizi,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3. İflâsın açıldığı veya </a:t>
            </a:r>
            <a:r>
              <a:rPr lang="tr-TR" sz="2000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rehnin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paraya çevrilmesinin istendiği tarihe kadar muaccel olmuş üç yıllık faiz ile son vadeden başlayarak işleyen faiz.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Daha önce belirlenmiş olan faiz oranı, sonradan gelen alacaklıların zararına olarak artırılamaz.’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313081" y="233082"/>
            <a:ext cx="8517837" cy="89406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TAŞINMAZ REHNINDE TEMINATIN KAPSAMI VE HÜKÜMLERI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674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Taşınmaz </a:t>
            </a:r>
            <a:r>
              <a:rPr lang="tr-TR" sz="2000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rehninin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temin ettiği alacağın kapsamına şu unsurlar girer: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Anapara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Takip giderleri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Gecikme (Temerrüt) faizi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Sözleşme faizi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Taşınmazın korunması için yapılan zorunlu giderler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313081" y="233082"/>
            <a:ext cx="8517837" cy="89406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TAŞINMAZ REHNINDE TEMINATIN KAPSAMI VE HÜKÜMLERI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110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Borcun ödenmemesi hâlinde rehinli taşınmazın mülkiyetinin alacaklıya geçeceğine ilişkin sözleşme hükmü geçersizdir. (MK m. 872/2)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Medeni Kanun, rehin verenin borcu ifa etmek yerine, rehin konusu taşınmazın mülkiyetini alacaklıya devretmesini yasaklamıştır. Buna ‘</a:t>
            </a:r>
            <a:r>
              <a:rPr lang="tr-TR" sz="2000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lex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</a:t>
            </a:r>
            <a:r>
              <a:rPr lang="tr-TR" sz="2000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commissoria</a:t>
            </a:r>
            <a:r>
              <a:rPr lang="tr-TR" sz="2000" spc="-5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yasağı’ denir.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233082"/>
            <a:ext cx="8517837" cy="89406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LEX COMMISSORIA YASAĞI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152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12519</TotalTime>
  <Words>365</Words>
  <Application>Microsoft Office PowerPoint</Application>
  <PresentationFormat>Ekran Gösterisi (4:3)</PresentationFormat>
  <Paragraphs>53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9</vt:i4>
      </vt:variant>
    </vt:vector>
  </HeadingPairs>
  <TitlesOfParts>
    <vt:vector size="18" baseType="lpstr">
      <vt:lpstr>ＭＳ Ｐゴシック</vt:lpstr>
      <vt:lpstr>Arial</vt:lpstr>
      <vt:lpstr>Calibri</vt:lpstr>
      <vt:lpstr>Times New Roman</vt:lpstr>
      <vt:lpstr>Trebuchet MS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erol</cp:lastModifiedBy>
  <cp:revision>820</cp:revision>
  <cp:lastPrinted>2016-10-24T07:53:35Z</cp:lastPrinted>
  <dcterms:created xsi:type="dcterms:W3CDTF">2016-09-18T09:35:24Z</dcterms:created>
  <dcterms:modified xsi:type="dcterms:W3CDTF">2020-02-26T06:49:09Z</dcterms:modified>
</cp:coreProperties>
</file>