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63" r:id="rId3"/>
    <p:sldId id="264" r:id="rId4"/>
    <p:sldId id="266" r:id="rId5"/>
    <p:sldId id="267" r:id="rId6"/>
    <p:sldId id="268" r:id="rId7"/>
    <p:sldId id="286" r:id="rId8"/>
    <p:sldId id="270" r:id="rId9"/>
    <p:sldId id="271"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a:extLst>
              <a:ext uri="{FF2B5EF4-FFF2-40B4-BE49-F238E27FC236}">
                <a16:creationId xmlns:a16="http://schemas.microsoft.com/office/drawing/2014/main" id="{4956A7E2-13A5-3F47-88E0-AF9A25941B92}"/>
              </a:ext>
            </a:extLst>
          </p:cNvPr>
          <p:cNvSpPr>
            <a:spLocks noGrp="1" noChangeArrowheads="1"/>
          </p:cNvSpPr>
          <p:nvPr>
            <p:ph type="body" idx="1"/>
          </p:nvPr>
        </p:nvSpPr>
        <p:spPr>
          <a:xfrm>
            <a:off x="5140712" y="1216258"/>
            <a:ext cx="6051860" cy="4525963"/>
          </a:xfrm>
        </p:spPr>
        <p:txBody>
          <a:bodyPr>
            <a:normAutofit fontScale="85000" lnSpcReduction="10000"/>
          </a:bodyPr>
          <a:lstStyle/>
          <a:p>
            <a:pPr algn="just" eaLnBrk="1" hangingPunct="1">
              <a:lnSpc>
                <a:spcPct val="80000"/>
              </a:lnSpc>
            </a:pPr>
            <a:endParaRPr lang="tr-TR" altLang="tr-TR" sz="2000" dirty="0">
              <a:latin typeface="Arial" panose="020B0604020202020204" pitchFamily="34" charset="0"/>
              <a:cs typeface="Arial" panose="020B0604020202020204" pitchFamily="34" charset="0"/>
            </a:endParaRPr>
          </a:p>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Dondurarak Muhafaza</a:t>
            </a:r>
          </a:p>
          <a:p>
            <a:pPr algn="just" eaLnBrk="1" hangingPunct="1">
              <a:lnSpc>
                <a:spcPct val="80000"/>
              </a:lnSpc>
            </a:pPr>
            <a:r>
              <a:rPr lang="tr-TR" altLang="tr-TR" sz="2000" dirty="0">
                <a:latin typeface="Arial" panose="020B0604020202020204" pitchFamily="34" charset="0"/>
                <a:cs typeface="Arial" panose="020B0604020202020204" pitchFamily="34" charset="0"/>
              </a:rPr>
              <a:t>Dondurarak saklama; gıdaların doğal tadının, yapısının, görünüşünün, renginin, lezzetinin ve bileşimlerinin en iyi şekilde korunmasını sağlayan yöntemlerden biridir. Gıdalar işlenmeleri, depolanmaları ve taşınmaları süreçlerinde fiziksel, kimyasal ve mikrobiyolojik etkilerle değişime uğramaktadır. Dondurularak saklanan gıdalarda, gıdanın yapısında doğal olarak bulunan enzimlerin çalışmaları ve çeşitli kimyasal tepkimeler önemli ölçüde yavaşlarken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gelişme tamamen durur.</a:t>
            </a:r>
          </a:p>
          <a:p>
            <a:pPr algn="just" eaLnBrk="1" hangingPunct="1">
              <a:lnSpc>
                <a:spcPct val="80000"/>
              </a:lnSpc>
              <a:buFont typeface="Wingdings" pitchFamily="2" charset="2"/>
              <a:buNone/>
            </a:pPr>
            <a:endParaRPr lang="tr-TR" altLang="tr-TR" sz="2000" dirty="0">
              <a:latin typeface="Arial" panose="020B0604020202020204" pitchFamily="34" charset="0"/>
              <a:cs typeface="Arial" panose="020B0604020202020204" pitchFamily="34" charset="0"/>
            </a:endParaRPr>
          </a:p>
          <a:p>
            <a:pPr algn="just" eaLnBrk="1" hangingPunct="1">
              <a:lnSpc>
                <a:spcPct val="80000"/>
              </a:lnSpc>
            </a:pPr>
            <a:r>
              <a:rPr lang="tr-TR" altLang="tr-TR" sz="2000" dirty="0">
                <a:latin typeface="Arial" panose="020B0604020202020204" pitchFamily="34" charset="0"/>
                <a:cs typeface="Arial" panose="020B0604020202020204" pitchFamily="34" charset="0"/>
              </a:rPr>
              <a:t>Dondurarak muhafazanın temel prensibi; gıdaların içinde bulunan suyun buz kristalleri hâline dönüştürülerek gıdanın kimyasal,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ve mikrobiyolojik bozulmalardan etkilenmesini önlemektir. Bu yöntemle; et, tavuk, su ürünleri, meyve suları, tereyağı, hamur çeşitleri, meyve ve sebzeler gibi gıdalar bileşimlerinde herhangi bir değişiklik olmaksızın uzun süreli olarak saklanabilmektedir.</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E33BE520-F06D-9944-99FF-DCA2A9649815}"/>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457960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3">
            <a:extLst>
              <a:ext uri="{FF2B5EF4-FFF2-40B4-BE49-F238E27FC236}">
                <a16:creationId xmlns:a16="http://schemas.microsoft.com/office/drawing/2014/main" id="{757F0DE8-5B5A-4045-96DA-6A2B37448B5B}"/>
              </a:ext>
            </a:extLst>
          </p:cNvPr>
          <p:cNvSpPr>
            <a:spLocks noGrp="1" noChangeArrowheads="1"/>
          </p:cNvSpPr>
          <p:nvPr>
            <p:ph type="body" idx="1"/>
          </p:nvPr>
        </p:nvSpPr>
        <p:spPr>
          <a:xfrm>
            <a:off x="4806175" y="1441876"/>
            <a:ext cx="6791093" cy="4525962"/>
          </a:xfrm>
        </p:spPr>
        <p:txBody>
          <a:bodyPr>
            <a:normAutofit fontScale="85000" lnSpcReduction="20000"/>
          </a:bodyPr>
          <a:lstStyle/>
          <a:p>
            <a:pPr algn="just" eaLnBrk="1" hangingPunct="1">
              <a:lnSpc>
                <a:spcPct val="80000"/>
              </a:lnSpc>
              <a:buFont typeface="Wingdings" pitchFamily="2" charset="2"/>
              <a:buNone/>
            </a:pPr>
            <a:r>
              <a:rPr lang="tr-TR" altLang="tr-TR" b="1" dirty="0">
                <a:latin typeface="Arial" panose="020B0604020202020204" pitchFamily="34" charset="0"/>
                <a:cs typeface="Arial" panose="020B0604020202020204" pitchFamily="34" charset="0"/>
              </a:rPr>
              <a:t> Ön İşlemler</a:t>
            </a:r>
          </a:p>
          <a:p>
            <a:pPr algn="just" eaLnBrk="1" hangingPunct="1">
              <a:lnSpc>
                <a:spcPct val="80000"/>
              </a:lnSpc>
            </a:pPr>
            <a:r>
              <a:rPr lang="tr-TR" altLang="tr-TR" dirty="0">
                <a:latin typeface="Arial" panose="020B0604020202020204" pitchFamily="34" charset="0"/>
                <a:cs typeface="Arial" panose="020B0604020202020204" pitchFamily="34" charset="0"/>
              </a:rPr>
              <a:t>Dondurularak saklanacak gıdalara bazı ön işlemler uygulanarak bunlar tüketime hazır hâle getirilir. Meyve ve sebzeler ilk önce yıkanır, daha sonra kabuk soyma, çekirdek çıkarma, doğrama, dilimleme ve haşlama işlemlerinden geçirilir.  Ağartma işlemi yalnızca sebzelere uygulanır. Ağartma işlemindeki asıl amaç; enzimlerin aktifliğini önlemek ve besinin doku havasının dışarı çıkarılmasını sağlanmaktır. Aynı zamanda bu işlem sayesinde sebzelerin mikroorganizma yükü de azaltılmış olur.  Ön işlemlerden geçirilen meyve ve sebzelerin bazıları bütün olarak dondurulurken bazıları da belirli büyüklüklerde kesilerek parçalandıktan sonra dondurulur. Dondurulacak gıda et ise mutlaka etin “ölüm katılığı (</a:t>
            </a:r>
            <a:r>
              <a:rPr lang="tr-TR" altLang="tr-TR" dirty="0" err="1">
                <a:latin typeface="Arial" panose="020B0604020202020204" pitchFamily="34" charset="0"/>
                <a:cs typeface="Arial" panose="020B0604020202020204" pitchFamily="34" charset="0"/>
              </a:rPr>
              <a:t>rigor</a:t>
            </a:r>
            <a:r>
              <a:rPr lang="tr-TR" altLang="tr-TR" dirty="0">
                <a:latin typeface="Arial" panose="020B0604020202020204" pitchFamily="34" charset="0"/>
                <a:cs typeface="Arial" panose="020B0604020202020204" pitchFamily="34" charset="0"/>
              </a:rPr>
              <a:t> </a:t>
            </a:r>
            <a:r>
              <a:rPr lang="tr-TR" altLang="tr-TR" dirty="0" err="1">
                <a:latin typeface="Arial" panose="020B0604020202020204" pitchFamily="34" charset="0"/>
                <a:cs typeface="Arial" panose="020B0604020202020204" pitchFamily="34" charset="0"/>
              </a:rPr>
              <a:t>mortis</a:t>
            </a:r>
            <a:r>
              <a:rPr lang="tr-TR" altLang="tr-TR" dirty="0">
                <a:latin typeface="Arial" panose="020B0604020202020204" pitchFamily="34" charset="0"/>
                <a:cs typeface="Arial" panose="020B0604020202020204" pitchFamily="34" charset="0"/>
              </a:rPr>
              <a:t>)” olayını gerçekleştirmiş olması gerekir. Günümüzde dondurarak saklama yönteminde uygulanan sıcaklıklarda </a:t>
            </a:r>
            <a:r>
              <a:rPr lang="tr-TR" altLang="tr-TR" dirty="0" err="1">
                <a:latin typeface="Arial" panose="020B0604020202020204" pitchFamily="34" charset="0"/>
                <a:cs typeface="Arial" panose="020B0604020202020204" pitchFamily="34" charset="0"/>
              </a:rPr>
              <a:t>enzimatik</a:t>
            </a:r>
            <a:r>
              <a:rPr lang="tr-TR" altLang="tr-TR" dirty="0">
                <a:latin typeface="Arial" panose="020B0604020202020204" pitchFamily="34" charset="0"/>
                <a:cs typeface="Arial" panose="020B0604020202020204" pitchFamily="34" charset="0"/>
              </a:rPr>
              <a:t> ve kimyasal olaylar çok yavaş da olsa devam eder. Bu nedenle sebzelerde bulunan enzimlerin aktifliğini önlemek için dondurma işleminden önce haşlama işlemi uygulanır. Bu işlem genellikle 100ºC’de kaynar suya daldırılarak veya sıcak buharla yapılır. Haşlama işlemi genellikle bir veya birkaç dakikalık bir işlemdir. Bu işlemin;</a:t>
            </a:r>
          </a:p>
          <a:p>
            <a:pPr algn="just" eaLnBrk="1" hangingPunct="1">
              <a:lnSpc>
                <a:spcPct val="80000"/>
              </a:lnSpc>
            </a:pPr>
            <a:r>
              <a:rPr lang="tr-TR" altLang="tr-TR" dirty="0">
                <a:latin typeface="Arial" panose="020B0604020202020204" pitchFamily="34" charset="0"/>
                <a:cs typeface="Arial" panose="020B0604020202020204" pitchFamily="34" charset="0"/>
              </a:rPr>
              <a:t>Enzimlerin </a:t>
            </a:r>
            <a:r>
              <a:rPr lang="tr-TR" altLang="tr-TR" dirty="0" err="1">
                <a:latin typeface="Arial" panose="020B0604020202020204" pitchFamily="34" charset="0"/>
                <a:cs typeface="Arial" panose="020B0604020202020204" pitchFamily="34" charset="0"/>
              </a:rPr>
              <a:t>inaktive</a:t>
            </a:r>
            <a:r>
              <a:rPr lang="tr-TR" altLang="tr-TR" dirty="0">
                <a:latin typeface="Arial" panose="020B0604020202020204" pitchFamily="34" charset="0"/>
                <a:cs typeface="Arial" panose="020B0604020202020204" pitchFamily="34" charset="0"/>
              </a:rPr>
              <a:t> olması,</a:t>
            </a:r>
          </a:p>
          <a:p>
            <a:pPr algn="just" eaLnBrk="1" hangingPunct="1">
              <a:lnSpc>
                <a:spcPct val="80000"/>
              </a:lnSpc>
            </a:pPr>
            <a:r>
              <a:rPr lang="tr-TR" altLang="tr-TR" dirty="0">
                <a:latin typeface="Arial" panose="020B0604020202020204" pitchFamily="34" charset="0"/>
                <a:cs typeface="Arial" panose="020B0604020202020204" pitchFamily="34" charset="0"/>
              </a:rPr>
              <a:t>Sebzelerin yeşil renginin korunması,</a:t>
            </a:r>
          </a:p>
          <a:p>
            <a:pPr algn="just" eaLnBrk="1" hangingPunct="1">
              <a:lnSpc>
                <a:spcPct val="80000"/>
              </a:lnSpc>
            </a:pPr>
            <a:r>
              <a:rPr lang="tr-TR" altLang="tr-TR" dirty="0">
                <a:latin typeface="Arial" panose="020B0604020202020204" pitchFamily="34" charset="0"/>
                <a:cs typeface="Arial" panose="020B0604020202020204" pitchFamily="34" charset="0"/>
              </a:rPr>
              <a:t>Doku içinde bulunan oksijenin dışarı atılması,</a:t>
            </a:r>
          </a:p>
          <a:p>
            <a:pPr algn="just" eaLnBrk="1" hangingPunct="1">
              <a:lnSpc>
                <a:spcPct val="80000"/>
              </a:lnSpc>
            </a:pPr>
            <a:r>
              <a:rPr lang="tr-TR" altLang="tr-TR" dirty="0">
                <a:latin typeface="Arial" panose="020B0604020202020204" pitchFamily="34" charset="0"/>
                <a:cs typeface="Arial" panose="020B0604020202020204" pitchFamily="34" charset="0"/>
              </a:rPr>
              <a:t>Sebzenin yüzeyindeki </a:t>
            </a:r>
            <a:r>
              <a:rPr lang="tr-TR" altLang="tr-TR" dirty="0" err="1">
                <a:latin typeface="Arial" panose="020B0604020202020204" pitchFamily="34" charset="0"/>
                <a:cs typeface="Arial" panose="020B0604020202020204" pitchFamily="34" charset="0"/>
              </a:rPr>
              <a:t>mikrobiyal</a:t>
            </a:r>
            <a:r>
              <a:rPr lang="tr-TR" altLang="tr-TR" dirty="0">
                <a:latin typeface="Arial" panose="020B0604020202020204" pitchFamily="34" charset="0"/>
                <a:cs typeface="Arial" panose="020B0604020202020204" pitchFamily="34" charset="0"/>
              </a:rPr>
              <a:t> yükün azaltılması,</a:t>
            </a:r>
          </a:p>
          <a:p>
            <a:pPr algn="just" eaLnBrk="1" hangingPunct="1">
              <a:lnSpc>
                <a:spcPct val="80000"/>
              </a:lnSpc>
            </a:pPr>
            <a:r>
              <a:rPr lang="tr-TR" altLang="tr-TR" dirty="0">
                <a:latin typeface="Arial" panose="020B0604020202020204" pitchFamily="34" charset="0"/>
                <a:cs typeface="Arial" panose="020B0604020202020204" pitchFamily="34" charset="0"/>
              </a:rPr>
              <a:t>Sebzelerin daha kolay ambalajlanması gibi yararları da vardır.</a:t>
            </a:r>
          </a:p>
          <a:p>
            <a:pPr algn="just" eaLnBrk="1" hangingPunct="1">
              <a:lnSpc>
                <a:spcPct val="80000"/>
              </a:lnSpc>
            </a:pPr>
            <a:endParaRPr lang="tr-TR" altLang="tr-TR"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FF39FA20-2211-9743-A548-3B241477D952}"/>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093381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a:extLst>
              <a:ext uri="{FF2B5EF4-FFF2-40B4-BE49-F238E27FC236}">
                <a16:creationId xmlns:a16="http://schemas.microsoft.com/office/drawing/2014/main" id="{0580C7A9-436C-CA42-987C-887BFAB081B9}"/>
              </a:ext>
            </a:extLst>
          </p:cNvPr>
          <p:cNvSpPr>
            <a:spLocks noGrp="1" noChangeArrowheads="1"/>
          </p:cNvSpPr>
          <p:nvPr>
            <p:ph type="body" idx="1"/>
          </p:nvPr>
        </p:nvSpPr>
        <p:spPr>
          <a:xfrm>
            <a:off x="4850780" y="1315165"/>
            <a:ext cx="6456557" cy="4525962"/>
          </a:xfrm>
        </p:spPr>
        <p:txBody>
          <a:bodyPr>
            <a:normAutofit fontScale="92500" lnSpcReduction="20000"/>
          </a:bodyPr>
          <a:lstStyle/>
          <a:p>
            <a:pPr algn="just" eaLnBrk="1" hangingPunct="1">
              <a:lnSpc>
                <a:spcPct val="80000"/>
              </a:lnSpc>
              <a:buFont typeface="Wingdings" pitchFamily="2" charset="2"/>
              <a:buNone/>
            </a:pPr>
            <a:r>
              <a:rPr lang="tr-TR" altLang="tr-TR" sz="2000" dirty="0">
                <a:latin typeface="Bookman Old Style" panose="02050604050505020204" pitchFamily="18" charset="0"/>
              </a:rPr>
              <a:t>   Meyvelerde ise depolama sırasında oluşabilecek </a:t>
            </a:r>
            <a:r>
              <a:rPr lang="tr-TR" altLang="tr-TR" sz="2000" dirty="0" err="1">
                <a:latin typeface="Bookman Old Style" panose="02050604050505020204" pitchFamily="18" charset="0"/>
              </a:rPr>
              <a:t>enzimatik</a:t>
            </a:r>
            <a:r>
              <a:rPr lang="tr-TR" altLang="tr-TR" sz="2000" dirty="0">
                <a:latin typeface="Bookman Old Style" panose="02050604050505020204" pitchFamily="18" charset="0"/>
              </a:rPr>
              <a:t> ve </a:t>
            </a:r>
            <a:r>
              <a:rPr lang="tr-TR" altLang="tr-TR" sz="2000" dirty="0" err="1">
                <a:latin typeface="Bookman Old Style" panose="02050604050505020204" pitchFamily="18" charset="0"/>
              </a:rPr>
              <a:t>oksidatif</a:t>
            </a:r>
            <a:r>
              <a:rPr lang="tr-TR" altLang="tr-TR" sz="2000" dirty="0">
                <a:latin typeface="Bookman Old Style" panose="02050604050505020204" pitchFamily="18" charset="0"/>
              </a:rPr>
              <a:t> değişiklikleri önlemek amacıyla haşlama işlemi uygulanmaz. Ürün özelliğine göre inhibitör (Enzimleri</a:t>
            </a:r>
            <a:r>
              <a:rPr lang="tr-TR" altLang="tr-TR" sz="2000" dirty="0"/>
              <a:t> </a:t>
            </a:r>
            <a:r>
              <a:rPr lang="tr-TR" altLang="tr-TR" sz="2000" dirty="0">
                <a:latin typeface="Bookman Old Style" panose="02050604050505020204" pitchFamily="18" charset="0"/>
              </a:rPr>
              <a:t>geçici ya</a:t>
            </a:r>
            <a:r>
              <a:rPr lang="tr-TR" altLang="tr-TR" sz="2000" dirty="0"/>
              <a:t> da</a:t>
            </a:r>
            <a:r>
              <a:rPr lang="tr-TR" altLang="tr-TR" sz="2000" dirty="0">
                <a:latin typeface="Bookman Old Style" panose="02050604050505020204" pitchFamily="18" charset="0"/>
              </a:rPr>
              <a:t> tamamen etkisiz hâle getirerek reaksiyonu yavaşlatır veya durdururlar.) olarak </a:t>
            </a:r>
            <a:r>
              <a:rPr lang="tr-TR" altLang="tr-TR" sz="2000" dirty="0" err="1">
                <a:latin typeface="Bookman Old Style" panose="02050604050505020204" pitchFamily="18" charset="0"/>
              </a:rPr>
              <a:t>askorbik</a:t>
            </a:r>
            <a:r>
              <a:rPr lang="tr-TR" altLang="tr-TR" sz="2000" dirty="0">
                <a:latin typeface="Bookman Old Style" panose="02050604050505020204" pitchFamily="18" charset="0"/>
              </a:rPr>
              <a:t> asit, sitrik asit veya malik asit kullanılır.</a:t>
            </a:r>
          </a:p>
          <a:p>
            <a:pPr algn="just" eaLnBrk="1" hangingPunct="1">
              <a:lnSpc>
                <a:spcPct val="80000"/>
              </a:lnSpc>
              <a:buFont typeface="Wingdings" pitchFamily="2" charset="2"/>
              <a:buNone/>
            </a:pPr>
            <a:r>
              <a:rPr lang="tr-TR" altLang="tr-TR" sz="2000" dirty="0">
                <a:latin typeface="Bookman Old Style" panose="02050604050505020204" pitchFamily="18" charset="0"/>
              </a:rPr>
              <a:t>    En yaygın olarak kullanılanlardan </a:t>
            </a:r>
            <a:r>
              <a:rPr lang="tr-TR" altLang="tr-TR" sz="2000" dirty="0" err="1">
                <a:latin typeface="Bookman Old Style" panose="02050604050505020204" pitchFamily="18" charset="0"/>
              </a:rPr>
              <a:t>askorbik</a:t>
            </a:r>
            <a:r>
              <a:rPr lang="tr-TR" altLang="tr-TR" sz="2000" dirty="0">
                <a:latin typeface="Bookman Old Style" panose="02050604050505020204" pitchFamily="18" charset="0"/>
              </a:rPr>
              <a:t> asit, dondurularak saklanan meyvelerde renk değişimini önler. Bir diğer yöntem de şeker şurubu veya şeker içinde dondurmaktır. Ayrıca </a:t>
            </a:r>
            <a:r>
              <a:rPr lang="tr-TR" altLang="tr-TR" sz="2000" dirty="0" err="1">
                <a:latin typeface="Bookman Old Style" panose="02050604050505020204" pitchFamily="18" charset="0"/>
              </a:rPr>
              <a:t>askorbik</a:t>
            </a:r>
            <a:r>
              <a:rPr lang="tr-TR" altLang="tr-TR" sz="2000" dirty="0">
                <a:latin typeface="Bookman Old Style" panose="02050604050505020204" pitchFamily="18" charset="0"/>
              </a:rPr>
              <a:t> asit şeker şurubuna eklenerek de uygulanabilir.</a:t>
            </a:r>
          </a:p>
          <a:p>
            <a:pPr algn="just" eaLnBrk="1" hangingPunct="1">
              <a:lnSpc>
                <a:spcPct val="80000"/>
              </a:lnSpc>
            </a:pPr>
            <a:r>
              <a:rPr lang="tr-TR" altLang="tr-TR" sz="2000" dirty="0">
                <a:latin typeface="Bookman Old Style" panose="02050604050505020204" pitchFamily="18" charset="0"/>
              </a:rPr>
              <a:t>Dondurarak saklamada uygulanan sıcaklık, ürüne ve depolama süresine göre farklılık gösterir.</a:t>
            </a:r>
          </a:p>
          <a:p>
            <a:pPr algn="just" eaLnBrk="1" hangingPunct="1">
              <a:lnSpc>
                <a:spcPct val="80000"/>
              </a:lnSpc>
            </a:pPr>
            <a:r>
              <a:rPr lang="tr-TR" altLang="tr-TR" sz="2000" dirty="0">
                <a:latin typeface="Bookman Old Style" panose="02050604050505020204" pitchFamily="18" charset="0"/>
              </a:rPr>
              <a:t>Genelde -18 ℃’de </a:t>
            </a:r>
            <a:r>
              <a:rPr lang="tr-TR" altLang="tr-TR" sz="2000" dirty="0" err="1">
                <a:latin typeface="Bookman Old Style" panose="02050604050505020204" pitchFamily="18" charset="0"/>
              </a:rPr>
              <a:t>mikrobiyal</a:t>
            </a:r>
            <a:r>
              <a:rPr lang="tr-TR" altLang="tr-TR" sz="2000" dirty="0">
                <a:latin typeface="Bookman Old Style" panose="02050604050505020204" pitchFamily="18" charset="0"/>
              </a:rPr>
              <a:t> aktivite tamamen durur.</a:t>
            </a:r>
          </a:p>
          <a:p>
            <a:pPr algn="just" eaLnBrk="1" hangingPunct="1">
              <a:lnSpc>
                <a:spcPct val="80000"/>
              </a:lnSpc>
            </a:pPr>
            <a:r>
              <a:rPr lang="tr-TR" altLang="tr-TR" sz="2000" dirty="0">
                <a:latin typeface="Bookman Old Style" panose="02050604050505020204" pitchFamily="18" charset="0"/>
              </a:rPr>
              <a:t>Sıcaklık düştükçe depolama süresi uzar. Pek çok gıda için</a:t>
            </a:r>
            <a:endParaRPr lang="tr-TR" altLang="tr-TR" sz="2000" dirty="0"/>
          </a:p>
          <a:p>
            <a:pPr algn="just" eaLnBrk="1" hangingPunct="1">
              <a:lnSpc>
                <a:spcPct val="80000"/>
              </a:lnSpc>
            </a:pPr>
            <a:r>
              <a:rPr lang="tr-TR" altLang="tr-TR" sz="2000" dirty="0">
                <a:latin typeface="Bookman Old Style" panose="02050604050505020204" pitchFamily="18" charset="0"/>
              </a:rPr>
              <a:t> -18 ℃</a:t>
            </a:r>
            <a:r>
              <a:rPr lang="tr-TR" altLang="tr-TR" sz="2000" dirty="0" err="1">
                <a:latin typeface="Bookman Old Style" panose="02050604050505020204" pitchFamily="18" charset="0"/>
              </a:rPr>
              <a:t>nin</a:t>
            </a:r>
            <a:r>
              <a:rPr lang="tr-TR" altLang="tr-TR" sz="2000" dirty="0">
                <a:latin typeface="Bookman Old Style" panose="02050604050505020204" pitchFamily="18" charset="0"/>
              </a:rPr>
              <a:t> altında saklama en ekonomik depolama sıcaklığıdır.</a:t>
            </a:r>
          </a:p>
          <a:p>
            <a:pPr algn="just" eaLnBrk="1" hangingPunct="1">
              <a:lnSpc>
                <a:spcPct val="80000"/>
              </a:lnSpc>
            </a:pPr>
            <a:endParaRPr lang="tr-TR" altLang="tr-TR" sz="2000" dirty="0">
              <a:latin typeface="Bookman Old Style" panose="02050604050505020204" pitchFamily="18" charset="0"/>
            </a:endParaRPr>
          </a:p>
        </p:txBody>
      </p:sp>
      <p:sp>
        <p:nvSpPr>
          <p:cNvPr id="3" name="Rectangle 2">
            <a:extLst>
              <a:ext uri="{FF2B5EF4-FFF2-40B4-BE49-F238E27FC236}">
                <a16:creationId xmlns:a16="http://schemas.microsoft.com/office/drawing/2014/main" id="{1AB2EAB6-9CCD-4644-A3E1-0844FAD99CAB}"/>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67237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a:extLst>
              <a:ext uri="{FF2B5EF4-FFF2-40B4-BE49-F238E27FC236}">
                <a16:creationId xmlns:a16="http://schemas.microsoft.com/office/drawing/2014/main" id="{036D5981-48DE-9A4A-BC4E-3D9450A1ACF3}"/>
              </a:ext>
            </a:extLst>
          </p:cNvPr>
          <p:cNvSpPr>
            <a:spLocks noGrp="1" noChangeArrowheads="1"/>
          </p:cNvSpPr>
          <p:nvPr>
            <p:ph type="body" idx="1"/>
          </p:nvPr>
        </p:nvSpPr>
        <p:spPr>
          <a:xfrm>
            <a:off x="5084956" y="1271239"/>
            <a:ext cx="6553162" cy="4511483"/>
          </a:xfrm>
        </p:spPr>
        <p:txBody>
          <a:bodyPr>
            <a:normAutofit fontScale="92500" lnSpcReduction="10000"/>
          </a:bodyPr>
          <a:lstStyle/>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Dondurarak Muhafaza Yöntemleri</a:t>
            </a:r>
          </a:p>
          <a:p>
            <a:pPr algn="just" eaLnBrk="1" hangingPunct="1">
              <a:lnSpc>
                <a:spcPct val="80000"/>
              </a:lnSpc>
            </a:pPr>
            <a:r>
              <a:rPr lang="tr-TR" altLang="tr-TR" sz="2000" dirty="0">
                <a:latin typeface="Arial" panose="020B0604020202020204" pitchFamily="34" charset="0"/>
                <a:cs typeface="Arial" panose="020B0604020202020204" pitchFamily="34" charset="0"/>
              </a:rPr>
              <a:t>Çeşitli yöntemler gıdaları dondurmak amacıyla kullanılmaktadır. Bunlar aşağıda verilmiştir.</a:t>
            </a:r>
          </a:p>
          <a:p>
            <a:pPr algn="just" eaLnBrk="1" hangingPunct="1">
              <a:lnSpc>
                <a:spcPct val="80000"/>
              </a:lnSpc>
            </a:pPr>
            <a:r>
              <a:rPr lang="tr-TR" altLang="tr-TR" sz="2000" b="1" dirty="0">
                <a:latin typeface="Arial" panose="020B0604020202020204" pitchFamily="34" charset="0"/>
                <a:cs typeface="Arial" panose="020B0604020202020204" pitchFamily="34" charset="0"/>
              </a:rPr>
              <a:t>Durgun soğuk hava ile dondurma: </a:t>
            </a:r>
            <a:r>
              <a:rPr lang="tr-TR" altLang="tr-TR" sz="2000" dirty="0">
                <a:latin typeface="Arial" panose="020B0604020202020204" pitchFamily="34" charset="0"/>
                <a:cs typeface="Arial" panose="020B0604020202020204" pitchFamily="34" charset="0"/>
              </a:rPr>
              <a:t>Durgun hava dondurma odalarında hareketi sağlayan hiçbir düzen yoktur. Hava doğal akımla hareketlidir. Dondurulacak gıda raflar arasına istiflenir. Soğuk odanın sıcaklık derecesi -15 ile -30℃ arasında değişir. Havanın ısı iletkenliği düşük olduğundan gıda maddesinin donması çok uzun süre alır.</a:t>
            </a:r>
          </a:p>
          <a:p>
            <a:pPr algn="just" eaLnBrk="1" hangingPunct="1">
              <a:lnSpc>
                <a:spcPct val="80000"/>
              </a:lnSpc>
            </a:pPr>
            <a:r>
              <a:rPr lang="tr-TR" altLang="tr-TR" sz="2000" b="1" dirty="0">
                <a:latin typeface="Arial" panose="020B0604020202020204" pitchFamily="34" charset="0"/>
                <a:cs typeface="Arial" panose="020B0604020202020204" pitchFamily="34" charset="0"/>
              </a:rPr>
              <a:t>Hava akımında dondurma: </a:t>
            </a:r>
            <a:r>
              <a:rPr lang="tr-TR" altLang="tr-TR" sz="2000" dirty="0">
                <a:latin typeface="Arial" panose="020B0604020202020204" pitchFamily="34" charset="0"/>
                <a:cs typeface="Arial" panose="020B0604020202020204" pitchFamily="34" charset="0"/>
              </a:rPr>
              <a:t>Dondurma odalarında hava sirkülasyonunu sağlayan düzenek vardır. -30 veya -45℃’deki hava çok hızlı bir şekilde ürün üzerine üflenir. Böylece gıda maddesinin hızla dondurulması sağlanır.</a:t>
            </a:r>
          </a:p>
          <a:p>
            <a:pPr algn="just" eaLnBrk="1" hangingPunct="1">
              <a:lnSpc>
                <a:spcPct val="80000"/>
              </a:lnSpc>
            </a:pPr>
            <a:r>
              <a:rPr lang="tr-TR" altLang="tr-TR" sz="2000" b="1" dirty="0" err="1">
                <a:latin typeface="Arial" panose="020B0604020202020204" pitchFamily="34" charset="0"/>
                <a:cs typeface="Arial" panose="020B0604020202020204" pitchFamily="34" charset="0"/>
              </a:rPr>
              <a:t>İndirekt</a:t>
            </a:r>
            <a:r>
              <a:rPr lang="tr-TR" altLang="tr-TR" sz="2000" b="1" dirty="0">
                <a:latin typeface="Arial" panose="020B0604020202020204" pitchFamily="34" charset="0"/>
                <a:cs typeface="Arial" panose="020B0604020202020204" pitchFamily="34" charset="0"/>
              </a:rPr>
              <a:t> </a:t>
            </a:r>
            <a:r>
              <a:rPr lang="tr-TR" altLang="tr-TR" sz="2000" b="1" dirty="0" err="1">
                <a:latin typeface="Arial" panose="020B0604020202020204" pitchFamily="34" charset="0"/>
                <a:cs typeface="Arial" panose="020B0604020202020204" pitchFamily="34" charset="0"/>
              </a:rPr>
              <a:t>kontakt</a:t>
            </a:r>
            <a:r>
              <a:rPr lang="tr-TR" altLang="tr-TR" sz="2000" b="1" dirty="0">
                <a:latin typeface="Arial" panose="020B0604020202020204" pitchFamily="34" charset="0"/>
                <a:cs typeface="Arial" panose="020B0604020202020204" pitchFamily="34" charset="0"/>
              </a:rPr>
              <a:t> yöntemiyle dondurma: </a:t>
            </a:r>
            <a:r>
              <a:rPr lang="tr-TR" altLang="tr-TR" sz="2000" dirty="0">
                <a:latin typeface="Arial" panose="020B0604020202020204" pitchFamily="34" charset="0"/>
                <a:cs typeface="Arial" panose="020B0604020202020204" pitchFamily="34" charset="0"/>
              </a:rPr>
              <a:t>İçten soğutan iki plaka arasına yerleştirilmiş ambalajlı ürünlerin plaka ile teması sonucu -18℃’ye kadar soğutulmasıdır.</a:t>
            </a:r>
          </a:p>
        </p:txBody>
      </p:sp>
      <p:sp>
        <p:nvSpPr>
          <p:cNvPr id="3" name="Rectangle 2">
            <a:extLst>
              <a:ext uri="{FF2B5EF4-FFF2-40B4-BE49-F238E27FC236}">
                <a16:creationId xmlns:a16="http://schemas.microsoft.com/office/drawing/2014/main" id="{013C8EBF-C3EC-7645-8E54-6AF58E1DF4EF}"/>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4111039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a:extLst>
              <a:ext uri="{FF2B5EF4-FFF2-40B4-BE49-F238E27FC236}">
                <a16:creationId xmlns:a16="http://schemas.microsoft.com/office/drawing/2014/main" id="{15D1681E-CB72-2149-B603-55B2A5744B8F}"/>
              </a:ext>
            </a:extLst>
          </p:cNvPr>
          <p:cNvSpPr>
            <a:spLocks noGrp="1" noChangeArrowheads="1"/>
          </p:cNvSpPr>
          <p:nvPr>
            <p:ph type="body" idx="1"/>
          </p:nvPr>
        </p:nvSpPr>
        <p:spPr>
          <a:xfrm>
            <a:off x="4817326" y="1108773"/>
            <a:ext cx="6300440" cy="4525963"/>
          </a:xfrm>
        </p:spPr>
        <p:txBody>
          <a:bodyPr>
            <a:normAutofit fontScale="85000" lnSpcReduction="10000"/>
          </a:bodyPr>
          <a:lstStyle/>
          <a:p>
            <a:pPr algn="just" eaLnBrk="1" hangingPunct="1">
              <a:lnSpc>
                <a:spcPct val="80000"/>
              </a:lnSpc>
            </a:pPr>
            <a:r>
              <a:rPr lang="tr-TR" altLang="tr-TR" sz="2000" b="1" dirty="0">
                <a:latin typeface="Arial" panose="020B0604020202020204" pitchFamily="34" charset="0"/>
                <a:cs typeface="Arial" panose="020B0604020202020204" pitchFamily="34" charset="0"/>
              </a:rPr>
              <a:t>Daldırarak dondurma yöntemi: </a:t>
            </a:r>
            <a:r>
              <a:rPr lang="tr-TR" altLang="tr-TR" sz="2000" dirty="0">
                <a:latin typeface="Arial" panose="020B0604020202020204" pitchFamily="34" charset="0"/>
                <a:cs typeface="Arial" panose="020B0604020202020204" pitchFamily="34" charset="0"/>
              </a:rPr>
              <a:t>Ambalajlanmış veya ambalajlanmamış gıda maddesinin düşük derecelere kadar soğutulmuş uygun bir sıvıya daldırılması veya bu sıvının ürün üzerine püskürtülmesi ile yapılır. Daldırarak dondurmada kullanılan sıvılardan en yaygınları; salamura, tuz çözeltisi, şeker şurubu ve </a:t>
            </a:r>
            <a:r>
              <a:rPr lang="tr-TR" altLang="tr-TR" sz="2000" dirty="0" err="1">
                <a:latin typeface="Arial" panose="020B0604020202020204" pitchFamily="34" charset="0"/>
                <a:cs typeface="Arial" panose="020B0604020202020204" pitchFamily="34" charset="0"/>
              </a:rPr>
              <a:t>gliserol</a:t>
            </a:r>
            <a:r>
              <a:rPr lang="tr-TR" altLang="tr-TR" sz="2000" dirty="0">
                <a:latin typeface="Arial" panose="020B0604020202020204" pitchFamily="34" charset="0"/>
                <a:cs typeface="Arial" panose="020B0604020202020204" pitchFamily="34" charset="0"/>
              </a:rPr>
              <a:t> çözeltileridir.</a:t>
            </a:r>
          </a:p>
          <a:p>
            <a:pPr algn="just" eaLnBrk="1" hangingPunct="1">
              <a:lnSpc>
                <a:spcPct val="80000"/>
              </a:lnSpc>
            </a:pPr>
            <a:r>
              <a:rPr lang="tr-TR" altLang="tr-TR" sz="2000" b="1" dirty="0" err="1">
                <a:latin typeface="Arial" panose="020B0604020202020204" pitchFamily="34" charset="0"/>
                <a:cs typeface="Arial" panose="020B0604020202020204" pitchFamily="34" charset="0"/>
              </a:rPr>
              <a:t>Kriyojenik</a:t>
            </a:r>
            <a:r>
              <a:rPr lang="tr-TR" altLang="tr-TR" sz="2000" b="1" dirty="0">
                <a:latin typeface="Arial" panose="020B0604020202020204" pitchFamily="34" charset="0"/>
                <a:cs typeface="Arial" panose="020B0604020202020204" pitchFamily="34" charset="0"/>
              </a:rPr>
              <a:t> sıvılarda dondurma: </a:t>
            </a:r>
            <a:r>
              <a:rPr lang="tr-TR" altLang="tr-TR" sz="2000" dirty="0">
                <a:latin typeface="Arial" panose="020B0604020202020204" pitchFamily="34" charset="0"/>
                <a:cs typeface="Arial" panose="020B0604020202020204" pitchFamily="34" charset="0"/>
              </a:rPr>
              <a:t>Kaynama noktası çok düşük olan sıvılaştırılmış gazlara “</a:t>
            </a:r>
            <a:r>
              <a:rPr lang="tr-TR" altLang="tr-TR" sz="2000" dirty="0" err="1">
                <a:latin typeface="Arial" panose="020B0604020202020204" pitchFamily="34" charset="0"/>
                <a:cs typeface="Arial" panose="020B0604020202020204" pitchFamily="34" charset="0"/>
              </a:rPr>
              <a:t>kriyojenik</a:t>
            </a:r>
            <a:r>
              <a:rPr lang="tr-TR" altLang="tr-TR" sz="2000" dirty="0">
                <a:latin typeface="Arial" panose="020B0604020202020204" pitchFamily="34" charset="0"/>
                <a:cs typeface="Arial" panose="020B0604020202020204" pitchFamily="34" charset="0"/>
              </a:rPr>
              <a:t> sıvılar” denir. En çok kullanılanlar sıvı azot ve sıvı karbondioksit gazlarıdır. Sıvı azot ile dondurmada dondurulacak gıda ya sıvı azota daldırılır ya da sıvı azot damlacıklar hâlinde gıda üzerine püskürtülür veya düşük derecelerdeki azot gazı dondurulacak gıda üzerinden geçirilir.</a:t>
            </a:r>
          </a:p>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Tüm bu yöntemlerin uygulanmasında dondurma hızını;</a:t>
            </a:r>
          </a:p>
          <a:p>
            <a:pPr algn="just" eaLnBrk="1" hangingPunct="1">
              <a:lnSpc>
                <a:spcPct val="80000"/>
              </a:lnSpc>
            </a:pPr>
            <a:r>
              <a:rPr lang="tr-TR" altLang="tr-TR" sz="2000" dirty="0">
                <a:latin typeface="Arial" panose="020B0604020202020204" pitchFamily="34" charset="0"/>
                <a:cs typeface="Arial" panose="020B0604020202020204" pitchFamily="34" charset="0"/>
              </a:rPr>
              <a:t>Seçilen dondurma yöntemi,</a:t>
            </a:r>
          </a:p>
          <a:p>
            <a:pPr algn="just" eaLnBrk="1" hangingPunct="1">
              <a:lnSpc>
                <a:spcPct val="80000"/>
              </a:lnSpc>
            </a:pPr>
            <a:r>
              <a:rPr lang="tr-TR" altLang="tr-TR" sz="2000" dirty="0">
                <a:latin typeface="Arial" panose="020B0604020202020204" pitchFamily="34" charset="0"/>
                <a:cs typeface="Arial" panose="020B0604020202020204" pitchFamily="34" charset="0"/>
              </a:rPr>
              <a:t>Sıcaklık,</a:t>
            </a:r>
          </a:p>
          <a:p>
            <a:pPr eaLnBrk="1" hangingPunct="1">
              <a:lnSpc>
                <a:spcPct val="80000"/>
              </a:lnSpc>
            </a:pPr>
            <a:r>
              <a:rPr lang="tr-TR" altLang="tr-TR" sz="2000" dirty="0">
                <a:latin typeface="Arial" panose="020B0604020202020204" pitchFamily="34" charset="0"/>
                <a:cs typeface="Arial" panose="020B0604020202020204" pitchFamily="34" charset="0"/>
              </a:rPr>
              <a:t>Hava ve soğutucu akım hızı, </a:t>
            </a:r>
          </a:p>
          <a:p>
            <a:pPr eaLnBrk="1" hangingPunct="1">
              <a:lnSpc>
                <a:spcPct val="80000"/>
              </a:lnSpc>
            </a:pPr>
            <a:r>
              <a:rPr lang="tr-TR" altLang="tr-TR" sz="2000" dirty="0">
                <a:latin typeface="Arial" panose="020B0604020202020204" pitchFamily="34" charset="0"/>
                <a:cs typeface="Arial" panose="020B0604020202020204" pitchFamily="34" charset="0"/>
              </a:rPr>
              <a:t>Dondurulacak gıda çeşidi ile parça büyüklüğü,</a:t>
            </a:r>
          </a:p>
          <a:p>
            <a:pPr eaLnBrk="1" hangingPunct="1">
              <a:lnSpc>
                <a:spcPct val="80000"/>
              </a:lnSpc>
            </a:pPr>
            <a:r>
              <a:rPr lang="tr-TR" altLang="tr-TR" sz="2000" dirty="0">
                <a:latin typeface="Arial" panose="020B0604020202020204" pitchFamily="34" charset="0"/>
                <a:cs typeface="Arial" panose="020B0604020202020204" pitchFamily="34" charset="0"/>
              </a:rPr>
              <a:t>Ambalaj şekli ve büyüklüğü gibi etmenler etkiler.</a:t>
            </a:r>
          </a:p>
          <a:p>
            <a:pPr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F966E4A8-D344-7A40-9008-8E906760FF32}"/>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907097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a:extLst>
              <a:ext uri="{FF2B5EF4-FFF2-40B4-BE49-F238E27FC236}">
                <a16:creationId xmlns:a16="http://schemas.microsoft.com/office/drawing/2014/main" id="{F3851480-E839-D942-A3D6-3EBFFDF5ADC5}"/>
              </a:ext>
            </a:extLst>
          </p:cNvPr>
          <p:cNvSpPr>
            <a:spLocks noGrp="1" noChangeArrowheads="1"/>
          </p:cNvSpPr>
          <p:nvPr>
            <p:ph type="body" idx="1"/>
          </p:nvPr>
        </p:nvSpPr>
        <p:spPr>
          <a:xfrm>
            <a:off x="5006897" y="1471961"/>
            <a:ext cx="6446684" cy="3968557"/>
          </a:xfrm>
        </p:spPr>
        <p:txBody>
          <a:bodyPr>
            <a:normAutofit fontScale="85000" lnSpcReduction="10000"/>
          </a:bodyPr>
          <a:lstStyle/>
          <a:p>
            <a:pPr algn="just" eaLnBrk="1" hangingPunct="1">
              <a:lnSpc>
                <a:spcPct val="80000"/>
              </a:lnSpc>
            </a:pPr>
            <a:r>
              <a:rPr lang="tr-TR" altLang="tr-TR" sz="2000" b="1" dirty="0">
                <a:latin typeface="Arial" panose="020B0604020202020204" pitchFamily="34" charset="0"/>
                <a:cs typeface="Arial" panose="020B0604020202020204" pitchFamily="34" charset="0"/>
              </a:rPr>
              <a:t>Dondurma İşleminin Mikroorganizmalar Üzerine Etkisi</a:t>
            </a:r>
          </a:p>
          <a:p>
            <a:pPr algn="just">
              <a:lnSpc>
                <a:spcPct val="80000"/>
              </a:lnSpc>
              <a:buNone/>
            </a:pPr>
            <a:r>
              <a:rPr lang="tr-TR" altLang="tr-TR" sz="2000" dirty="0">
                <a:latin typeface="Arial" panose="020B0604020202020204" pitchFamily="34" charset="0"/>
                <a:cs typeface="Arial" panose="020B0604020202020204" pitchFamily="34" charset="0"/>
              </a:rPr>
              <a:t>    Gıdaların hızla bozulma nedenlerinin en önemlisi gıdanın dokusunda bulunan su miktarıdır. Her gıdanın su miktarı birbirinden farklıdır. En fazla su miktarı olan gıdalar meyve ve sebzelerdir. Gıdaların bileşimindeki su, protein ve karbonhidrat gibi maddelerle beraber bulunur. Bu sebeple de gıdaların donmaya başlama sıcaklıkları suyun donma noktasından daha düşüktür. Örneğin sebzeler -1.5 °C ile -3 °C arasında donmaya başlar. Sıcaklık düştükçe buz oluşumu artar ve suyun büyük bir kısmı -10 °C’de donmuş olur. Gıdaların dondurularak saklanmasında soğuk havanın iki önemli etkisi vardır:</a:t>
            </a:r>
          </a:p>
          <a:p>
            <a:pPr algn="just" eaLnBrk="1" hangingPunct="1">
              <a:lnSpc>
                <a:spcPct val="80000"/>
              </a:lnSpc>
            </a:pPr>
            <a:r>
              <a:rPr lang="tr-TR" altLang="tr-TR" sz="2000" dirty="0">
                <a:latin typeface="Arial" panose="020B0604020202020204" pitchFamily="34" charset="0"/>
                <a:cs typeface="Arial" panose="020B0604020202020204" pitchFamily="34" charset="0"/>
              </a:rPr>
              <a:t>Bunlardan birincisi gıdaların bozulmasına neden olan serbest suyu buz kristalleri hâline getirerek dondurmaktır.</a:t>
            </a:r>
          </a:p>
          <a:p>
            <a:pPr algn="just" eaLnBrk="1" hangingPunct="1">
              <a:lnSpc>
                <a:spcPct val="80000"/>
              </a:lnSpc>
            </a:pPr>
            <a:r>
              <a:rPr lang="tr-TR" altLang="tr-TR" sz="2000" dirty="0">
                <a:latin typeface="Arial" panose="020B0604020202020204" pitchFamily="34" charset="0"/>
                <a:cs typeface="Arial" panose="020B0604020202020204" pitchFamily="34" charset="0"/>
              </a:rPr>
              <a:t>İkincisi ise belirli bir sıcaklık derecesinin altında mikroorganizma faaliyetlerinin tamamını durdurmaktır.</a:t>
            </a:r>
          </a:p>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Patojen mikroorganizmaların çoğu +4 °C altında çoğalamazlar. Gıda zehirlenmesine neden olan mikroorganizmaların faaliyetleri 0 °C’nin altında tam olarak durmaktadır.</a:t>
            </a:r>
          </a:p>
        </p:txBody>
      </p:sp>
      <p:sp>
        <p:nvSpPr>
          <p:cNvPr id="3" name="Rectangle 2">
            <a:extLst>
              <a:ext uri="{FF2B5EF4-FFF2-40B4-BE49-F238E27FC236}">
                <a16:creationId xmlns:a16="http://schemas.microsoft.com/office/drawing/2014/main" id="{1333D8EF-7959-3C47-B075-AF0F277E8484}"/>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533254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a:extLst>
              <a:ext uri="{FF2B5EF4-FFF2-40B4-BE49-F238E27FC236}">
                <a16:creationId xmlns:a16="http://schemas.microsoft.com/office/drawing/2014/main" id="{27EB3593-AEB0-B542-8567-186BD47DF112}"/>
              </a:ext>
            </a:extLst>
          </p:cNvPr>
          <p:cNvSpPr>
            <a:spLocks noGrp="1" noChangeArrowheads="1"/>
          </p:cNvSpPr>
          <p:nvPr>
            <p:ph type="body" idx="1"/>
          </p:nvPr>
        </p:nvSpPr>
        <p:spPr>
          <a:xfrm>
            <a:off x="5285677" y="1471960"/>
            <a:ext cx="6034591" cy="3785607"/>
          </a:xfrm>
        </p:spPr>
        <p:txBody>
          <a:bodyPr>
            <a:normAutofit fontScale="85000" lnSpcReduction="20000"/>
          </a:bodyPr>
          <a:lstStyle/>
          <a:p>
            <a:pPr algn="just" eaLnBrk="1" hangingPunct="1">
              <a:lnSpc>
                <a:spcPct val="80000"/>
              </a:lnSpc>
            </a:pPr>
            <a:r>
              <a:rPr lang="tr-TR" altLang="tr-TR" sz="2000" dirty="0">
                <a:latin typeface="Arial" panose="020B0604020202020204" pitchFamily="34" charset="0"/>
                <a:cs typeface="Arial" panose="020B0604020202020204" pitchFamily="34" charset="0"/>
              </a:rPr>
              <a:t>Mikroorganizmaların ölüm oranını ve gıdanın kalitesini donma hızı önemli ölçüde etkiler. Donma hızı arttıkça ölüm oranı artar.</a:t>
            </a:r>
          </a:p>
          <a:p>
            <a:pPr algn="just" eaLnBrk="1" hangingPunct="1">
              <a:lnSpc>
                <a:spcPct val="80000"/>
              </a:lnSpc>
            </a:pPr>
            <a:r>
              <a:rPr lang="tr-TR" altLang="tr-TR" sz="2000" dirty="0">
                <a:latin typeface="Arial" panose="020B0604020202020204" pitchFamily="34" charset="0"/>
                <a:cs typeface="Arial" panose="020B0604020202020204" pitchFamily="34" charset="0"/>
              </a:rPr>
              <a:t>Gıdaların kalitesi açısından hızlı dondurma daha çok tercih edilir. Çünkü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faaliyetin durduğu sıcaklık süresine kısa sürede ulaşılarak gıdanın kalitesinde oluşabilecek olumsuzluklar önlenir.</a:t>
            </a:r>
          </a:p>
          <a:p>
            <a:pPr algn="just" eaLnBrk="1" hangingPunct="1">
              <a:lnSpc>
                <a:spcPct val="80000"/>
              </a:lnSpc>
            </a:pPr>
            <a:r>
              <a:rPr lang="tr-TR" altLang="tr-TR" sz="2000" dirty="0">
                <a:latin typeface="Arial" panose="020B0604020202020204" pitchFamily="34" charset="0"/>
                <a:cs typeface="Arial" panose="020B0604020202020204" pitchFamily="34" charset="0"/>
              </a:rPr>
              <a:t>Dondurma işleminin mikroorganizmalar üzerindeki etkisi donma sıcaklığına da bağlıdır. Muhafaza sıcaklığı düştükçe mikroorganizmaların ölüm oranı artar.</a:t>
            </a:r>
          </a:p>
          <a:p>
            <a:pPr algn="just" eaLnBrk="1" hangingPunct="1">
              <a:lnSpc>
                <a:spcPct val="80000"/>
              </a:lnSpc>
            </a:pPr>
            <a:r>
              <a:rPr lang="tr-TR" altLang="tr-TR" sz="2000" dirty="0">
                <a:latin typeface="Arial" panose="020B0604020202020204" pitchFamily="34" charset="0"/>
                <a:cs typeface="Arial" panose="020B0604020202020204" pitchFamily="34" charset="0"/>
              </a:rPr>
              <a:t>Dondurarak muhafaza sırasında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ölüm oranını gıdanın </a:t>
            </a:r>
            <a:r>
              <a:rPr lang="tr-TR" altLang="tr-TR" sz="2000" dirty="0" err="1">
                <a:latin typeface="Arial" panose="020B0604020202020204" pitchFamily="34" charset="0"/>
                <a:cs typeface="Arial" panose="020B0604020202020204" pitchFamily="34" charset="0"/>
              </a:rPr>
              <a:t>pH’ı</a:t>
            </a:r>
            <a:r>
              <a:rPr lang="tr-TR" altLang="tr-TR" sz="2000" dirty="0">
                <a:latin typeface="Arial" panose="020B0604020202020204" pitchFamily="34" charset="0"/>
                <a:cs typeface="Arial" panose="020B0604020202020204" pitchFamily="34" charset="0"/>
              </a:rPr>
              <a:t> etkiler. </a:t>
            </a:r>
            <a:r>
              <a:rPr lang="tr-TR" altLang="tr-TR" sz="2000" dirty="0" err="1">
                <a:latin typeface="Arial" panose="020B0604020202020204" pitchFamily="34" charset="0"/>
                <a:cs typeface="Arial" panose="020B0604020202020204" pitchFamily="34" charset="0"/>
              </a:rPr>
              <a:t>pH</a:t>
            </a:r>
            <a:r>
              <a:rPr lang="tr-TR" altLang="tr-TR" sz="2000" dirty="0">
                <a:latin typeface="Arial" panose="020B0604020202020204" pitchFamily="34" charset="0"/>
                <a:cs typeface="Arial" panose="020B0604020202020204" pitchFamily="34" charset="0"/>
              </a:rPr>
              <a:t> düştükçe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ölüm oranı artar. Donmuş gıdaların çözülmesi sırasında buz kristalleri eriyerek dokudan ayrılır. </a:t>
            </a:r>
          </a:p>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Yavaş dondurulmuş gıdalarda iri buz kristalleri oluştuğundan çözünme sırasında sızıntı kaybı fazla olur. Yavaş çözdürme sırasında hem mikroorganizmalar hem de doku hücreleri daha az hasar görür ve sızıntı kaybı da daha az olur. Gıdanın kalitesini korumak açısından yavaş çözündürme daha uygundur</a:t>
            </a:r>
          </a:p>
        </p:txBody>
      </p:sp>
      <p:sp>
        <p:nvSpPr>
          <p:cNvPr id="3" name="Rectangle 2">
            <a:extLst>
              <a:ext uri="{FF2B5EF4-FFF2-40B4-BE49-F238E27FC236}">
                <a16:creationId xmlns:a16="http://schemas.microsoft.com/office/drawing/2014/main" id="{829A2052-EC44-0C49-96A9-EC4D236478AB}"/>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17297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3">
            <a:extLst>
              <a:ext uri="{FF2B5EF4-FFF2-40B4-BE49-F238E27FC236}">
                <a16:creationId xmlns:a16="http://schemas.microsoft.com/office/drawing/2014/main" id="{2D293DAD-7D48-9E44-B10E-3C56D1A2CBE8}"/>
              </a:ext>
            </a:extLst>
          </p:cNvPr>
          <p:cNvSpPr>
            <a:spLocks noGrp="1" noChangeArrowheads="1"/>
          </p:cNvSpPr>
          <p:nvPr>
            <p:ph type="body" idx="1"/>
          </p:nvPr>
        </p:nvSpPr>
        <p:spPr>
          <a:xfrm>
            <a:off x="4895386" y="1542160"/>
            <a:ext cx="6423102" cy="3886200"/>
          </a:xfrm>
        </p:spPr>
        <p:txBody>
          <a:bodyPr>
            <a:normAutofit fontScale="92500" lnSpcReduction="20000"/>
          </a:bodyPr>
          <a:lstStyle/>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Çözünme sırasında ve çözündükten sonra gıdada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faaliyet başlar. Bu faaliyet çözünme ve çözündükten sonra bekletme şartlarına bağlıdır.</a:t>
            </a:r>
          </a:p>
          <a:p>
            <a:pPr algn="just" eaLnBrk="1" hangingPunct="1">
              <a:lnSpc>
                <a:spcPct val="80000"/>
              </a:lnSpc>
            </a:pPr>
            <a:r>
              <a:rPr lang="tr-TR" altLang="tr-TR" sz="2000" dirty="0">
                <a:latin typeface="Arial" panose="020B0604020202020204" pitchFamily="34" charset="0"/>
                <a:cs typeface="Arial" panose="020B0604020202020204" pitchFamily="34" charset="0"/>
              </a:rPr>
              <a:t>Donmuş gıdalar çözdürüldükten sonra oda ısısında bekletildiğinde çabuk bozulur. Bozulmanın nedeni donma ve çözünme sırasında doku hücrelerini zarar görmesidir. Bu nedenle de dondurulmuş etler çözdürüldükten sonra hiç bekletilmeden kullanılmalıdır.</a:t>
            </a:r>
          </a:p>
          <a:p>
            <a:pPr algn="just" eaLnBrk="1" hangingPunct="1">
              <a:lnSpc>
                <a:spcPct val="80000"/>
              </a:lnSpc>
            </a:pPr>
            <a:r>
              <a:rPr lang="tr-TR" altLang="tr-TR" sz="2000" dirty="0">
                <a:latin typeface="Arial" panose="020B0604020202020204" pitchFamily="34" charset="0"/>
                <a:cs typeface="Arial" panose="020B0604020202020204" pitchFamily="34" charset="0"/>
              </a:rPr>
              <a:t>Dondurulmuş sebze ve meyveler çözdürülmeden kullanılmalıdır.</a:t>
            </a:r>
          </a:p>
          <a:p>
            <a:pPr algn="just" eaLnBrk="1" hangingPunct="1">
              <a:lnSpc>
                <a:spcPct val="80000"/>
              </a:lnSpc>
            </a:pPr>
            <a:r>
              <a:rPr lang="tr-TR" altLang="tr-TR" sz="2000" dirty="0">
                <a:latin typeface="Arial" panose="020B0604020202020204" pitchFamily="34" charset="0"/>
                <a:cs typeface="Arial" panose="020B0604020202020204" pitchFamily="34" charset="0"/>
              </a:rPr>
              <a:t>Küçük parçalar hâlinde dondurulmuş bazı gıda maddeleri ise hiç</a:t>
            </a:r>
          </a:p>
          <a:p>
            <a:pPr algn="just" eaLnBrk="1" hangingPunct="1">
              <a:lnSpc>
                <a:spcPct val="80000"/>
              </a:lnSpc>
            </a:pPr>
            <a:r>
              <a:rPr lang="tr-TR" altLang="tr-TR" sz="2000" dirty="0">
                <a:latin typeface="Arial" panose="020B0604020202020204" pitchFamily="34" charset="0"/>
                <a:cs typeface="Arial" panose="020B0604020202020204" pitchFamily="34" charset="0"/>
              </a:rPr>
              <a:t>çözdürülmeden pişirilmelidir.</a:t>
            </a:r>
          </a:p>
          <a:p>
            <a:pPr algn="just" eaLnBrk="1" hangingPunct="1">
              <a:lnSpc>
                <a:spcPct val="80000"/>
              </a:lnSpc>
            </a:pPr>
            <a:r>
              <a:rPr lang="tr-TR" altLang="tr-TR" sz="2000" dirty="0">
                <a:latin typeface="Arial" panose="020B0604020202020204" pitchFamily="34" charset="0"/>
                <a:cs typeface="Arial" panose="020B0604020202020204" pitchFamily="34" charset="0"/>
              </a:rPr>
              <a:t>Gıdayı çözdürmek zorunluysa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gelişmeye ortam hazırlamayacak koşullarda buzdolabı veya mikrodalgalarda yapılmalıdır.</a:t>
            </a:r>
          </a:p>
          <a:p>
            <a:pPr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5D8C17D1-9C2C-9A49-B332-EC5284E370CB}"/>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DONDURARAK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4253618209"/>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1626</TotalTime>
  <Words>1123</Words>
  <Application>Microsoft Macintosh PowerPoint</Application>
  <PresentationFormat>Geniş ekran</PresentationFormat>
  <Paragraphs>61</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Bookman Old Style</vt:lpstr>
      <vt:lpstr>Calibri Light</vt:lpstr>
      <vt:lpstr>Comic Sans MS</vt:lpstr>
      <vt:lpstr>Rockwell</vt:lpstr>
      <vt:lpstr>Wingdings</vt:lpstr>
      <vt:lpstr>Atlas</vt:lpstr>
      <vt:lpstr>GIDALARDA TEMEL İŞLEMLER</vt:lpstr>
      <vt:lpstr>DONDURARAK MUHAFAZA </vt:lpstr>
      <vt:lpstr>DONDURARAK MUHAFAZA </vt:lpstr>
      <vt:lpstr>DONDURARAK MUHAFAZA </vt:lpstr>
      <vt:lpstr>DONDURARAK MUHAFAZA </vt:lpstr>
      <vt:lpstr>DONDURARAK MUHAFAZA </vt:lpstr>
      <vt:lpstr>DONDURARAK MUHAFAZA </vt:lpstr>
      <vt:lpstr>DONDURARAK MUHAFAZA </vt:lpstr>
      <vt:lpstr>DONDURARAK MUHAFAZA </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106</cp:revision>
  <dcterms:created xsi:type="dcterms:W3CDTF">2019-02-18T12:54:52Z</dcterms:created>
  <dcterms:modified xsi:type="dcterms:W3CDTF">2020-01-27T21:33:07Z</dcterms:modified>
</cp:coreProperties>
</file>