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3" r:id="rId5"/>
    <p:sldId id="1084" r:id="rId6"/>
    <p:sldId id="1085" r:id="rId7"/>
    <p:sldId id="1086" r:id="rId8"/>
    <p:sldId id="1087" r:id="rId9"/>
    <p:sldId id="1088" r:id="rId10"/>
    <p:sldId id="1089" r:id="rId11"/>
    <p:sldId id="1090"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47176C"/>
    <a:srgbClr val="46166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64" autoAdjust="0"/>
    <p:restoredTop sz="95161" autoAdjust="0"/>
  </p:normalViewPr>
  <p:slideViewPr>
    <p:cSldViewPr snapToGrid="0">
      <p:cViewPr>
        <p:scale>
          <a:sx n="80" d="100"/>
          <a:sy n="80" d="100"/>
        </p:scale>
        <p:origin x="-768" y="17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24395" y="1710047"/>
            <a:ext cx="7113319" cy="3477875"/>
          </a:xfrm>
          <a:prstGeom prst="rect">
            <a:avLst/>
          </a:prstGeom>
        </p:spPr>
        <p:txBody>
          <a:bodyPr wrap="square">
            <a:spAutoFit/>
          </a:bodyPr>
          <a:lstStyle/>
          <a:p>
            <a:pPr>
              <a:buFont typeface="Arial" pitchFamily="34" charset="0"/>
              <a:buChar char="•"/>
            </a:pPr>
            <a:r>
              <a:rPr lang="tr-TR" sz="2200" dirty="0" smtClean="0"/>
              <a:t> Sendikalar gibi kentsel örgütler kentteki emeğin fiyatını kırsal alanlara oranla yükseltmiştir. </a:t>
            </a:r>
          </a:p>
          <a:p>
            <a:pPr>
              <a:buFont typeface="Arial" pitchFamily="34" charset="0"/>
              <a:buChar char="•"/>
            </a:pPr>
            <a:endParaRPr lang="tr-TR" sz="2200" dirty="0" smtClean="0"/>
          </a:p>
          <a:p>
            <a:pPr>
              <a:buFont typeface="Arial" pitchFamily="34" charset="0"/>
              <a:buChar char="•"/>
            </a:pPr>
            <a:r>
              <a:rPr lang="tr-TR" sz="2200" dirty="0" smtClean="0"/>
              <a:t> Son olarak, kentte yaşayan insanlar daha geniş gelişme olanaklarının yanı sıra köylerde bulmaları güç olan türlü mal ve hizmetlerden yararlanabilirler.</a:t>
            </a:r>
          </a:p>
          <a:p>
            <a:pPr>
              <a:buFont typeface="Arial" pitchFamily="34" charset="0"/>
              <a:buChar char="•"/>
            </a:pPr>
            <a:endParaRPr lang="tr-TR" sz="2200" dirty="0" smtClean="0"/>
          </a:p>
          <a:p>
            <a:pPr>
              <a:buFont typeface="Arial" pitchFamily="34" charset="0"/>
              <a:buChar char="•"/>
            </a:pPr>
            <a:r>
              <a:rPr lang="tr-TR" sz="2200" dirty="0" smtClean="0"/>
              <a:t> Kentlerin sunduğu bütün bu göreceli ekonomik üstünlükler, kent büyüdükçe artar ve daha fazla sayıda bireyi kırsal alanlardan kentlere doğru çeker.</a:t>
            </a:r>
            <a:endParaRPr lang="tr-TR"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4" y="1"/>
            <a:ext cx="5024186"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594360" y="1767840"/>
            <a:ext cx="7147559" cy="3230628"/>
          </a:xfrm>
          <a:prstGeom prst="rect">
            <a:avLst/>
          </a:prstGeom>
        </p:spPr>
        <p:txBody>
          <a:bodyPr wrap="square">
            <a:spAutoFit/>
          </a:bodyPr>
          <a:lstStyle/>
          <a:p>
            <a:pPr lvl="0">
              <a:lnSpc>
                <a:spcPct val="115000"/>
              </a:lnSpc>
              <a:spcAft>
                <a:spcPts val="1000"/>
              </a:spcAft>
            </a:pPr>
            <a:endParaRPr lang="tr-TR" sz="2400" b="1" dirty="0" smtClean="0">
              <a:latin typeface="Calibri" panose="020F0502020204030204" pitchFamily="34" charset="0"/>
              <a:ea typeface="Calibri" panose="020F0502020204030204" pitchFamily="34" charset="0"/>
              <a:cs typeface="Times New Roman" panose="02020603050405020304" pitchFamily="18" charset="0"/>
            </a:endParaRPr>
          </a:p>
          <a:p>
            <a:pPr lvl="0"/>
            <a:r>
              <a:rPr lang="tr-TR" sz="2400" dirty="0" smtClean="0"/>
              <a:t>- Kent</a:t>
            </a:r>
            <a:r>
              <a:rPr lang="tr-TR" sz="2400" dirty="0"/>
              <a:t>, kentleşme ve ekonomi </a:t>
            </a:r>
            <a:r>
              <a:rPr lang="tr-TR" sz="2400" dirty="0" smtClean="0"/>
              <a:t>ilişkileri</a:t>
            </a:r>
          </a:p>
          <a:p>
            <a:r>
              <a:rPr lang="tr-TR" sz="2400" dirty="0" smtClean="0"/>
              <a:t>- Kent </a:t>
            </a:r>
            <a:r>
              <a:rPr lang="tr-TR" sz="2400" dirty="0"/>
              <a:t>ve kentleşme kavramlarının tanımı, yeryüzünde ve Türkiye’de kentleşme hareketlerinin özellikleri. </a:t>
            </a:r>
            <a:endParaRPr lang="tr-TR" sz="2400" dirty="0" smtClean="0"/>
          </a:p>
          <a:p>
            <a:r>
              <a:rPr lang="tr-TR" sz="2400" dirty="0" smtClean="0"/>
              <a:t>- Kentleşmenin </a:t>
            </a:r>
            <a:r>
              <a:rPr lang="tr-TR" sz="2400" dirty="0"/>
              <a:t>ekonomik nedenleri ve sorunları. </a:t>
            </a:r>
            <a:endParaRPr lang="tr-TR" sz="2400" dirty="0" smtClean="0"/>
          </a:p>
          <a:p>
            <a:r>
              <a:rPr lang="tr-TR" sz="2400" dirty="0" smtClean="0"/>
              <a:t>- Kentlerde </a:t>
            </a:r>
            <a:r>
              <a:rPr lang="tr-TR" sz="2400" dirty="0"/>
              <a:t>işsizlik ve gizli işsizlik. </a:t>
            </a:r>
            <a:endParaRPr lang="tr-TR" sz="2400" dirty="0" smtClean="0"/>
          </a:p>
          <a:p>
            <a:r>
              <a:rPr lang="tr-TR" sz="2400" dirty="0" smtClean="0"/>
              <a:t>- Kentleşmeden </a:t>
            </a:r>
            <a:r>
              <a:rPr lang="tr-TR" sz="2400" dirty="0"/>
              <a:t>doğan ekonomik sorunlarının çözüm yolları</a:t>
            </a:r>
          </a:p>
        </p:txBody>
      </p:sp>
    </p:spTree>
    <p:extLst>
      <p:ext uri="{BB962C8B-B14F-4D97-AF65-F5344CB8AC3E}">
        <p14:creationId xmlns=""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65760" y="1539240"/>
            <a:ext cx="8503920" cy="3731150"/>
          </a:xfrm>
          <a:prstGeom prst="rect">
            <a:avLst/>
          </a:prstGeom>
        </p:spPr>
        <p:txBody>
          <a:bodyPr vert="horz" wrap="square" lIns="0" tIns="12065" rIns="0" bIns="0" rtlCol="0">
            <a:spAutoFit/>
          </a:bodyPr>
          <a:lstStyle/>
          <a:p>
            <a:pPr>
              <a:lnSpc>
                <a:spcPct val="100000"/>
              </a:lnSpc>
              <a:spcBef>
                <a:spcPts val="95"/>
              </a:spcBef>
              <a:buFont typeface="Arial" pitchFamily="34" charset="0"/>
              <a:buChar char="•"/>
            </a:pPr>
            <a:r>
              <a:rPr lang="tr-TR" sz="3000" dirty="0" smtClean="0"/>
              <a:t> Kentler kendilerini yönetebilme becerisine sahip yönetim merkezleri olmaları yanında ekonomik faaliyetlerin merkezi olma misyonlarıyla da öne çıkmaktadırlar. </a:t>
            </a:r>
          </a:p>
          <a:p>
            <a:pPr>
              <a:lnSpc>
                <a:spcPct val="100000"/>
              </a:lnSpc>
              <a:spcBef>
                <a:spcPts val="95"/>
              </a:spcBef>
            </a:pPr>
            <a:endParaRPr lang="tr-TR" sz="3000" dirty="0" smtClean="0"/>
          </a:p>
          <a:p>
            <a:pPr>
              <a:lnSpc>
                <a:spcPct val="100000"/>
              </a:lnSpc>
              <a:spcBef>
                <a:spcPts val="95"/>
              </a:spcBef>
              <a:buFont typeface="Arial" pitchFamily="34" charset="0"/>
              <a:buChar char="•"/>
            </a:pPr>
            <a:r>
              <a:rPr lang="tr-TR" sz="3000" dirty="0" smtClean="0"/>
              <a:t> Mal ve hizmet üretme işlevlerinin yoğunlaştığı ve buna bağlı olarak demografik yapılarının diğer yerlere göre dinamik bir karakter gösterdiği mekânlardır. </a:t>
            </a:r>
            <a:endParaRPr sz="3000" dirty="0">
              <a:latin typeface="Arial"/>
              <a:cs typeface="Arial"/>
            </a:endParaRPr>
          </a:p>
        </p:txBody>
      </p:sp>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
        <p:nvSpPr>
          <p:cNvPr id="4" name="3 Dikdörtgen"/>
          <p:cNvSpPr/>
          <p:nvPr/>
        </p:nvSpPr>
        <p:spPr>
          <a:xfrm>
            <a:off x="518160" y="335280"/>
            <a:ext cx="6446520" cy="553998"/>
          </a:xfrm>
          <a:prstGeom prst="rect">
            <a:avLst/>
          </a:prstGeom>
        </p:spPr>
        <p:txBody>
          <a:bodyPr wrap="square">
            <a:spAutoFit/>
          </a:bodyPr>
          <a:lstStyle/>
          <a:p>
            <a:r>
              <a:rPr lang="tr-TR" sz="3000" b="1" dirty="0" smtClean="0"/>
              <a:t>Giriş</a:t>
            </a:r>
            <a:endParaRPr lang="tr-TR" sz="3000" b="1" dirty="0"/>
          </a:p>
        </p:txBody>
      </p:sp>
    </p:spTree>
    <p:extLst>
      <p:ext uri="{BB962C8B-B14F-4D97-AF65-F5344CB8AC3E}">
        <p14:creationId xmlns=""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6079" y="902825"/>
            <a:ext cx="8043440" cy="1427955"/>
          </a:xfrm>
          <a:prstGeom prst="rect">
            <a:avLst/>
          </a:prstGeom>
        </p:spPr>
        <p:txBody>
          <a:bodyPr vert="horz" wrap="square" lIns="0" tIns="12065" rIns="0" bIns="0" rtlCol="0">
            <a:spAutoFit/>
          </a:bodyPr>
          <a:lstStyle/>
          <a:p>
            <a:pPr marR="635635" algn="ctr">
              <a:lnSpc>
                <a:spcPct val="100000"/>
              </a:lnSpc>
              <a:spcBef>
                <a:spcPts val="95"/>
              </a:spcBef>
            </a:pPr>
            <a:endParaRPr lang="tr-TR" sz="3200" b="1" spc="-400" dirty="0" smtClean="0">
              <a:latin typeface="Arial"/>
              <a:cs typeface="Arial"/>
            </a:endParaRPr>
          </a:p>
          <a:p>
            <a:pPr>
              <a:lnSpc>
                <a:spcPct val="100000"/>
              </a:lnSpc>
              <a:spcBef>
                <a:spcPts val="30"/>
              </a:spcBef>
            </a:pPr>
            <a:endParaRPr lang="tr-TR" b="1" dirty="0" smtClean="0"/>
          </a:p>
          <a:p>
            <a:pPr>
              <a:lnSpc>
                <a:spcPct val="100000"/>
              </a:lnSpc>
              <a:spcBef>
                <a:spcPts val="30"/>
              </a:spcBef>
            </a:pPr>
            <a:endParaRPr lang="tr-TR" b="1" dirty="0"/>
          </a:p>
          <a:p>
            <a:endParaRPr lang="tr-TR" sz="2400" b="1" dirty="0">
              <a:solidFill>
                <a:srgbClr val="000000"/>
              </a:solidFill>
              <a:latin typeface="Roboto"/>
            </a:endParaRPr>
          </a:p>
        </p:txBody>
      </p:sp>
      <p:sp>
        <p:nvSpPr>
          <p:cNvPr id="4" name="3 Dikdörtgen"/>
          <p:cNvSpPr/>
          <p:nvPr/>
        </p:nvSpPr>
        <p:spPr>
          <a:xfrm>
            <a:off x="304800" y="1600200"/>
            <a:ext cx="8595360" cy="3323987"/>
          </a:xfrm>
          <a:prstGeom prst="rect">
            <a:avLst/>
          </a:prstGeom>
        </p:spPr>
        <p:txBody>
          <a:bodyPr wrap="square">
            <a:spAutoFit/>
          </a:bodyPr>
          <a:lstStyle/>
          <a:p>
            <a:pPr>
              <a:buFont typeface="Arial" pitchFamily="34" charset="0"/>
              <a:buChar char="•"/>
            </a:pPr>
            <a:r>
              <a:rPr lang="tr-TR" sz="3000" dirty="0" smtClean="0"/>
              <a:t> Kentsel gelişmenin sürdürülebilir bir seviyede tutulması, refah standardının içinde yaşayan toplumun tüm katmanlarına yaygınlaştırılması, kentsel kaynaklı sorunların en aza indirgenerek memnuniyetin arttırılması, ekonomik faaliyetlerin düzenlenmesinde kentin ekonomi yönetimi ve politikalarının önemli bir fonksiyon üstlendiğini söyleyebiliriz. </a:t>
            </a:r>
          </a:p>
        </p:txBody>
      </p:sp>
    </p:spTree>
    <p:extLst>
      <p:ext uri="{BB962C8B-B14F-4D97-AF65-F5344CB8AC3E}">
        <p14:creationId xmlns=""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24840" y="408597"/>
            <a:ext cx="6742039" cy="3097643"/>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sz="2200" b="1" dirty="0">
              <a:latin typeface="Arial"/>
              <a:cs typeface="Arial"/>
            </a:endParaRPr>
          </a:p>
          <a:p>
            <a:pPr>
              <a:lnSpc>
                <a:spcPct val="100000"/>
              </a:lnSpc>
              <a:spcBef>
                <a:spcPts val="25"/>
              </a:spcBef>
            </a:pPr>
            <a:endParaRPr sz="2200" b="1" dirty="0">
              <a:latin typeface="Arial"/>
              <a:cs typeface="Arial"/>
            </a:endParaRPr>
          </a:p>
          <a:p>
            <a:pPr marL="12700">
              <a:lnSpc>
                <a:spcPct val="100000"/>
              </a:lnSpc>
              <a:tabLst>
                <a:tab pos="298450" algn="l"/>
              </a:tabLst>
            </a:pPr>
            <a:endParaRPr lang="tr-TR" sz="2200" b="1" dirty="0" smtClean="0"/>
          </a:p>
          <a:p>
            <a:pPr marL="12700">
              <a:lnSpc>
                <a:spcPct val="100000"/>
              </a:lnSpc>
              <a:tabLst>
                <a:tab pos="298450" algn="l"/>
              </a:tabLst>
            </a:pP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
        <p:nvSpPr>
          <p:cNvPr id="3" name="2 Dikdörtgen"/>
          <p:cNvSpPr/>
          <p:nvPr/>
        </p:nvSpPr>
        <p:spPr>
          <a:xfrm>
            <a:off x="365760" y="1569720"/>
            <a:ext cx="8505108" cy="4493538"/>
          </a:xfrm>
          <a:prstGeom prst="rect">
            <a:avLst/>
          </a:prstGeom>
        </p:spPr>
        <p:txBody>
          <a:bodyPr wrap="square">
            <a:spAutoFit/>
          </a:bodyPr>
          <a:lstStyle/>
          <a:p>
            <a:pPr algn="ctr"/>
            <a:r>
              <a:rPr lang="tr-TR" sz="2200" b="1" dirty="0" smtClean="0"/>
              <a:t>Kentleşmenin Ekonomik Nedenleri</a:t>
            </a:r>
          </a:p>
          <a:p>
            <a:pPr algn="ctr"/>
            <a:endParaRPr lang="tr-TR" sz="2200" b="1" dirty="0" smtClean="0"/>
          </a:p>
          <a:p>
            <a:pPr>
              <a:buFont typeface="Arial" pitchFamily="34" charset="0"/>
              <a:buChar char="•"/>
            </a:pPr>
            <a:r>
              <a:rPr lang="tr-TR" sz="2200" dirty="0" smtClean="0"/>
              <a:t> Kentleşmenin ekonomik nedenlerinden bir kısmı, köylü nüfusu köyünden iten, tarım kesimin içinde bulunduğu koşullardan kaynak alan nedenlerdir. Bunlara itici etmenler ya da olumsuz göç nedenleri adı da verilebilir.</a:t>
            </a:r>
          </a:p>
          <a:p>
            <a:pPr>
              <a:buFont typeface="Arial" pitchFamily="34" charset="0"/>
              <a:buChar char="•"/>
            </a:pPr>
            <a:endParaRPr lang="tr-TR" sz="2200" dirty="0" smtClean="0"/>
          </a:p>
          <a:p>
            <a:pPr>
              <a:buFont typeface="Arial" pitchFamily="34" charset="0"/>
              <a:buChar char="•"/>
            </a:pPr>
            <a:r>
              <a:rPr lang="tr-TR" sz="2200" dirty="0" smtClean="0"/>
              <a:t> Köylerden kentlere doğru bir nüfus hareketinin başlaması, tarımda bir üretim fazlasının artık ürünün elde edilmesine bağlıdır. Bu ise, tarımda daha çok anamal kullanılmasını, daha üstün teknoloji ve girişim gücüyle üretimde bulunulmasını gerektirir.</a:t>
            </a:r>
          </a:p>
          <a:p>
            <a:pPr>
              <a:buFont typeface="Arial" pitchFamily="34" charset="0"/>
              <a:buChar char="•"/>
            </a:pPr>
            <a:endParaRPr lang="tr-TR" sz="2200" dirty="0" smtClean="0"/>
          </a:p>
          <a:p>
            <a:endParaRPr lang="tr-TR" sz="2200" dirty="0" smtClean="0"/>
          </a:p>
        </p:txBody>
      </p:sp>
    </p:spTree>
    <p:extLst>
      <p:ext uri="{BB962C8B-B14F-4D97-AF65-F5344CB8AC3E}">
        <p14:creationId xmlns=""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6608" y="1794076"/>
            <a:ext cx="7699870" cy="3139321"/>
          </a:xfrm>
          <a:prstGeom prst="rect">
            <a:avLst/>
          </a:prstGeom>
        </p:spPr>
        <p:txBody>
          <a:bodyPr wrap="square">
            <a:spAutoFit/>
          </a:bodyPr>
          <a:lstStyle/>
          <a:p>
            <a:pPr>
              <a:buFont typeface="Arial" pitchFamily="34" charset="0"/>
              <a:buChar char="•"/>
            </a:pPr>
            <a:r>
              <a:rPr lang="tr-TR" sz="2200" dirty="0" smtClean="0">
                <a:latin typeface="BenchNine"/>
              </a:rPr>
              <a:t> Tarımda çağdaş üretim araçlarının kullanılması, makinenin tarıma girmesi, tarımsal üretim sürecinin her aşamasında ilkel yöntemlerin terk edilmesi; buna karşılık üretimi etkileyen yeni girdilerin artan oranda kullanılması, tarımda çalışmasına gereksinme duyulan insan gücü miktarını azaltmaktadır.</a:t>
            </a:r>
          </a:p>
          <a:p>
            <a:pPr>
              <a:buFont typeface="Arial" pitchFamily="34" charset="0"/>
              <a:buChar char="•"/>
            </a:pPr>
            <a:endParaRPr lang="tr-TR" sz="2200" i="0" dirty="0" smtClean="0">
              <a:effectLst/>
              <a:latin typeface="BenchNine"/>
            </a:endParaRPr>
          </a:p>
          <a:p>
            <a:pPr>
              <a:buFont typeface="Arial" pitchFamily="34" charset="0"/>
              <a:buChar char="•"/>
            </a:pPr>
            <a:r>
              <a:rPr lang="tr-TR" sz="2200" dirty="0" smtClean="0">
                <a:latin typeface="BenchNine"/>
              </a:rPr>
              <a:t> Kısacası, kapitalistleşmiş tarım işletmeleri, tarımdaki işgücünün azalmasını özendirici etkide bulunmaktadır.</a:t>
            </a:r>
            <a:endParaRPr lang="tr-TR" sz="2200" i="0" dirty="0">
              <a:effectLst/>
              <a:latin typeface="Arial" panose="020B0604020202020204" pitchFamily="34" charset="0"/>
            </a:endParaRPr>
          </a:p>
        </p:txBody>
      </p:sp>
    </p:spTree>
    <p:extLst>
      <p:ext uri="{BB962C8B-B14F-4D97-AF65-F5344CB8AC3E}">
        <p14:creationId xmlns=""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638795"/>
            <a:ext cx="7947749" cy="3816429"/>
          </a:xfrm>
          <a:prstGeom prst="rect">
            <a:avLst/>
          </a:prstGeom>
        </p:spPr>
        <p:txBody>
          <a:bodyPr wrap="square">
            <a:spAutoFit/>
          </a:bodyPr>
          <a:lstStyle/>
          <a:p>
            <a:pPr>
              <a:buFont typeface="Arial" pitchFamily="34" charset="0"/>
              <a:buChar char="•"/>
            </a:pPr>
            <a:r>
              <a:rPr lang="tr-TR" sz="2200" dirty="0">
                <a:latin typeface="Arial" panose="020B0604020202020204" pitchFamily="34" charset="0"/>
              </a:rPr>
              <a:t> </a:t>
            </a:r>
            <a:r>
              <a:rPr lang="tr-TR" sz="2200" dirty="0" smtClean="0">
                <a:latin typeface="Arial" panose="020B0604020202020204" pitchFamily="34" charset="0"/>
              </a:rPr>
              <a:t>Özellikle, az gelişmiş ülkelerde tarımın verimliliği ve kişi başına düşen tarımsal gelir köylüyü köyünde tutmaya yetmeyecek kadar düşüktür. Gerek bu yetersiz gelirin, gerekse toprak mülkiyetinin dengesiz dağılımı, tarım topraklarının çok parçalanmış olması, iklim koşulları ve erozyon, bu itici etmenleri güçlendiren nedenlerdir.</a:t>
            </a:r>
          </a:p>
          <a:p>
            <a:pPr>
              <a:buFont typeface="Arial" pitchFamily="34" charset="0"/>
              <a:buChar char="•"/>
            </a:pPr>
            <a:endParaRPr lang="tr-TR" sz="2200" dirty="0" smtClean="0">
              <a:latin typeface="Arial" panose="020B0604020202020204" pitchFamily="34" charset="0"/>
            </a:endParaRPr>
          </a:p>
          <a:p>
            <a:pPr>
              <a:buFont typeface="Arial" pitchFamily="34" charset="0"/>
              <a:buChar char="•"/>
            </a:pPr>
            <a:r>
              <a:rPr lang="tr-TR" sz="2200" dirty="0" smtClean="0">
                <a:latin typeface="Arial" panose="020B0604020202020204" pitchFamily="34" charset="0"/>
              </a:rPr>
              <a:t> Ekonomik nedenlerden bir diğer bölümü ise, </a:t>
            </a:r>
            <a:r>
              <a:rPr lang="tr-TR" sz="2200" dirty="0" smtClean="0">
                <a:latin typeface="Arial" panose="020B0604020202020204" pitchFamily="34" charset="0"/>
              </a:rPr>
              <a:t>köyünde beslenemeyen gelecek için güvence bulamayan nüfusu kent özekliklerine çeken nedenlerdir. Bunlara çekici etmenler ya da olumlu göç nedenleri adı verilmektedir.</a:t>
            </a:r>
            <a:endParaRPr lang="tr-TR" sz="2200" dirty="0" smtClean="0">
              <a:latin typeface="BenchNine"/>
            </a:endParaRPr>
          </a:p>
        </p:txBody>
      </p:sp>
    </p:spTree>
    <p:extLst>
      <p:ext uri="{BB962C8B-B14F-4D97-AF65-F5344CB8AC3E}">
        <p14:creationId xmlns=""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555584" y="1988646"/>
            <a:ext cx="8160152" cy="3416320"/>
          </a:xfrm>
          <a:prstGeom prst="rect">
            <a:avLst/>
          </a:prstGeom>
        </p:spPr>
        <p:txBody>
          <a:bodyPr wrap="square">
            <a:spAutoFit/>
          </a:bodyPr>
          <a:lstStyle/>
          <a:p>
            <a:pPr>
              <a:buFont typeface="Arial" pitchFamily="34" charset="0"/>
              <a:buChar char="•"/>
            </a:pPr>
            <a:r>
              <a:rPr lang="tr-TR" dirty="0" smtClean="0">
                <a:latin typeface="Arial" panose="020B0604020202020204" pitchFamily="34" charset="0"/>
              </a:rPr>
              <a:t> Sanayileşmekte olan toplumlarda kentlerdeki iş olanakları köylük yerlere oranla daha hızlı çoğalır. Ekonomik gelişmeyle birlikte kişi başına düşen gerçek gelir yükseldikçe kentlerde üretilen mal ve hizmetlere duyulan istem, tarım ürünleri istemine oranla fazla olmaktadır.</a:t>
            </a:r>
          </a:p>
          <a:p>
            <a:endParaRPr lang="tr-TR" dirty="0" smtClean="0">
              <a:latin typeface="Arial" panose="020B0604020202020204" pitchFamily="34" charset="0"/>
            </a:endParaRPr>
          </a:p>
          <a:p>
            <a:pPr>
              <a:buFont typeface="Arial" pitchFamily="34" charset="0"/>
              <a:buChar char="•"/>
            </a:pPr>
            <a:r>
              <a:rPr lang="tr-TR" dirty="0" smtClean="0">
                <a:latin typeface="Arial" panose="020B0604020202020204" pitchFamily="34" charset="0"/>
              </a:rPr>
              <a:t> Üçüncü olarak, çeşitli ekonomik etkilerin belli bir özekte yığılma sonucunda sağladıkları kimi üstünlükler vardır ki, bunlara da kentleşme biriktirimleri adı verilmektedir.</a:t>
            </a:r>
          </a:p>
          <a:p>
            <a:pPr>
              <a:buFont typeface="Arial" pitchFamily="34" charset="0"/>
              <a:buChar char="•"/>
            </a:pPr>
            <a:endParaRPr lang="tr-TR" dirty="0" smtClean="0">
              <a:latin typeface="Arial" panose="020B0604020202020204" pitchFamily="34" charset="0"/>
            </a:endParaRPr>
          </a:p>
          <a:p>
            <a:pPr>
              <a:buFont typeface="Arial" pitchFamily="34" charset="0"/>
              <a:buChar char="•"/>
            </a:pPr>
            <a:r>
              <a:rPr lang="tr-TR" dirty="0" smtClean="0">
                <a:latin typeface="Arial" panose="020B0604020202020204" pitchFamily="34" charset="0"/>
              </a:rPr>
              <a:t> Ucuz ve kullanışlı bir ulaşım sistemi, işyeri yapmak için elverişli arsa ve arazi, çeşitli yardımcı hizmetler, araştırma ve eğitim kolaylıkları, yedek hammadde stokları yapma olanağı bu üstünlüklerden birkaçıdır.</a:t>
            </a:r>
            <a:endParaRPr lang="tr-TR" dirty="0">
              <a:latin typeface="Arial" panose="020B0604020202020204" pitchFamily="34" charset="0"/>
            </a:endParaRPr>
          </a:p>
        </p:txBody>
      </p:sp>
    </p:spTree>
    <p:extLst>
      <p:ext uri="{BB962C8B-B14F-4D97-AF65-F5344CB8AC3E}">
        <p14:creationId xmlns="" xmlns:p14="http://schemas.microsoft.com/office/powerpoint/2010/main"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665018" y="1769423"/>
            <a:ext cx="7232073" cy="3139321"/>
          </a:xfrm>
          <a:prstGeom prst="rect">
            <a:avLst/>
          </a:prstGeom>
        </p:spPr>
        <p:txBody>
          <a:bodyPr wrap="square">
            <a:spAutoFit/>
          </a:bodyPr>
          <a:lstStyle/>
          <a:p>
            <a:pPr>
              <a:buFont typeface="Arial" pitchFamily="34" charset="0"/>
              <a:buChar char="•"/>
            </a:pPr>
            <a:r>
              <a:rPr lang="tr-TR" sz="2200" dirty="0" smtClean="0">
                <a:latin typeface="Arial" panose="020B0604020202020204" pitchFamily="34" charset="0"/>
              </a:rPr>
              <a:t> </a:t>
            </a:r>
            <a:r>
              <a:rPr lang="tr-TR" sz="2200" dirty="0" smtClean="0">
                <a:latin typeface="Arial" panose="020B0604020202020204" pitchFamily="34" charset="0"/>
              </a:rPr>
              <a:t>Kentleşme biriktirimleri, kent büyüdükçe bir noktaya kadar artar. Kentleşmenin dördüncü üstünlüğü de, özellikle emek ve girişim gücünde olduğu gibi, ekonomik üretim etmenlerinin kentlerde ucuz ve kolay bulunması olanağıdır.</a:t>
            </a:r>
          </a:p>
          <a:p>
            <a:pPr>
              <a:buFont typeface="Arial" pitchFamily="34" charset="0"/>
              <a:buChar char="•"/>
            </a:pPr>
            <a:endParaRPr lang="tr-TR" sz="2200" dirty="0" smtClean="0">
              <a:latin typeface="Arial" panose="020B0604020202020204" pitchFamily="34" charset="0"/>
            </a:endParaRPr>
          </a:p>
          <a:p>
            <a:pPr>
              <a:buFont typeface="Arial" pitchFamily="34" charset="0"/>
              <a:buChar char="•"/>
            </a:pPr>
            <a:r>
              <a:rPr lang="tr-TR" sz="2200" dirty="0" smtClean="0">
                <a:latin typeface="Arial" panose="020B0604020202020204" pitchFamily="34" charset="0"/>
              </a:rPr>
              <a:t> Kentler çok sayıda yetenekli ve nitelikli insan gücünün kolay bulunduğu yerleşmelerdir. Bu yargı, kadın insan gücü sunusu bakımında da doğrudur. </a:t>
            </a:r>
          </a:p>
        </p:txBody>
      </p:sp>
    </p:spTree>
    <p:extLst>
      <p:ext uri="{BB962C8B-B14F-4D97-AF65-F5344CB8AC3E}">
        <p14:creationId xmlns="" xmlns:p14="http://schemas.microsoft.com/office/powerpoint/2010/main"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12531</TotalTime>
  <Words>558</Words>
  <Application>Microsoft Office PowerPoint</Application>
  <PresentationFormat>Ekran Gösterisi (4:3)</PresentationFormat>
  <Paragraphs>51</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Slayt 1</vt:lpstr>
      <vt:lpstr>   Takdim Planı</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Toshıba</cp:lastModifiedBy>
  <cp:revision>820</cp:revision>
  <cp:lastPrinted>2016-10-24T07:53:35Z</cp:lastPrinted>
  <dcterms:created xsi:type="dcterms:W3CDTF">2016-09-18T09:35:24Z</dcterms:created>
  <dcterms:modified xsi:type="dcterms:W3CDTF">2020-03-15T07:14:44Z</dcterms:modified>
</cp:coreProperties>
</file>