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87" r:id="rId3"/>
    <p:sldId id="315" r:id="rId4"/>
    <p:sldId id="285" r:id="rId5"/>
    <p:sldId id="267" r:id="rId6"/>
    <p:sldId id="268" r:id="rId7"/>
    <p:sldId id="274" r:id="rId8"/>
    <p:sldId id="289" r:id="rId9"/>
    <p:sldId id="280" r:id="rId10"/>
    <p:sldId id="282" r:id="rId11"/>
    <p:sldId id="294" r:id="rId12"/>
    <p:sldId id="283" r:id="rId13"/>
    <p:sldId id="293" r:id="rId14"/>
    <p:sldId id="259" r:id="rId15"/>
    <p:sldId id="277" r:id="rId16"/>
    <p:sldId id="302" r:id="rId17"/>
    <p:sldId id="316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F278D-8955-446F-802E-ABEFE54DA6DE}" type="datetimeFigureOut">
              <a:rPr lang="tr-TR" smtClean="0"/>
              <a:t>2.06.2024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6E982-A0D5-4F49-928B-34E3DD3223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124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02F6-3737-44C2-852B-511B1554BCD6}" type="datetimeFigureOut">
              <a:rPr lang="tr-TR" smtClean="0"/>
              <a:pPr/>
              <a:t>2.06.2024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7071-126E-42BB-B1BE-5F9AB884EDA9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16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02F6-3737-44C2-852B-511B1554BCD6}" type="datetimeFigureOut">
              <a:rPr lang="tr-TR" smtClean="0"/>
              <a:pPr/>
              <a:t>2.06.2024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7071-126E-42BB-B1BE-5F9AB884EDA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56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02F6-3737-44C2-852B-511B1554BCD6}" type="datetimeFigureOut">
              <a:rPr lang="tr-TR" smtClean="0"/>
              <a:pPr/>
              <a:t>2.06.2024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7071-126E-42BB-B1BE-5F9AB884EDA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971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02F6-3737-44C2-852B-511B1554BCD6}" type="datetimeFigureOut">
              <a:rPr lang="tr-TR" smtClean="0"/>
              <a:pPr/>
              <a:t>2.06.2024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7071-126E-42BB-B1BE-5F9AB884EDA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60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02F6-3737-44C2-852B-511B1554BCD6}" type="datetimeFigureOut">
              <a:rPr lang="tr-TR" smtClean="0"/>
              <a:pPr/>
              <a:t>2.06.2024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7071-126E-42BB-B1BE-5F9AB884EDA9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52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02F6-3737-44C2-852B-511B1554BCD6}" type="datetimeFigureOut">
              <a:rPr lang="tr-TR" smtClean="0"/>
              <a:pPr/>
              <a:t>2.06.2024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7071-126E-42BB-B1BE-5F9AB884EDA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260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02F6-3737-44C2-852B-511B1554BCD6}" type="datetimeFigureOut">
              <a:rPr lang="tr-TR" smtClean="0"/>
              <a:pPr/>
              <a:t>2.06.2024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7071-126E-42BB-B1BE-5F9AB884EDA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197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02F6-3737-44C2-852B-511B1554BCD6}" type="datetimeFigureOut">
              <a:rPr lang="tr-TR" smtClean="0"/>
              <a:pPr/>
              <a:t>2.06.2024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7071-126E-42BB-B1BE-5F9AB884EDA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040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02F6-3737-44C2-852B-511B1554BCD6}" type="datetimeFigureOut">
              <a:rPr lang="tr-TR" smtClean="0"/>
              <a:pPr/>
              <a:t>2.06.2024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7071-126E-42BB-B1BE-5F9AB884EDA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43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7C302F6-3737-44C2-852B-511B1554BCD6}" type="datetimeFigureOut">
              <a:rPr lang="tr-TR" smtClean="0"/>
              <a:pPr/>
              <a:t>2.06.2024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A97071-126E-42BB-B1BE-5F9AB884EDA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220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02F6-3737-44C2-852B-511B1554BCD6}" type="datetimeFigureOut">
              <a:rPr lang="tr-TR" smtClean="0"/>
              <a:pPr/>
              <a:t>2.06.2024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7071-126E-42BB-B1BE-5F9AB884EDA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18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7C302F6-3737-44C2-852B-511B1554BCD6}" type="datetimeFigureOut">
              <a:rPr lang="tr-TR" smtClean="0"/>
              <a:pPr/>
              <a:t>2.06.2024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2A97071-126E-42BB-B1BE-5F9AB884EDA9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89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MEME KANSERİNDE RADYOTERAPİ</a:t>
            </a:r>
          </a:p>
        </p:txBody>
      </p:sp>
    </p:spTree>
    <p:extLst>
      <p:ext uri="{BB962C8B-B14F-4D97-AF65-F5344CB8AC3E}">
        <p14:creationId xmlns:p14="http://schemas.microsoft.com/office/powerpoint/2010/main" val="1046360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D119FC-F61C-8C8C-F52A-7DB8642E9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RT ALANI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D3B079-6914-5F3F-3841-68FE6EAA3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70C0"/>
                </a:solidFill>
              </a:rPr>
              <a:t>Meme koruyucu cerrahi sonrası tüm meme ve tümör yatağı+-lenfatik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>
              <a:solidFill>
                <a:srgbClr val="00B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B050"/>
                </a:solidFill>
              </a:rPr>
              <a:t>Mastektomi</a:t>
            </a:r>
            <a:r>
              <a:rPr lang="tr-TR" dirty="0">
                <a:solidFill>
                  <a:srgbClr val="00B050"/>
                </a:solidFill>
              </a:rPr>
              <a:t> sonrası göğüs duvarı+-lenfatik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>
              <a:solidFill>
                <a:srgbClr val="00B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CTV hacme meme/ göğüs duvarı ve lenfatik alan için de </a:t>
            </a:r>
            <a:r>
              <a:rPr lang="tr-TR" dirty="0" err="1"/>
              <a:t>endikasyonuna</a:t>
            </a:r>
            <a:r>
              <a:rPr lang="tr-TR" dirty="0"/>
              <a:t> göre </a:t>
            </a:r>
            <a:r>
              <a:rPr lang="tr-TR" dirty="0" err="1"/>
              <a:t>aksiller</a:t>
            </a:r>
            <a:r>
              <a:rPr lang="tr-TR" dirty="0"/>
              <a:t> </a:t>
            </a:r>
            <a:r>
              <a:rPr lang="tr-TR" dirty="0" err="1"/>
              <a:t>level</a:t>
            </a:r>
            <a:r>
              <a:rPr lang="tr-TR" dirty="0"/>
              <a:t> 1-2-3, </a:t>
            </a:r>
            <a:r>
              <a:rPr lang="tr-TR" dirty="0" err="1"/>
              <a:t>supraklaviküler</a:t>
            </a:r>
            <a:r>
              <a:rPr lang="tr-TR" dirty="0"/>
              <a:t> lenfatik, </a:t>
            </a:r>
            <a:r>
              <a:rPr lang="tr-TR" dirty="0" err="1"/>
              <a:t>mammaria</a:t>
            </a:r>
            <a:r>
              <a:rPr lang="tr-TR" dirty="0"/>
              <a:t> </a:t>
            </a:r>
            <a:r>
              <a:rPr lang="tr-TR" dirty="0" err="1"/>
              <a:t>interna</a:t>
            </a:r>
            <a:r>
              <a:rPr lang="tr-TR" dirty="0"/>
              <a:t> lenfatik  dahil edilir</a:t>
            </a:r>
            <a:endParaRPr lang="tr-T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98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osimetric study of three-dimensional conformal radiotherapy, electronic  compensator technique, intensity-modulated radiation therapy and  volumetric-modulated arc therapy in whole breast irradiation† | Journal of  Radiotherapy in Practice | Cambridge Core">
            <a:extLst>
              <a:ext uri="{FF2B5EF4-FFF2-40B4-BE49-F238E27FC236}">
                <a16:creationId xmlns:a16="http://schemas.microsoft.com/office/drawing/2014/main" id="{1C2F1679-79CA-A34F-2E7A-DCDBE425E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6282" y="905933"/>
            <a:ext cx="8031439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7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E14809C-AB06-455C-9E09-733EC00DD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612D73-1056-4289-A977-92C9190C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BA5665-9598-4383-8F19-52182CBB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C777A6-9696-47DF-BA90-40895EFCE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05B094-D180-41FA-B209-8388E9F7D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EAA7500-D24E-43AD-1797-A185448AF0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761"/>
          <a:stretch/>
        </p:blipFill>
        <p:spPr>
          <a:xfrm>
            <a:off x="842772" y="871551"/>
            <a:ext cx="5092361" cy="511489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EA84FA7-A069-D6D3-191D-03B8349F8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173" y="1544826"/>
            <a:ext cx="5092361" cy="3768347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D4142CD2-AE20-085F-4B12-0871FFC1F6F3}"/>
              </a:ext>
            </a:extLst>
          </p:cNvPr>
          <p:cNvSpPr txBox="1"/>
          <p:nvPr/>
        </p:nvSpPr>
        <p:spPr>
          <a:xfrm>
            <a:off x="8221388" y="6118872"/>
            <a:ext cx="344788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Handbook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of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Treatment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Planning in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Radiation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Oncology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</a:t>
            </a:r>
            <a:r>
              <a:rPr lang="tr-TR" sz="800" b="1" i="0" u="none" strike="noStrike" baseline="0" dirty="0">
                <a:solidFill>
                  <a:srgbClr val="000000"/>
                </a:solidFill>
              </a:rPr>
              <a:t>Third Edition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2202102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RT PLANLAMA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3BKRT,IMRT,VMAT kullanılabilir.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FinF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3BKRT ile istenmeyen sıcak dozlar oluşabilir.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IMRT ile ise düşük doz alan hacimler artabilir.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Hibrit</a:t>
            </a:r>
            <a:r>
              <a:rPr lang="tr-TR" dirty="0"/>
              <a:t> planlar kullanılabilir.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Reçete dozun %95’i hedef hacmin en az %95’ini sarmalıdır.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Maksimum doz %110’u geçmemelidir.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Özellikle göğüs duvarında yeterli dozu sağlamak amaçlı </a:t>
            </a:r>
            <a:r>
              <a:rPr lang="tr-TR" dirty="0" err="1"/>
              <a:t>bolus</a:t>
            </a:r>
            <a:r>
              <a:rPr lang="tr-TR" dirty="0"/>
              <a:t> </a:t>
            </a:r>
            <a:r>
              <a:rPr lang="tr-TR" dirty="0" err="1"/>
              <a:t>kullanılmaktadır.Hastalar</a:t>
            </a:r>
            <a:r>
              <a:rPr lang="tr-TR" dirty="0"/>
              <a:t> belirli fraksiyon sayısında </a:t>
            </a:r>
            <a:r>
              <a:rPr lang="tr-TR" dirty="0" err="1"/>
              <a:t>bolus</a:t>
            </a:r>
            <a:r>
              <a:rPr lang="tr-TR" dirty="0"/>
              <a:t> ile tedaviye girmelidir.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32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1113408" y="1127925"/>
            <a:ext cx="10515600" cy="5120059"/>
          </a:xfrm>
        </p:spPr>
        <p:txBody>
          <a:bodyPr>
            <a:normAutofit/>
          </a:bodyPr>
          <a:lstStyle/>
          <a:p>
            <a:r>
              <a:rPr lang="tr-TR" sz="4400" b="1" dirty="0">
                <a:solidFill>
                  <a:srgbClr val="FF0000"/>
                </a:solidFill>
              </a:rPr>
              <a:t>RİSK ALTINDAKİ ORGANLAR: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Kalp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Akciğerler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Özefagus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Karşı meme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Tiroid</a:t>
            </a:r>
            <a:r>
              <a:rPr lang="tr-TR" dirty="0"/>
              <a:t> bezi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Spinal</a:t>
            </a:r>
            <a:r>
              <a:rPr lang="tr-TR" dirty="0"/>
              <a:t> </a:t>
            </a:r>
            <a:r>
              <a:rPr lang="tr-TR" dirty="0" err="1"/>
              <a:t>kord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Humerus</a:t>
            </a:r>
            <a:r>
              <a:rPr lang="tr-TR" dirty="0"/>
              <a:t> başı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Brakiyal</a:t>
            </a:r>
            <a:r>
              <a:rPr lang="tr-TR" dirty="0"/>
              <a:t> </a:t>
            </a:r>
            <a:r>
              <a:rPr lang="tr-TR" dirty="0" err="1"/>
              <a:t>pleksus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LAD</a:t>
            </a:r>
          </a:p>
        </p:txBody>
      </p:sp>
      <p:sp>
        <p:nvSpPr>
          <p:cNvPr id="2" name="Yıldız: 5 Nokta 1">
            <a:extLst>
              <a:ext uri="{FF2B5EF4-FFF2-40B4-BE49-F238E27FC236}">
                <a16:creationId xmlns:a16="http://schemas.microsoft.com/office/drawing/2014/main" id="{F62F4CFA-FCDC-92B3-83DB-8FE71C37F942}"/>
              </a:ext>
            </a:extLst>
          </p:cNvPr>
          <p:cNvSpPr/>
          <p:nvPr/>
        </p:nvSpPr>
        <p:spPr>
          <a:xfrm>
            <a:off x="11302850" y="98266"/>
            <a:ext cx="807868" cy="7723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16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b="1" dirty="0">
                <a:solidFill>
                  <a:srgbClr val="FF0000"/>
                </a:solidFill>
              </a:rPr>
              <a:t>RT DOZLAR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Konvansiyonel 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Tüm meme: 2Gy/fraksiyon 25 fraksiyonda 50Gy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Hipofx:40-42,56/15-16fx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Ultrahipofx:28,5 </a:t>
            </a:r>
            <a:r>
              <a:rPr lang="tr-TR" dirty="0" err="1"/>
              <a:t>Gy</a:t>
            </a:r>
            <a:r>
              <a:rPr lang="tr-TR" dirty="0"/>
              <a:t>/5fx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Tm</a:t>
            </a:r>
            <a:r>
              <a:rPr lang="tr-TR" dirty="0"/>
              <a:t> yatağı </a:t>
            </a:r>
            <a:r>
              <a:rPr lang="tr-TR" dirty="0" err="1"/>
              <a:t>boost</a:t>
            </a:r>
            <a:r>
              <a:rPr lang="tr-TR" dirty="0"/>
              <a:t>: : 2Gy/</a:t>
            </a:r>
            <a:r>
              <a:rPr lang="tr-TR"/>
              <a:t>fraksiyon 10-16Gy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Akselere</a:t>
            </a:r>
            <a:r>
              <a:rPr lang="tr-TR" dirty="0"/>
              <a:t> </a:t>
            </a:r>
            <a:r>
              <a:rPr lang="tr-TR" dirty="0" err="1"/>
              <a:t>parsiyel</a:t>
            </a:r>
            <a:r>
              <a:rPr lang="tr-TR" dirty="0"/>
              <a:t> meme radyoterapisi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Göğüs duvarı için: 2Gy/fraksiyon 25 fraksiyonda 50Gy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Bolus</a:t>
            </a:r>
            <a:r>
              <a:rPr lang="tr-TR" dirty="0"/>
              <a:t> cilt üzerine +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KALP PİLİ olan hastalarda dikkat.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Yıldız: 5 Nokta 3">
            <a:extLst>
              <a:ext uri="{FF2B5EF4-FFF2-40B4-BE49-F238E27FC236}">
                <a16:creationId xmlns:a16="http://schemas.microsoft.com/office/drawing/2014/main" id="{39C9B806-EDED-9259-D3D8-692C23C9C8DF}"/>
              </a:ext>
            </a:extLst>
          </p:cNvPr>
          <p:cNvSpPr/>
          <p:nvPr/>
        </p:nvSpPr>
        <p:spPr>
          <a:xfrm>
            <a:off x="11320605" y="98267"/>
            <a:ext cx="807868" cy="7723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FE7F9F-7711-522E-7AE1-85E5A57DD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Sadece meme RT için tüm hastalarda </a:t>
            </a:r>
            <a:r>
              <a:rPr lang="tr-TR" dirty="0" err="1"/>
              <a:t>hipofx</a:t>
            </a:r>
            <a:r>
              <a:rPr lang="tr-TR" dirty="0"/>
              <a:t> öneriliyor.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50 yaş üstü,T1N0 tümörü </a:t>
            </a:r>
            <a:r>
              <a:rPr lang="tr-TR" dirty="0" err="1"/>
              <a:t>olan,KT</a:t>
            </a:r>
            <a:r>
              <a:rPr lang="tr-TR" dirty="0"/>
              <a:t> almayan hastalarda ultra-</a:t>
            </a:r>
            <a:r>
              <a:rPr lang="tr-TR" dirty="0" err="1"/>
              <a:t>hipofx</a:t>
            </a:r>
            <a:r>
              <a:rPr lang="tr-TR" dirty="0"/>
              <a:t> denenebilir.</a:t>
            </a:r>
          </a:p>
        </p:txBody>
      </p:sp>
      <p:sp>
        <p:nvSpPr>
          <p:cNvPr id="4" name="1 Başlık">
            <a:extLst>
              <a:ext uri="{FF2B5EF4-FFF2-40B4-BE49-F238E27FC236}">
                <a16:creationId xmlns:a16="http://schemas.microsoft.com/office/drawing/2014/main" id="{0DD33B5E-66DF-562E-0CEF-C654F4748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r>
              <a:rPr lang="tr-TR" sz="4400" b="1" dirty="0">
                <a:solidFill>
                  <a:srgbClr val="FF0000"/>
                </a:solidFill>
              </a:rPr>
              <a:t>RT DOZLAR-Güncel Öneriler</a:t>
            </a:r>
          </a:p>
        </p:txBody>
      </p:sp>
    </p:spTree>
    <p:extLst>
      <p:ext uri="{BB962C8B-B14F-4D97-AF65-F5344CB8AC3E}">
        <p14:creationId xmlns:p14="http://schemas.microsoft.com/office/powerpoint/2010/main" val="3936455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7CB7D4-8CE7-13FD-ABE9-4626BE149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Dermatit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Radyasyon pnömonisi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Yutma güçlüğü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Lenfödem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Ses kısıklığı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Yorgunluk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Halsizlik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İştah kaybı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17EC88BD-7C9D-CBD9-B4D2-5C4106ADD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YAN ETKİLER-AKUT/KRONİK</a:t>
            </a:r>
          </a:p>
        </p:txBody>
      </p:sp>
    </p:spTree>
    <p:extLst>
      <p:ext uri="{BB962C8B-B14F-4D97-AF65-F5344CB8AC3E}">
        <p14:creationId xmlns:p14="http://schemas.microsoft.com/office/powerpoint/2010/main" val="2721872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92962" y="833680"/>
            <a:ext cx="9971103" cy="4023360"/>
          </a:xfrm>
        </p:spPr>
        <p:txBody>
          <a:bodyPr>
            <a:normAutofit/>
          </a:bodyPr>
          <a:lstStyle/>
          <a:p>
            <a:pPr lvl="3" algn="ctr">
              <a:buNone/>
            </a:pPr>
            <a:r>
              <a:rPr lang="tr-TR" sz="6600" dirty="0"/>
              <a:t>			TEŞEKKÜRLER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83B2A2-EE3C-58B3-A272-FF537D9CC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KAVRAMLAR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416876-83BC-F4B7-02AD-07A50D677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2817772" cy="4023360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STERNUM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KLAVİKULA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VERTEBRA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SKAPULA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KOSTA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SKF=SUPRAKLAVİKULAR FOSSA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İMA=İNTERNAL MAMMARİAN ARTER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AKSİLLA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SKAR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HUMERUS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ÖZEFAGUS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2A966EB-08CA-1109-619E-75E253FB7656}"/>
              </a:ext>
            </a:extLst>
          </p:cNvPr>
          <p:cNvSpPr txBox="1"/>
          <p:nvPr/>
        </p:nvSpPr>
        <p:spPr>
          <a:xfrm>
            <a:off x="4873841" y="1737360"/>
            <a:ext cx="442995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MKC=MEME KORUYUCU CERRAHİ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MRM=MODİFİYE RADİKAL MASTEKTOMİ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RNI=REJYONEL NODAL İRRADİASYON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BOOST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TÜMÖR YATAĞI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BRAKİYAL PLEKSUS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SPİNAL KORD(</a:t>
            </a:r>
            <a:r>
              <a:rPr lang="tr-TR" dirty="0" err="1"/>
              <a:t>medulla</a:t>
            </a:r>
            <a:r>
              <a:rPr lang="tr-TR" dirty="0"/>
              <a:t> </a:t>
            </a:r>
            <a:r>
              <a:rPr lang="tr-TR" dirty="0" err="1"/>
              <a:t>spinalis</a:t>
            </a:r>
            <a:r>
              <a:rPr lang="tr-T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LAD=LEFT ANTERİOR DESCENDİNG ARTERY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SUPİN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PRONE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Koronal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Saggital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Aksiyal(</a:t>
            </a:r>
            <a:r>
              <a:rPr lang="tr-TR" dirty="0" err="1"/>
              <a:t>transvers</a:t>
            </a:r>
            <a:r>
              <a:rPr lang="tr-T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Pektoral kas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941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metin, ekran görüntüsü, sanat, diyagram içeren bir resim&#10;&#10;Açıklama otomatik olarak oluşturuldu">
            <a:extLst>
              <a:ext uri="{FF2B5EF4-FFF2-40B4-BE49-F238E27FC236}">
                <a16:creationId xmlns:a16="http://schemas.microsoft.com/office/drawing/2014/main" id="{55767573-5220-E586-CD3A-56C2EB45A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735" y="905933"/>
            <a:ext cx="5404534" cy="50397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356A692-02DE-556B-0909-CC18678B8EAE}"/>
              </a:ext>
            </a:extLst>
          </p:cNvPr>
          <p:cNvSpPr txBox="1"/>
          <p:nvPr/>
        </p:nvSpPr>
        <p:spPr>
          <a:xfrm>
            <a:off x="7759039" y="6076396"/>
            <a:ext cx="397423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00" b="0" i="0" u="none" strike="noStrike" baseline="0" dirty="0"/>
              <a:t>Donegan WL, Spratt JS: Cancer of the</a:t>
            </a:r>
            <a:r>
              <a:rPr lang="tr-TR" sz="800" b="0" i="0" u="none" strike="noStrike" baseline="0" dirty="0"/>
              <a:t> </a:t>
            </a:r>
            <a:r>
              <a:rPr lang="en-US" sz="800" b="0" i="0" u="none" strike="noStrike" baseline="0" dirty="0"/>
              <a:t>breast, ed 3, Philadelphia, 1988, Saunders, p 19</a:t>
            </a:r>
            <a:endParaRPr lang="tr-TR" sz="800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99820982-4977-65B0-39B5-4D704D9CD4F1}"/>
              </a:ext>
            </a:extLst>
          </p:cNvPr>
          <p:cNvSpPr txBox="1"/>
          <p:nvPr/>
        </p:nvSpPr>
        <p:spPr>
          <a:xfrm>
            <a:off x="9197266" y="2015231"/>
            <a:ext cx="20951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*AKSİLLER LENF NODLARI</a:t>
            </a:r>
          </a:p>
          <a:p>
            <a:r>
              <a:rPr lang="tr-TR" dirty="0"/>
              <a:t>*İNTERNAL MAMMARİAN LENF NODLARI</a:t>
            </a:r>
          </a:p>
          <a:p>
            <a:r>
              <a:rPr lang="tr-TR" dirty="0"/>
              <a:t>*SUPRAKLAVİKULAR LENF NODLARI</a:t>
            </a:r>
          </a:p>
        </p:txBody>
      </p:sp>
    </p:spTree>
    <p:extLst>
      <p:ext uri="{BB962C8B-B14F-4D97-AF65-F5344CB8AC3E}">
        <p14:creationId xmlns:p14="http://schemas.microsoft.com/office/powerpoint/2010/main" val="16921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hafif, sanat, çizgi film içeren bir resim&#10;&#10;Açıklama otomatik olarak oluşturuldu">
            <a:extLst>
              <a:ext uri="{FF2B5EF4-FFF2-40B4-BE49-F238E27FC236}">
                <a16:creationId xmlns:a16="http://schemas.microsoft.com/office/drawing/2014/main" id="{9E2ED379-14D5-6BE1-75CF-06FBAE461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672" y="905933"/>
            <a:ext cx="5158659" cy="5039728"/>
          </a:xfrm>
          <a:prstGeom prst="rect">
            <a:avLst/>
          </a:prstGeom>
        </p:spPr>
      </p:pic>
      <p:sp>
        <p:nvSpPr>
          <p:cNvPr id="2" name="Yıldız: 5 Nokta 1">
            <a:extLst>
              <a:ext uri="{FF2B5EF4-FFF2-40B4-BE49-F238E27FC236}">
                <a16:creationId xmlns:a16="http://schemas.microsoft.com/office/drawing/2014/main" id="{1E0847BD-0B54-9552-3D0A-65B9AF1B8281}"/>
              </a:ext>
            </a:extLst>
          </p:cNvPr>
          <p:cNvSpPr/>
          <p:nvPr/>
        </p:nvSpPr>
        <p:spPr>
          <a:xfrm>
            <a:off x="10681413" y="666437"/>
            <a:ext cx="807868" cy="7723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A71216E-F0F1-0E6B-BF79-FD641324EA11}"/>
              </a:ext>
            </a:extLst>
          </p:cNvPr>
          <p:cNvSpPr txBox="1"/>
          <p:nvPr/>
        </p:nvSpPr>
        <p:spPr>
          <a:xfrm>
            <a:off x="8221388" y="6105924"/>
            <a:ext cx="344788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Handbook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of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Treatment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Planning in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Radiation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Oncology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</a:t>
            </a:r>
            <a:r>
              <a:rPr lang="tr-TR" sz="800" b="1" i="0" u="none" strike="noStrike" baseline="0" dirty="0">
                <a:solidFill>
                  <a:srgbClr val="000000"/>
                </a:solidFill>
              </a:rPr>
              <a:t>Third Edition</a:t>
            </a:r>
            <a:endParaRPr lang="tr-TR" sz="800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2F37318-24F6-CB0B-746A-E9AA1105D4D5}"/>
              </a:ext>
            </a:extLst>
          </p:cNvPr>
          <p:cNvSpPr txBox="1"/>
          <p:nvPr/>
        </p:nvSpPr>
        <p:spPr>
          <a:xfrm>
            <a:off x="8221388" y="6118872"/>
            <a:ext cx="344788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Handbook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of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Treatment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Planning in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Radiation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</a:t>
            </a:r>
            <a:r>
              <a:rPr lang="tr-TR" sz="800" b="0" i="0" u="none" strike="noStrike" baseline="0" dirty="0" err="1">
                <a:solidFill>
                  <a:srgbClr val="5F338E"/>
                </a:solidFill>
              </a:rPr>
              <a:t>Oncology</a:t>
            </a:r>
            <a:r>
              <a:rPr lang="tr-TR" sz="800" b="0" i="0" u="none" strike="noStrike" baseline="0" dirty="0">
                <a:solidFill>
                  <a:srgbClr val="5F338E"/>
                </a:solidFill>
              </a:rPr>
              <a:t> </a:t>
            </a:r>
            <a:r>
              <a:rPr lang="tr-TR" sz="800" b="1" i="0" u="none" strike="noStrike" baseline="0" dirty="0">
                <a:solidFill>
                  <a:srgbClr val="000000"/>
                </a:solidFill>
              </a:rPr>
              <a:t>Third Edition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1402383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93307" y="1147410"/>
            <a:ext cx="10515600" cy="5500069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tr-TR" sz="4400" b="1" dirty="0">
                <a:solidFill>
                  <a:srgbClr val="FF0000"/>
                </a:solidFill>
              </a:rPr>
              <a:t>RİSK FAKTÖRLERİ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tr-TR" dirty="0"/>
          </a:p>
          <a:p>
            <a:pPr marL="624078" lvl="1" indent="-28575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Erken </a:t>
            </a:r>
            <a:r>
              <a:rPr lang="tr-TR" sz="1800" dirty="0" err="1">
                <a:latin typeface="Times New Roman" pitchFamily="18" charset="0"/>
                <a:cs typeface="Times New Roman" pitchFamily="18" charset="0"/>
              </a:rPr>
              <a:t>menarş</a:t>
            </a:r>
            <a:endParaRPr lang="tr-TR" sz="1800" dirty="0">
              <a:latin typeface="Times New Roman" pitchFamily="18" charset="0"/>
              <a:cs typeface="Times New Roman" pitchFamily="18" charset="0"/>
            </a:endParaRPr>
          </a:p>
          <a:p>
            <a:pPr marL="624078" lvl="1" indent="-28575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Geç menopoz</a:t>
            </a:r>
          </a:p>
          <a:p>
            <a:pPr marL="624078" lvl="1" indent="-28575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tr-TR" sz="1800" dirty="0" err="1">
                <a:latin typeface="Times New Roman" pitchFamily="18" charset="0"/>
                <a:cs typeface="Times New Roman" pitchFamily="18" charset="0"/>
              </a:rPr>
              <a:t>Nulliparite</a:t>
            </a:r>
            <a:endParaRPr lang="tr-TR" sz="1800" dirty="0">
              <a:latin typeface="Times New Roman" pitchFamily="18" charset="0"/>
              <a:cs typeface="Times New Roman" pitchFamily="18" charset="0"/>
            </a:endParaRPr>
          </a:p>
          <a:p>
            <a:pPr marL="624078" lvl="1" indent="-28575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tr-TR" sz="1800" dirty="0" err="1">
                <a:latin typeface="Times New Roman" pitchFamily="18" charset="0"/>
                <a:cs typeface="Times New Roman" pitchFamily="18" charset="0"/>
              </a:rPr>
              <a:t>Laktasyon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 (uzamış </a:t>
            </a:r>
            <a:r>
              <a:rPr lang="tr-TR" sz="1800" dirty="0" err="1">
                <a:latin typeface="Times New Roman" pitchFamily="18" charset="0"/>
                <a:cs typeface="Times New Roman" pitchFamily="18" charset="0"/>
              </a:rPr>
              <a:t>laktasyon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 meme kanseri riskini azaltır.)</a:t>
            </a:r>
          </a:p>
          <a:p>
            <a:pPr marL="624078" lvl="1" indent="-28575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İlk doğum yaşının geç olması</a:t>
            </a:r>
          </a:p>
          <a:p>
            <a:pPr marL="624078" lvl="1" indent="-28575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Ailede meme kanseri öyküsü</a:t>
            </a:r>
          </a:p>
          <a:p>
            <a:pPr marL="624078" lvl="1" indent="-28575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BRCA1 VE BRCA2</a:t>
            </a:r>
          </a:p>
          <a:p>
            <a:pPr marL="624078" lvl="1" indent="-28575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tr-TR" sz="1800" dirty="0" err="1">
                <a:latin typeface="Times New Roman" pitchFamily="18" charset="0"/>
                <a:cs typeface="Times New Roman" pitchFamily="18" charset="0"/>
              </a:rPr>
              <a:t>Obesite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, azalmış fiziksel aktivite</a:t>
            </a:r>
          </a:p>
          <a:p>
            <a:pPr marL="624078" lvl="1" indent="-28575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Hormon </a:t>
            </a:r>
            <a:r>
              <a:rPr lang="tr-TR" sz="1800" dirty="0" err="1">
                <a:latin typeface="Times New Roman" pitchFamily="18" charset="0"/>
                <a:cs typeface="Times New Roman" pitchFamily="18" charset="0"/>
              </a:rPr>
              <a:t>replasman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 tedavisi</a:t>
            </a:r>
          </a:p>
          <a:p>
            <a:pPr marL="624078" lvl="1" indent="-28575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Alkol kullanımı</a:t>
            </a:r>
          </a:p>
          <a:p>
            <a:pPr marL="624078" lvl="1" indent="-28575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Radyasyona maruz kalma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0122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03812" y="987939"/>
            <a:ext cx="4824126" cy="734329"/>
          </a:xfrm>
        </p:spPr>
        <p:txBody>
          <a:bodyPr>
            <a:normAutofit/>
          </a:bodyPr>
          <a:lstStyle/>
          <a:p>
            <a:r>
              <a:rPr lang="tr-TR" sz="4400" b="1" dirty="0">
                <a:solidFill>
                  <a:srgbClr val="FF0000"/>
                </a:solidFill>
              </a:rPr>
              <a:t>SEMPTOMLAR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03812" y="1872737"/>
            <a:ext cx="10515600" cy="507658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Memede kitle</a:t>
            </a:r>
          </a:p>
          <a:p>
            <a:pPr marL="624078" lvl="1" indent="-28575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tr-TR" dirty="0"/>
              <a:t>Genellikle tek</a:t>
            </a:r>
          </a:p>
          <a:p>
            <a:pPr marL="624078" lvl="1" indent="-28575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tr-TR" dirty="0"/>
              <a:t>Düzensiz / yıldız şeklinde</a:t>
            </a:r>
          </a:p>
          <a:p>
            <a:pPr marL="624078" lvl="1" indent="-28575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tr-TR" dirty="0"/>
              <a:t>Sert , </a:t>
            </a:r>
            <a:r>
              <a:rPr lang="tr-TR" dirty="0" err="1"/>
              <a:t>fikse</a:t>
            </a:r>
            <a:endParaRPr lang="tr-TR" dirty="0"/>
          </a:p>
          <a:p>
            <a:pPr marL="624078" lvl="1" indent="-28575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tr-TR" dirty="0"/>
              <a:t>Hassas olmayan</a:t>
            </a:r>
          </a:p>
          <a:p>
            <a:pPr marL="624078" lvl="1" indent="-28575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tr-TR" dirty="0"/>
              <a:t>Çevre dokudan kesin olarak ayrılamazlar.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Meme başı akıntısı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Meme </a:t>
            </a:r>
            <a:r>
              <a:rPr lang="tr-TR" dirty="0" err="1"/>
              <a:t>inflamasyonu</a:t>
            </a:r>
            <a:r>
              <a:rPr lang="tr-TR" dirty="0"/>
              <a:t> (</a:t>
            </a:r>
            <a:r>
              <a:rPr lang="tr-TR" dirty="0" err="1"/>
              <a:t>inflamatuar</a:t>
            </a:r>
            <a:r>
              <a:rPr lang="tr-TR" dirty="0"/>
              <a:t> meme kanseri)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Meme yüzeyinde</a:t>
            </a:r>
          </a:p>
          <a:p>
            <a:pPr marL="624078" lvl="1" indent="-28575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tr-TR" dirty="0" err="1"/>
              <a:t>Retraksiyon</a:t>
            </a:r>
            <a:r>
              <a:rPr lang="tr-TR" dirty="0"/>
              <a:t> (</a:t>
            </a:r>
            <a:r>
              <a:rPr lang="tr-TR" dirty="0" err="1"/>
              <a:t>fibrozis</a:t>
            </a:r>
            <a:r>
              <a:rPr lang="tr-TR" dirty="0"/>
              <a:t>)</a:t>
            </a:r>
          </a:p>
          <a:p>
            <a:pPr marL="624078" lvl="1" indent="-285750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tr-TR" dirty="0"/>
              <a:t>Ciltte ödem (portakal kabuğu görünümü)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Meme değişiklikleri </a:t>
            </a:r>
            <a:r>
              <a:rPr lang="tr-TR" dirty="0" err="1"/>
              <a:t>farkedilmeden</a:t>
            </a:r>
            <a:r>
              <a:rPr lang="tr-TR" dirty="0"/>
              <a:t> </a:t>
            </a:r>
            <a:r>
              <a:rPr lang="tr-TR" dirty="0" err="1"/>
              <a:t>axiller</a:t>
            </a:r>
            <a:r>
              <a:rPr lang="tr-TR" dirty="0"/>
              <a:t> </a:t>
            </a:r>
            <a:r>
              <a:rPr lang="tr-TR" dirty="0" err="1"/>
              <a:t>lenfadenopati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2115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b="1" dirty="0">
                <a:solidFill>
                  <a:srgbClr val="FF0000"/>
                </a:solidFill>
              </a:rPr>
              <a:t>HASTA POZİSYONU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İmmobilizasyon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Tekrar edilebilir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Gantri</a:t>
            </a:r>
            <a:r>
              <a:rPr lang="tr-TR" dirty="0"/>
              <a:t> çarpmayacak şekilde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Katlantı olmasın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Çene </a:t>
            </a:r>
            <a:r>
              <a:rPr lang="tr-TR" dirty="0" err="1"/>
              <a:t>yukarıda,baş</a:t>
            </a:r>
            <a:r>
              <a:rPr lang="tr-TR" dirty="0"/>
              <a:t> karşıda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Işın normal dokulardan minimal geçsin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Skar</a:t>
            </a:r>
            <a:r>
              <a:rPr lang="tr-TR" dirty="0"/>
              <a:t> telleri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Meme </a:t>
            </a:r>
            <a:r>
              <a:rPr lang="tr-TR" dirty="0" err="1"/>
              <a:t>boardu</a:t>
            </a:r>
            <a:r>
              <a:rPr lang="tr-TR" dirty="0"/>
              <a:t>, kol sabitleyici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Genellikle supin pozisyon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Büyük ve pandüle memeler için </a:t>
            </a:r>
            <a:r>
              <a:rPr lang="tr-TR" dirty="0" err="1"/>
              <a:t>prone</a:t>
            </a:r>
            <a:r>
              <a:rPr lang="tr-TR" dirty="0"/>
              <a:t> </a:t>
            </a:r>
            <a:r>
              <a:rPr lang="tr-TR" dirty="0" err="1"/>
              <a:t>poziyon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İlişkili tüm organlar çekim alanına tam girmeli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Yıldız: 5 Nokta 3">
            <a:extLst>
              <a:ext uri="{FF2B5EF4-FFF2-40B4-BE49-F238E27FC236}">
                <a16:creationId xmlns:a16="http://schemas.microsoft.com/office/drawing/2014/main" id="{B5199DC2-33A3-6C74-12D8-80040503C520}"/>
              </a:ext>
            </a:extLst>
          </p:cNvPr>
          <p:cNvSpPr/>
          <p:nvPr/>
        </p:nvSpPr>
        <p:spPr>
          <a:xfrm>
            <a:off x="11285095" y="98266"/>
            <a:ext cx="807868" cy="7723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921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E14809C-AB06-455C-9E09-733EC00DD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612D73-1056-4289-A977-92C9190C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4C5A9E5-0F35-4AA6-AF26-B90A2D47B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0D18F53-A13E-F633-D735-AEDADC98A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651" y="643467"/>
            <a:ext cx="3901298" cy="5050225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3737ABD-DBC9-DC05-BCFB-4B6B9F0BE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900" y="643467"/>
            <a:ext cx="5037598" cy="505022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D9DB69D-7E48-4FDF-806E-F0B4BF00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46BF69C-4724-4F8D-8EA6-1487E9C9C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B48CBF1-0B35-F6F7-CF76-CDFD6B27B909}"/>
              </a:ext>
            </a:extLst>
          </p:cNvPr>
          <p:cNvSpPr txBox="1"/>
          <p:nvPr/>
        </p:nvSpPr>
        <p:spPr>
          <a:xfrm>
            <a:off x="9097507" y="5995519"/>
            <a:ext cx="44871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800" i="0" u="none" strike="noStrike" baseline="0" dirty="0" err="1"/>
              <a:t>Handbook</a:t>
            </a:r>
            <a:r>
              <a:rPr lang="tr-TR" sz="800" i="0" u="none" strike="noStrike" baseline="0" dirty="0"/>
              <a:t> of </a:t>
            </a:r>
            <a:r>
              <a:rPr lang="tr-TR" sz="800" i="0" u="none" strike="noStrike" baseline="0" dirty="0" err="1"/>
              <a:t>Treatment</a:t>
            </a:r>
            <a:r>
              <a:rPr lang="tr-TR" sz="800" i="0" u="none" strike="noStrike" baseline="0" dirty="0"/>
              <a:t> Planning in </a:t>
            </a:r>
            <a:r>
              <a:rPr lang="tr-TR" sz="800" i="0" u="none" strike="noStrike" baseline="0" dirty="0" err="1"/>
              <a:t>Radiation</a:t>
            </a:r>
            <a:r>
              <a:rPr lang="tr-TR" sz="800" i="0" u="none" strike="noStrike" baseline="0" dirty="0"/>
              <a:t> </a:t>
            </a:r>
            <a:r>
              <a:rPr lang="tr-TR" sz="800" i="0" u="none" strike="noStrike" baseline="0" dirty="0" err="1"/>
              <a:t>Oncology</a:t>
            </a:r>
            <a:r>
              <a:rPr lang="tr-TR" sz="800" i="0" u="none" strike="noStrike" baseline="0" dirty="0"/>
              <a:t> Third Edition</a:t>
            </a:r>
          </a:p>
          <a:p>
            <a:pPr algn="l"/>
            <a:r>
              <a:rPr lang="tr-TR" sz="800" i="0" u="none" strike="noStrike" baseline="0" dirty="0" err="1"/>
              <a:t>Leibel</a:t>
            </a:r>
            <a:r>
              <a:rPr lang="tr-TR" sz="800" i="0" u="none" strike="noStrike" baseline="0" dirty="0"/>
              <a:t> </a:t>
            </a:r>
            <a:r>
              <a:rPr lang="tr-TR" sz="800" i="0" u="none" strike="noStrike" baseline="0" dirty="0" err="1"/>
              <a:t>and</a:t>
            </a:r>
            <a:r>
              <a:rPr lang="tr-TR" sz="800" i="0" u="none" strike="noStrike" baseline="0" dirty="0"/>
              <a:t> Phillips </a:t>
            </a:r>
            <a:r>
              <a:rPr lang="tr-TR" sz="800" i="0" u="none" strike="noStrike" baseline="0" dirty="0" err="1"/>
              <a:t>Textbook</a:t>
            </a:r>
            <a:r>
              <a:rPr lang="tr-TR" sz="800" i="0" u="none" strike="noStrike" baseline="0" dirty="0"/>
              <a:t> of </a:t>
            </a:r>
            <a:r>
              <a:rPr lang="tr-TR" sz="800" i="0" u="none" strike="noStrike" baseline="0" dirty="0" err="1"/>
              <a:t>Radiation</a:t>
            </a:r>
            <a:r>
              <a:rPr lang="tr-TR" sz="800" i="0" u="none" strike="noStrike" baseline="0" dirty="0"/>
              <a:t> </a:t>
            </a:r>
            <a:r>
              <a:rPr lang="tr-TR" sz="800" i="0" u="none" strike="noStrike" baseline="0" dirty="0" err="1"/>
              <a:t>Oncology</a:t>
            </a:r>
            <a:r>
              <a:rPr lang="tr-TR" sz="800" dirty="0"/>
              <a:t> THİRD EDİTİON</a:t>
            </a:r>
          </a:p>
        </p:txBody>
      </p:sp>
    </p:spTree>
    <p:extLst>
      <p:ext uri="{BB962C8B-B14F-4D97-AF65-F5344CB8AC3E}">
        <p14:creationId xmlns:p14="http://schemas.microsoft.com/office/powerpoint/2010/main" val="4139888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ıldız: 5 Nokta 1">
            <a:extLst>
              <a:ext uri="{FF2B5EF4-FFF2-40B4-BE49-F238E27FC236}">
                <a16:creationId xmlns:a16="http://schemas.microsoft.com/office/drawing/2014/main" id="{7BCDB75E-E9D2-E6C1-5156-91741B334CBF}"/>
              </a:ext>
            </a:extLst>
          </p:cNvPr>
          <p:cNvSpPr/>
          <p:nvPr/>
        </p:nvSpPr>
        <p:spPr>
          <a:xfrm>
            <a:off x="11276217" y="116022"/>
            <a:ext cx="807868" cy="77235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A19B9F0-E7D4-7881-3F35-2180D1D9D7D0}"/>
              </a:ext>
            </a:extLst>
          </p:cNvPr>
          <p:cNvSpPr txBox="1"/>
          <p:nvPr/>
        </p:nvSpPr>
        <p:spPr>
          <a:xfrm>
            <a:off x="392194" y="1222995"/>
            <a:ext cx="1088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DEEP İNSPİRATİON BREATH-HOLD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9257EE4-B5BE-9F27-F023-E31DF371D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222"/>
          <a:stretch/>
        </p:blipFill>
        <p:spPr>
          <a:xfrm>
            <a:off x="1682742" y="1971675"/>
            <a:ext cx="3874679" cy="36195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771BC3B0-2304-2690-95BF-C64C0CAF1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56"/>
          <a:stretch/>
        </p:blipFill>
        <p:spPr>
          <a:xfrm>
            <a:off x="6711360" y="1971674"/>
            <a:ext cx="4366215" cy="3627865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1708D511-89C4-6D33-5C95-652501E9EC13}"/>
              </a:ext>
            </a:extLst>
          </p:cNvPr>
          <p:cNvSpPr txBox="1"/>
          <p:nvPr/>
        </p:nvSpPr>
        <p:spPr>
          <a:xfrm>
            <a:off x="2733675" y="5637639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SERBEST SOLUNUM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67F5C516-1EA7-E72E-F923-60B8D5CC52E4}"/>
              </a:ext>
            </a:extLst>
          </p:cNvPr>
          <p:cNvSpPr txBox="1"/>
          <p:nvPr/>
        </p:nvSpPr>
        <p:spPr>
          <a:xfrm>
            <a:off x="7994354" y="5673209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NEFES TUTMA</a:t>
            </a:r>
          </a:p>
        </p:txBody>
      </p: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3B6A725F-1770-01F1-DA90-0A8CC78E53F7}"/>
              </a:ext>
            </a:extLst>
          </p:cNvPr>
          <p:cNvCxnSpPr/>
          <p:nvPr/>
        </p:nvCxnSpPr>
        <p:spPr>
          <a:xfrm>
            <a:off x="3200400" y="1800225"/>
            <a:ext cx="2357021" cy="18288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Düz Bağlayıcı 12">
            <a:extLst>
              <a:ext uri="{FF2B5EF4-FFF2-40B4-BE49-F238E27FC236}">
                <a16:creationId xmlns:a16="http://schemas.microsoft.com/office/drawing/2014/main" id="{ACF7668F-69DE-8161-2BBA-1E47BD994B23}"/>
              </a:ext>
            </a:extLst>
          </p:cNvPr>
          <p:cNvCxnSpPr/>
          <p:nvPr/>
        </p:nvCxnSpPr>
        <p:spPr>
          <a:xfrm>
            <a:off x="8600164" y="2432020"/>
            <a:ext cx="2357021" cy="18288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26358346-AC38-DBFD-E419-5AB6D264B5F3}"/>
              </a:ext>
            </a:extLst>
          </p:cNvPr>
          <p:cNvSpPr txBox="1"/>
          <p:nvPr/>
        </p:nvSpPr>
        <p:spPr>
          <a:xfrm>
            <a:off x="9261629" y="6116211"/>
            <a:ext cx="316710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800" i="0" u="none" strike="noStrike" baseline="0" dirty="0" err="1"/>
              <a:t>Leibel</a:t>
            </a:r>
            <a:r>
              <a:rPr lang="tr-TR" sz="800" i="0" u="none" strike="noStrike" baseline="0" dirty="0"/>
              <a:t> </a:t>
            </a:r>
            <a:r>
              <a:rPr lang="tr-TR" sz="800" i="0" u="none" strike="noStrike" baseline="0" dirty="0" err="1"/>
              <a:t>and</a:t>
            </a:r>
            <a:r>
              <a:rPr lang="tr-TR" sz="800" i="0" u="none" strike="noStrike" baseline="0" dirty="0"/>
              <a:t> Phillips </a:t>
            </a:r>
            <a:r>
              <a:rPr lang="tr-TR" sz="800" i="0" u="none" strike="noStrike" baseline="0" dirty="0" err="1"/>
              <a:t>Textbook</a:t>
            </a:r>
            <a:r>
              <a:rPr lang="tr-TR" sz="800" i="0" u="none" strike="noStrike" baseline="0" dirty="0"/>
              <a:t> of </a:t>
            </a:r>
            <a:r>
              <a:rPr lang="tr-TR" sz="800" i="0" u="none" strike="noStrike" baseline="0" dirty="0" err="1"/>
              <a:t>Radiation</a:t>
            </a:r>
            <a:r>
              <a:rPr lang="tr-TR" sz="800" i="0" u="none" strike="noStrike" baseline="0" dirty="0"/>
              <a:t> </a:t>
            </a:r>
            <a:r>
              <a:rPr lang="tr-TR" sz="800" i="0" u="none" strike="noStrike" baseline="0" dirty="0" err="1"/>
              <a:t>Oncology</a:t>
            </a:r>
            <a:r>
              <a:rPr lang="tr-TR" sz="800" dirty="0"/>
              <a:t> THİRD EDİTİON</a:t>
            </a:r>
          </a:p>
        </p:txBody>
      </p:sp>
    </p:spTree>
    <p:extLst>
      <p:ext uri="{BB962C8B-B14F-4D97-AF65-F5344CB8AC3E}">
        <p14:creationId xmlns:p14="http://schemas.microsoft.com/office/powerpoint/2010/main" val="954750569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690</TotalTime>
  <Words>523</Words>
  <Application>Microsoft Office PowerPoint</Application>
  <PresentationFormat>Geniş ekran</PresentationFormat>
  <Paragraphs>129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Wingdings 2</vt:lpstr>
      <vt:lpstr>Geçmişe bakış</vt:lpstr>
      <vt:lpstr>MEME KANSERİNDE RADYOTERAPİ</vt:lpstr>
      <vt:lpstr>KAVRAMLAR</vt:lpstr>
      <vt:lpstr>PowerPoint Sunusu</vt:lpstr>
      <vt:lpstr>PowerPoint Sunusu</vt:lpstr>
      <vt:lpstr>PowerPoint Sunusu</vt:lpstr>
      <vt:lpstr>SEMPTOMLAR</vt:lpstr>
      <vt:lpstr>HASTA POZİSYONU</vt:lpstr>
      <vt:lpstr>PowerPoint Sunusu</vt:lpstr>
      <vt:lpstr>PowerPoint Sunusu</vt:lpstr>
      <vt:lpstr>RT ALANI</vt:lpstr>
      <vt:lpstr>PowerPoint Sunusu</vt:lpstr>
      <vt:lpstr>PowerPoint Sunusu</vt:lpstr>
      <vt:lpstr>RT PLANLAMA</vt:lpstr>
      <vt:lpstr>PowerPoint Sunusu</vt:lpstr>
      <vt:lpstr>RT DOZLAR</vt:lpstr>
      <vt:lpstr>RT DOZLAR-Güncel Öneriler</vt:lpstr>
      <vt:lpstr>YAN ETKİLER-AKUT/KRONİK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SUMERYA</dc:creator>
  <cp:lastModifiedBy>yunus babayiğit</cp:lastModifiedBy>
  <cp:revision>62</cp:revision>
  <dcterms:created xsi:type="dcterms:W3CDTF">2019-02-25T19:04:12Z</dcterms:created>
  <dcterms:modified xsi:type="dcterms:W3CDTF">2024-06-02T17:27:56Z</dcterms:modified>
</cp:coreProperties>
</file>