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291" r:id="rId3"/>
    <p:sldId id="292" r:id="rId4"/>
    <p:sldId id="293" r:id="rId5"/>
    <p:sldId id="294" r:id="rId6"/>
    <p:sldId id="295" r:id="rId7"/>
    <p:sldId id="296" r:id="rId8"/>
    <p:sldId id="297"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20" name="19 Altbilgi Yer Tutucusu"/>
          <p:cNvSpPr>
            <a:spLocks noGrp="1"/>
          </p:cNvSpPr>
          <p:nvPr>
            <p:ph type="ftr" sz="quarter" idx="11"/>
          </p:nvPr>
        </p:nvSpPr>
        <p:spPr/>
        <p:txBody>
          <a:bodyPr/>
          <a:lstStyle/>
          <a:p>
            <a:endParaRPr lang="tr-TR"/>
          </a:p>
        </p:txBody>
      </p:sp>
      <p:sp>
        <p:nvSpPr>
          <p:cNvPr id="10" name="9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F75050-0E15-4C5B-92B0-66D068882F1F}" type="datetimeFigureOut">
              <a:rPr lang="tr-TR" smtClean="0"/>
              <a:pPr/>
              <a:t>11.05.2020</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a:extLst>
              <a:ext uri="{FF2B5EF4-FFF2-40B4-BE49-F238E27FC236}">
                <a16:creationId xmlns:a16="http://schemas.microsoft.com/office/drawing/2014/main" id="{1738C273-F9CB-4C75-B942-D706FE0AD8B2}"/>
              </a:ext>
            </a:extLst>
          </p:cNvPr>
          <p:cNvSpPr txBox="1"/>
          <p:nvPr/>
        </p:nvSpPr>
        <p:spPr>
          <a:xfrm>
            <a:off x="3214678" y="214290"/>
            <a:ext cx="3429024" cy="923330"/>
          </a:xfrm>
          <a:prstGeom prst="rect">
            <a:avLst/>
          </a:prstGeom>
          <a:noFill/>
        </p:spPr>
        <p:txBody>
          <a:bodyPr wrap="square" rtlCol="0">
            <a:spAutoFit/>
          </a:bodyPr>
          <a:lstStyle/>
          <a:p>
            <a:pPr algn="ctr"/>
            <a:r>
              <a:rPr lang="tr-TR" dirty="0">
                <a:solidFill>
                  <a:srgbClr val="3B419B"/>
                </a:solidFill>
              </a:rPr>
              <a:t>Ankara Üniversitesi </a:t>
            </a:r>
          </a:p>
          <a:p>
            <a:pPr algn="ctr"/>
            <a:r>
              <a:rPr lang="tr-TR" dirty="0">
                <a:solidFill>
                  <a:srgbClr val="3B419B"/>
                </a:solidFill>
              </a:rPr>
              <a:t>Dil ve Tarih-Coğrafya Fakültesi </a:t>
            </a:r>
          </a:p>
          <a:p>
            <a:pPr algn="ctr"/>
            <a:r>
              <a:rPr lang="tr-TR" dirty="0">
                <a:solidFill>
                  <a:srgbClr val="3B419B"/>
                </a:solidFill>
              </a:rPr>
              <a:t>Coğrafya Bölümü</a:t>
            </a:r>
          </a:p>
        </p:txBody>
      </p:sp>
      <p:sp>
        <p:nvSpPr>
          <p:cNvPr id="3" name="Alt Başlık 2">
            <a:extLst>
              <a:ext uri="{FF2B5EF4-FFF2-40B4-BE49-F238E27FC236}">
                <a16:creationId xmlns:a16="http://schemas.microsoft.com/office/drawing/2014/main" id="{25BF0E46-5E7F-4448-8AE2-C0F2B5FE990C}"/>
              </a:ext>
            </a:extLst>
          </p:cNvPr>
          <p:cNvSpPr txBox="1">
            <a:spLocks/>
          </p:cNvSpPr>
          <p:nvPr/>
        </p:nvSpPr>
        <p:spPr>
          <a:xfrm>
            <a:off x="3143240" y="6215082"/>
            <a:ext cx="3722703" cy="3485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rgbClr val="3B419B"/>
                </a:solidFill>
              </a:rPr>
              <a:t>Doç. Dr. Mutlu YILMAZ</a:t>
            </a:r>
          </a:p>
        </p:txBody>
      </p:sp>
      <p:sp>
        <p:nvSpPr>
          <p:cNvPr id="4" name="3 Dikdörtgen"/>
          <p:cNvSpPr/>
          <p:nvPr/>
        </p:nvSpPr>
        <p:spPr>
          <a:xfrm>
            <a:off x="2643174" y="1428736"/>
            <a:ext cx="4572000" cy="1077218"/>
          </a:xfrm>
          <a:prstGeom prst="rect">
            <a:avLst/>
          </a:prstGeom>
        </p:spPr>
        <p:txBody>
          <a:bodyPr>
            <a:spAutoFit/>
          </a:bodyPr>
          <a:lstStyle/>
          <a:p>
            <a:pPr algn="ctr"/>
            <a:r>
              <a:rPr lang="tr-TR" sz="3200" dirty="0" smtClean="0">
                <a:solidFill>
                  <a:srgbClr val="3B419B"/>
                </a:solidFill>
                <a:latin typeface="Times New Roman" pitchFamily="18" charset="0"/>
                <a:cs typeface="Times New Roman" pitchFamily="18" charset="0"/>
              </a:rPr>
              <a:t>COG 450 </a:t>
            </a:r>
            <a:br>
              <a:rPr lang="tr-TR" sz="3200" dirty="0" smtClean="0">
                <a:solidFill>
                  <a:srgbClr val="3B419B"/>
                </a:solidFill>
                <a:latin typeface="Times New Roman" pitchFamily="18" charset="0"/>
                <a:cs typeface="Times New Roman" pitchFamily="18" charset="0"/>
              </a:rPr>
            </a:br>
            <a:r>
              <a:rPr lang="tr-TR" sz="3200" b="1" dirty="0" smtClean="0">
                <a:solidFill>
                  <a:srgbClr val="3B419B"/>
                </a:solidFill>
                <a:latin typeface="Times New Roman" pitchFamily="18" charset="0"/>
                <a:cs typeface="Times New Roman" pitchFamily="18" charset="0"/>
              </a:rPr>
              <a:t>ORTA DOĞU</a:t>
            </a:r>
            <a:endParaRPr lang="tr-TR" sz="3200" b="1" dirty="0">
              <a:solidFill>
                <a:srgbClr val="3B419B"/>
              </a:solidFill>
              <a:latin typeface="Times New Roman" pitchFamily="18" charset="0"/>
              <a:cs typeface="Times New Roman" pitchFamily="18" charset="0"/>
            </a:endParaRPr>
          </a:p>
        </p:txBody>
      </p:sp>
      <p:pic>
        <p:nvPicPr>
          <p:cNvPr id="6"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4612" y="2643182"/>
            <a:ext cx="4518325" cy="3500462"/>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ilah-sirketleri-arap-bahari-1.jpg"/>
          <p:cNvPicPr>
            <a:picLocks noGrp="1" noChangeAspect="1"/>
          </p:cNvPicPr>
          <p:nvPr>
            <p:ph idx="4294967295"/>
          </p:nvPr>
        </p:nvPicPr>
        <p:blipFill>
          <a:blip r:embed="rId2" cstate="print">
            <a:lum bright="-20000" contrast="40000"/>
          </a:blip>
          <a:stretch>
            <a:fillRect/>
          </a:stretch>
        </p:blipFill>
        <p:spPr>
          <a:xfrm>
            <a:off x="1043608" y="332656"/>
            <a:ext cx="8028384" cy="6031045"/>
          </a:xfrm>
        </p:spPr>
      </p:pic>
    </p:spTree>
    <p:extLst>
      <p:ext uri="{BB962C8B-B14F-4D97-AF65-F5344CB8AC3E}">
        <p14:creationId xmlns:p14="http://schemas.microsoft.com/office/powerpoint/2010/main" val="2952767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8000"/>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8229600" cy="1143000"/>
          </a:xfrm>
        </p:spPr>
        <p:txBody>
          <a:bodyPr/>
          <a:lstStyle/>
          <a:p>
            <a:r>
              <a:rPr lang="tr-TR" b="1" dirty="0" smtClean="0">
                <a:ln w="31550" cmpd="sng">
                  <a:solidFill>
                    <a:schemeClr val="tx2">
                      <a:lumMod val="50000"/>
                    </a:schemeClr>
                  </a:solidFill>
                  <a:prstDash val="solid"/>
                </a:ln>
                <a:solidFill>
                  <a:srgbClr val="FFFFFF"/>
                </a:solidFill>
                <a:effectLst>
                  <a:outerShdw blurRad="41275" dist="12700" dir="12000000" algn="tl" rotWithShape="0">
                    <a:srgbClr val="000000">
                      <a:alpha val="40000"/>
                    </a:srgbClr>
                  </a:outerShdw>
                </a:effectLst>
              </a:rPr>
              <a:t>RUSYA</a:t>
            </a:r>
            <a:endParaRPr lang="tr-TR" b="1" dirty="0">
              <a:ln w="31550" cmpd="sng">
                <a:solidFill>
                  <a:schemeClr val="tx2">
                    <a:lumMod val="50000"/>
                  </a:schemeClr>
                </a:solidFill>
                <a:prstDash val="solid"/>
              </a:ln>
              <a:solidFill>
                <a:srgbClr val="FFFFFF"/>
              </a:solidFill>
              <a:effectLst>
                <a:outerShdw blurRad="41275" dist="12700" dir="12000000" algn="tl" rotWithShape="0">
                  <a:srgbClr val="000000">
                    <a:alpha val="40000"/>
                  </a:srgbClr>
                </a:outerShdw>
              </a:effectLst>
            </a:endParaRPr>
          </a:p>
        </p:txBody>
      </p:sp>
      <p:sp>
        <p:nvSpPr>
          <p:cNvPr id="3" name="2 İçerik Yer Tutucusu"/>
          <p:cNvSpPr>
            <a:spLocks noGrp="1"/>
          </p:cNvSpPr>
          <p:nvPr>
            <p:ph idx="4294967295"/>
          </p:nvPr>
        </p:nvSpPr>
        <p:spPr>
          <a:xfrm>
            <a:off x="914400" y="1417638"/>
            <a:ext cx="8229600" cy="4525962"/>
          </a:xfrm>
          <a:blipFill dpi="0" rotWithShape="1">
            <a:blip r:embed="rId3">
              <a:alphaModFix amt="0"/>
            </a:blip>
            <a:srcRect/>
            <a:tile tx="0" ty="0" sx="100000" sy="100000" flip="none" algn="tl"/>
          </a:blipFill>
        </p:spPr>
        <p:txBody>
          <a:bodyPr>
            <a:normAutofit fontScale="250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tr-TR" sz="8000" b="1" dirty="0">
                <a:solidFill>
                  <a:schemeClr val="tx1">
                    <a:lumMod val="95000"/>
                    <a:lumOff val="5000"/>
                  </a:schemeClr>
                </a:solidFill>
              </a:rPr>
              <a:t>Savaşın ilk yıllarında doğrudan müdahil olmamıştır</a:t>
            </a:r>
            <a:r>
              <a:rPr lang="tr-TR" sz="8000" b="1" dirty="0" smtClean="0">
                <a:solidFill>
                  <a:schemeClr val="tx1">
                    <a:lumMod val="95000"/>
                    <a:lumOff val="5000"/>
                  </a:schemeClr>
                </a:solidFill>
              </a:rPr>
              <a:t>.</a:t>
            </a:r>
          </a:p>
          <a:p>
            <a:r>
              <a:rPr lang="tr-TR" sz="8000" b="1" dirty="0" smtClean="0">
                <a:solidFill>
                  <a:schemeClr val="tx1">
                    <a:lumMod val="95000"/>
                    <a:lumOff val="5000"/>
                  </a:schemeClr>
                </a:solidFill>
              </a:rPr>
              <a:t>2011 </a:t>
            </a:r>
            <a:r>
              <a:rPr lang="tr-TR" sz="8000" b="1" dirty="0">
                <a:solidFill>
                  <a:schemeClr val="tx1">
                    <a:lumMod val="95000"/>
                    <a:lumOff val="5000"/>
                  </a:schemeClr>
                </a:solidFill>
              </a:rPr>
              <a:t>yılında başlayan Suriye İç Savaşı sırasında, 2012 Şubat ayında Çin ile Rusya,Humus kentinde sivillere yapıldığı iddia edilen saldırılar için </a:t>
            </a:r>
            <a:r>
              <a:rPr lang="tr-TR" sz="8000" b="1" dirty="0" err="1">
                <a:solidFill>
                  <a:schemeClr val="tx1">
                    <a:lumMod val="95000"/>
                    <a:lumOff val="5000"/>
                  </a:schemeClr>
                </a:solidFill>
              </a:rPr>
              <a:t>Beşar</a:t>
            </a:r>
            <a:r>
              <a:rPr lang="tr-TR" sz="8000" b="1" dirty="0">
                <a:solidFill>
                  <a:schemeClr val="tx1">
                    <a:lumMod val="95000"/>
                    <a:lumOff val="5000"/>
                  </a:schemeClr>
                </a:solidFill>
              </a:rPr>
              <a:t> Esad </a:t>
            </a:r>
            <a:r>
              <a:rPr lang="tr-TR" sz="8000" b="1" dirty="0" smtClean="0">
                <a:solidFill>
                  <a:schemeClr val="tx1">
                    <a:lumMod val="95000"/>
                    <a:lumOff val="5000"/>
                  </a:schemeClr>
                </a:solidFill>
              </a:rPr>
              <a:t>hükümetine</a:t>
            </a:r>
            <a:r>
              <a:rPr lang="tr-TR" sz="8000" b="1" dirty="0">
                <a:solidFill>
                  <a:schemeClr val="tx1">
                    <a:lumMod val="95000"/>
                    <a:lumOff val="5000"/>
                  </a:schemeClr>
                </a:solidFill>
              </a:rPr>
              <a:t> BM Güvenlik Konseyi’nin kınamasına karşı oy </a:t>
            </a:r>
            <a:r>
              <a:rPr lang="tr-TR" sz="8000" b="1" dirty="0" smtClean="0">
                <a:solidFill>
                  <a:schemeClr val="tx1">
                    <a:lumMod val="95000"/>
                    <a:lumOff val="5000"/>
                  </a:schemeClr>
                </a:solidFill>
              </a:rPr>
              <a:t>kullandılar.</a:t>
            </a:r>
          </a:p>
          <a:p>
            <a:r>
              <a:rPr lang="tr-TR" sz="8000" b="1" dirty="0" smtClean="0">
                <a:solidFill>
                  <a:schemeClr val="tx1">
                    <a:lumMod val="95000"/>
                    <a:lumOff val="5000"/>
                  </a:schemeClr>
                </a:solidFill>
              </a:rPr>
              <a:t>Eylül </a:t>
            </a:r>
            <a:r>
              <a:rPr lang="tr-TR" sz="8000" b="1" dirty="0">
                <a:solidFill>
                  <a:schemeClr val="tx1">
                    <a:lumMod val="95000"/>
                    <a:lumOff val="5000"/>
                  </a:schemeClr>
                </a:solidFill>
              </a:rPr>
              <a:t>2015 itibariyle rejim muhalifleri ezici bir üstünlüğe sahip olmasalar da savaş alanında güçlü bir konumdaydılar. Ancak bu tarihten sonra Rusya’nın etkisiyle dengeler rejim lehine dönmeye başladı. Bugün gelinen noktadaysa rejim Halep’te kontrolü sağlamış ve muhalifler karşısında önemli bir askeri başarı kazanmış durumdadır</a:t>
            </a:r>
            <a:r>
              <a:rPr lang="tr-TR" sz="8000" b="1" dirty="0" smtClean="0">
                <a:solidFill>
                  <a:schemeClr val="tx1">
                    <a:lumMod val="95000"/>
                    <a:lumOff val="5000"/>
                  </a:schemeClr>
                </a:solidFill>
              </a:rPr>
              <a:t>. </a:t>
            </a:r>
          </a:p>
          <a:p>
            <a:r>
              <a:rPr lang="tr-TR" sz="8000" b="1" dirty="0" smtClean="0">
                <a:solidFill>
                  <a:schemeClr val="tx1">
                    <a:lumMod val="95000"/>
                    <a:lumOff val="5000"/>
                  </a:schemeClr>
                </a:solidFill>
              </a:rPr>
              <a:t>Bu </a:t>
            </a:r>
            <a:r>
              <a:rPr lang="tr-TR" sz="8000" b="1" dirty="0">
                <a:solidFill>
                  <a:schemeClr val="tx1">
                    <a:lumMod val="95000"/>
                    <a:lumOff val="5000"/>
                  </a:schemeClr>
                </a:solidFill>
              </a:rPr>
              <a:t>yeni denge hem sahadaki aktörler tarafından hem de uluslararası güçler tarafından kabullenilmiş görünüyor. Bu kabullenmenin </a:t>
            </a:r>
            <a:r>
              <a:rPr lang="tr-TR" sz="8000" b="1" dirty="0" smtClean="0">
                <a:solidFill>
                  <a:schemeClr val="tx1">
                    <a:lumMod val="95000"/>
                    <a:lumOff val="5000"/>
                  </a:schemeClr>
                </a:solidFill>
              </a:rPr>
              <a:t>neticesinde </a:t>
            </a:r>
            <a:r>
              <a:rPr lang="tr-TR" sz="8000" b="1" dirty="0">
                <a:solidFill>
                  <a:schemeClr val="tx1">
                    <a:lumMod val="95000"/>
                    <a:lumOff val="5000"/>
                  </a:schemeClr>
                </a:solidFill>
              </a:rPr>
              <a:t>bir ateşkes sağlandı ve diplomasi masasına geri dönüldü.</a:t>
            </a:r>
          </a:p>
          <a:p>
            <a:r>
              <a:rPr lang="tr-TR" sz="8000" b="1" dirty="0" smtClean="0">
                <a:solidFill>
                  <a:schemeClr val="tx1">
                    <a:lumMod val="95000"/>
                    <a:lumOff val="5000"/>
                  </a:schemeClr>
                </a:solidFill>
              </a:rPr>
              <a:t>Bir </a:t>
            </a:r>
            <a:r>
              <a:rPr lang="tr-TR" sz="8000" b="1" dirty="0">
                <a:solidFill>
                  <a:schemeClr val="tx1">
                    <a:lumMod val="95000"/>
                    <a:lumOff val="5000"/>
                  </a:schemeClr>
                </a:solidFill>
              </a:rPr>
              <a:t>başka deyişle Rusya Suriye üzerinden Ortadoğu’da oyun kurucu bir aktöre dönüştü. Üstelik Rusya’nın bu rolü uluslararası aktörler tarafından daha geniş bir kabul görmeye başladı.</a:t>
            </a:r>
          </a:p>
          <a:p>
            <a:endPar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4056800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00-russia-and-usa-syria-31-08-132-1.jpg"/>
          <p:cNvPicPr>
            <a:picLocks noGrp="1" noChangeAspect="1"/>
          </p:cNvPicPr>
          <p:nvPr>
            <p:ph idx="4294967295"/>
          </p:nvPr>
        </p:nvPicPr>
        <p:blipFill>
          <a:blip r:embed="rId2" cstate="print"/>
          <a:stretch>
            <a:fillRect/>
          </a:stretch>
        </p:blipFill>
        <p:spPr>
          <a:xfrm>
            <a:off x="0" y="0"/>
            <a:ext cx="9144000" cy="6858000"/>
          </a:xfrm>
        </p:spPr>
      </p:pic>
    </p:spTree>
    <p:extLst>
      <p:ext uri="{BB962C8B-B14F-4D97-AF65-F5344CB8AC3E}">
        <p14:creationId xmlns:p14="http://schemas.microsoft.com/office/powerpoint/2010/main" val="1233470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cer\Downloads\thumbs_b_c_6d0c735632e803a0e0847bc4f7035ec2.jpg"/>
          <p:cNvPicPr>
            <a:picLocks noChangeAspect="1" noChangeArrowheads="1"/>
          </p:cNvPicPr>
          <p:nvPr/>
        </p:nvPicPr>
        <p:blipFill>
          <a:blip r:embed="rId2" cstate="print">
            <a:lum contrast="20000"/>
          </a:blip>
          <a:srcRect/>
          <a:stretch>
            <a:fillRect/>
          </a:stretch>
        </p:blipFill>
        <p:spPr bwMode="auto">
          <a:xfrm>
            <a:off x="1" y="0"/>
            <a:ext cx="9144000" cy="6858000"/>
          </a:xfrm>
          <a:prstGeom prst="rect">
            <a:avLst/>
          </a:prstGeom>
          <a:noFill/>
        </p:spPr>
      </p:pic>
    </p:spTree>
    <p:extLst>
      <p:ext uri="{BB962C8B-B14F-4D97-AF65-F5344CB8AC3E}">
        <p14:creationId xmlns:p14="http://schemas.microsoft.com/office/powerpoint/2010/main" val="430165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8229600" cy="1143000"/>
          </a:xfrm>
        </p:spPr>
        <p:txBody>
          <a:bodyPr/>
          <a:lstStyle/>
          <a:p>
            <a:r>
              <a:rPr lang="tr-TR" b="1" dirty="0" smtClean="0">
                <a:ln w="19050">
                  <a:solidFill>
                    <a:srgbClr val="00B050"/>
                  </a:solidFill>
                  <a:prstDash val="solid"/>
                </a:ln>
                <a:solidFill>
                  <a:schemeClr val="bg2">
                    <a:lumMod val="25000"/>
                  </a:schemeClr>
                </a:solidFill>
                <a:effectLst>
                  <a:outerShdw blurRad="50000" dist="50800" dir="7500000" algn="tl">
                    <a:srgbClr val="000000">
                      <a:shade val="5000"/>
                      <a:alpha val="35000"/>
                    </a:srgbClr>
                  </a:outerShdw>
                </a:effectLst>
              </a:rPr>
              <a:t>İRAN</a:t>
            </a:r>
            <a:r>
              <a:rPr lang="tr-TR" dirty="0" smtClean="0">
                <a:ln>
                  <a:solidFill>
                    <a:srgbClr val="00B050"/>
                  </a:solidFill>
                </a:ln>
              </a:rPr>
              <a:t> </a:t>
            </a:r>
            <a:endParaRPr lang="tr-TR" dirty="0">
              <a:ln>
                <a:solidFill>
                  <a:srgbClr val="00B050"/>
                </a:solidFill>
              </a:ln>
            </a:endParaRPr>
          </a:p>
        </p:txBody>
      </p:sp>
      <p:sp>
        <p:nvSpPr>
          <p:cNvPr id="5" name="4 İçerik Yer Tutucusu"/>
          <p:cNvSpPr>
            <a:spLocks noGrp="1"/>
          </p:cNvSpPr>
          <p:nvPr>
            <p:ph idx="4294967295"/>
          </p:nvPr>
        </p:nvSpPr>
        <p:spPr>
          <a:xfrm>
            <a:off x="0" y="1268413"/>
            <a:ext cx="8229600" cy="4525962"/>
          </a:xfrm>
        </p:spPr>
        <p:txBody>
          <a:bodyPr>
            <a:noAutofit/>
          </a:bodyPr>
          <a:lstStyle/>
          <a:p>
            <a:r>
              <a:rPr lang="tr-TR" sz="1600" dirty="0"/>
              <a:t> </a:t>
            </a:r>
            <a:r>
              <a:rPr lang="tr-TR" sz="1600" b="1" dirty="0"/>
              <a:t>Haziran 2011’de İslam Devrimi Rehberi Ayetullah </a:t>
            </a:r>
            <a:r>
              <a:rPr lang="tr-TR" sz="1600" b="1" dirty="0" err="1"/>
              <a:t>Hameney</a:t>
            </a:r>
            <a:r>
              <a:rPr lang="tr-TR" sz="1600" b="1" dirty="0"/>
              <a:t>, dışarıdan tertip edildiğini, Amerikan ve İsrail menfaatlerine hizmet ettiğini iddia ettiği muhalif gösteriler karşısında Suriye rejiminin yanında duracaklarını duyurdu.</a:t>
            </a:r>
          </a:p>
          <a:p>
            <a:r>
              <a:rPr lang="tr-TR" sz="1600" b="1" dirty="0"/>
              <a:t>Bölgede </a:t>
            </a:r>
            <a:r>
              <a:rPr lang="tr-TR" sz="1600" b="1" dirty="0" err="1"/>
              <a:t>Esed</a:t>
            </a:r>
            <a:r>
              <a:rPr lang="tr-TR" sz="1600" b="1" dirty="0"/>
              <a:t> rejimine açık destek veren ve iç savaşın en aktif tarafı olduğu artık açıkça belli olan ülke ise şüphesiz Suriye sorununu kendi iç meselesi olarak gören İran.</a:t>
            </a:r>
          </a:p>
          <a:p>
            <a:pPr fontAlgn="base"/>
            <a:r>
              <a:rPr lang="tr-TR" sz="1600" b="1" dirty="0"/>
              <a:t>İki ülke arasında zaman zaman fikir ayrılıkları ortaya çıkmış olsa da, Tahran Suriye üzerinde etki kurmaya ve </a:t>
            </a:r>
            <a:r>
              <a:rPr lang="tr-TR" sz="1600" b="1" dirty="0" err="1"/>
              <a:t>Beşşar</a:t>
            </a:r>
            <a:r>
              <a:rPr lang="tr-TR" sz="1600" b="1" dirty="0"/>
              <a:t> </a:t>
            </a:r>
            <a:r>
              <a:rPr lang="tr-TR" sz="1600" b="1" dirty="0" err="1"/>
              <a:t>Esed</a:t>
            </a:r>
            <a:r>
              <a:rPr lang="tr-TR" sz="1600" b="1" dirty="0"/>
              <a:t> rejiminin ayakta tutmaya hayati önem veriyor.</a:t>
            </a:r>
          </a:p>
          <a:p>
            <a:pPr fontAlgn="base"/>
            <a:r>
              <a:rPr lang="tr-TR" sz="1600" b="1" dirty="0"/>
              <a:t>Çünkü İran’a göre Suriye iç savaşı, bölgede aslında kendisine karşı yapılmak istenen saldırının bir parçası ve bahanesi.</a:t>
            </a:r>
          </a:p>
          <a:p>
            <a:pPr fontAlgn="base"/>
            <a:r>
              <a:rPr lang="tr-TR" sz="1600" b="1" dirty="0"/>
              <a:t>İran ayrıca, Suriye’nin Sünni-Şii geriliminin ana sahnesi haline gelmesi ve bunun sonucu olarak Orta Doğu’da mezhepler arası gerilimin iyice tırmanması sonrasında, ‘Şii Hilâli’ni korumak adına da </a:t>
            </a:r>
            <a:r>
              <a:rPr lang="tr-TR" sz="1600" b="1" dirty="0" err="1"/>
              <a:t>Esed</a:t>
            </a:r>
            <a:r>
              <a:rPr lang="tr-TR" sz="1600" b="1" dirty="0"/>
              <a:t> rejiminin gücünü korumasını önemsiyor.</a:t>
            </a:r>
          </a:p>
          <a:p>
            <a:r>
              <a:rPr lang="tr-TR" sz="1600" b="1" dirty="0"/>
              <a:t>İran rejiminin muhalifi Ulusal Direniş Konseyi’nin (Halkın Mücahitleri Örgütü – HMÖ) Eylül 2016’da yayınladığı bir rapora göre Devrim Muhafızları’ndan 8-10 bin, düzenli ordudan 5-6 bin asker Suriye’de konuşlandırılmış vaziyette. Aynı raporda 7-10 bin Hizbullah militanının yanı sıra 20 bin Iraklı, 15-20 bin Afgan, 5-7 bin Pakistanlı, Filistinli ve diğer yerlerden militanın İran’ın kontrolü altında Suriye’de savaştığı iddia edildi.</a:t>
            </a:r>
          </a:p>
        </p:txBody>
      </p:sp>
    </p:spTree>
    <p:extLst>
      <p:ext uri="{BB962C8B-B14F-4D97-AF65-F5344CB8AC3E}">
        <p14:creationId xmlns:p14="http://schemas.microsoft.com/office/powerpoint/2010/main" val="2902417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8229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tr-TR" b="1" cap="all" dirty="0" smtClean="0">
                <a:ln w="0">
                  <a:solidFill>
                    <a:schemeClr val="tx1">
                      <a:lumMod val="95000"/>
                      <a:lumOff val="5000"/>
                    </a:schemeClr>
                  </a:solidFill>
                </a:ln>
                <a:solidFill>
                  <a:schemeClr val="tx1">
                    <a:lumMod val="95000"/>
                    <a:lumOff val="5000"/>
                  </a:schemeClr>
                </a:solidFill>
                <a:effectLst>
                  <a:reflection blurRad="12700" stA="50000" endPos="50000" dist="5000" dir="5400000" sy="-100000" rotWithShape="0"/>
                </a:effectLst>
              </a:rPr>
              <a:t>IŞİD</a:t>
            </a:r>
            <a:endParaRPr lang="tr-TR" b="1" cap="all" dirty="0">
              <a:ln w="0">
                <a:solidFill>
                  <a:schemeClr val="tx1">
                    <a:lumMod val="95000"/>
                    <a:lumOff val="5000"/>
                  </a:schemeClr>
                </a:solidFill>
              </a:ln>
              <a:solidFill>
                <a:schemeClr val="tx1">
                  <a:lumMod val="95000"/>
                  <a:lumOff val="5000"/>
                </a:schemeClr>
              </a:solidFill>
              <a:effectLst>
                <a:reflection blurRad="12700" stA="50000" endPos="50000" dist="5000" dir="5400000" sy="-100000" rotWithShape="0"/>
              </a:effectLst>
            </a:endParaRPr>
          </a:p>
        </p:txBody>
      </p:sp>
      <p:sp>
        <p:nvSpPr>
          <p:cNvPr id="3" name="2 İçerik Yer Tutucusu"/>
          <p:cNvSpPr>
            <a:spLocks noGrp="1"/>
          </p:cNvSpPr>
          <p:nvPr>
            <p:ph idx="4294967295"/>
          </p:nvPr>
        </p:nvSpPr>
        <p:spPr>
          <a:xfrm>
            <a:off x="0" y="1600200"/>
            <a:ext cx="8229600" cy="4525963"/>
          </a:xfrm>
          <a:blipFill dpi="0" rotWithShape="1">
            <a:blip r:embed="rId3">
              <a:alphaModFix amt="39000"/>
            </a:blip>
            <a:srcRect/>
            <a:tile tx="0" ty="0" sx="100000" sy="100000" flip="none" algn="tl"/>
          </a:blipFill>
        </p:spPr>
        <p:txBody>
          <a:bodyPr>
            <a:normAutofit fontScale="62500" lnSpcReduction="20000"/>
          </a:bodyPr>
          <a:lstStyle/>
          <a:p>
            <a:r>
              <a:rPr lang="tr-TR" b="1" dirty="0" smtClean="0"/>
              <a:t>Irak ve</a:t>
            </a:r>
            <a:r>
              <a:rPr lang="tr-TR" b="1" dirty="0"/>
              <a:t> </a:t>
            </a:r>
            <a:r>
              <a:rPr lang="tr-TR" b="1" dirty="0" smtClean="0"/>
              <a:t>Suriye’de </a:t>
            </a:r>
            <a:r>
              <a:rPr lang="tr-TR" b="1" dirty="0"/>
              <a:t>etkinlik gösteren, bu bölgede hilâfet devleti kurmak amacıyla güvenlik güçlerine ve </a:t>
            </a:r>
            <a:r>
              <a:rPr lang="tr-TR" b="1" dirty="0" smtClean="0"/>
              <a:t>sivillere</a:t>
            </a:r>
            <a:r>
              <a:rPr lang="tr-TR" b="1" dirty="0"/>
              <a:t> karşı eylemler yapan yasa dışı, silahlı ve ele geçirdiği topraklardaki meşruluğu hiçbir ülke tarafından tanınmayan </a:t>
            </a:r>
            <a:r>
              <a:rPr lang="tr-TR" b="1" dirty="0" smtClean="0"/>
              <a:t>Selefi</a:t>
            </a:r>
            <a:r>
              <a:rPr lang="tr-TR" b="1" dirty="0"/>
              <a:t> </a:t>
            </a:r>
            <a:r>
              <a:rPr lang="tr-TR" b="1" dirty="0" smtClean="0"/>
              <a:t>terörist</a:t>
            </a:r>
            <a:r>
              <a:rPr lang="tr-TR" b="1" dirty="0"/>
              <a:t> </a:t>
            </a:r>
            <a:r>
              <a:rPr lang="tr-TR" b="1" dirty="0" smtClean="0"/>
              <a:t>örgüt.</a:t>
            </a:r>
            <a:endParaRPr lang="tr-TR" b="1" dirty="0"/>
          </a:p>
          <a:p>
            <a:r>
              <a:rPr lang="tr-TR" b="1" dirty="0"/>
              <a:t>Avrupa Birliği ve Birleşmiş Milletler ile aralarında ABD, Türkiye, Suudi Arabistan, Kanada'nın da bulunduğu pek çok ülke tarafından terör örgütü olarak tanınmaktadır</a:t>
            </a:r>
            <a:r>
              <a:rPr lang="tr-TR" b="1" dirty="0" smtClean="0"/>
              <a:t>.</a:t>
            </a:r>
            <a:endParaRPr lang="tr-TR" b="1" dirty="0"/>
          </a:p>
          <a:p>
            <a:r>
              <a:rPr lang="tr-TR" b="1" dirty="0" smtClean="0"/>
              <a:t>Uluslararası </a:t>
            </a:r>
            <a:r>
              <a:rPr lang="tr-TR" b="1" dirty="0"/>
              <a:t>Af </a:t>
            </a:r>
            <a:r>
              <a:rPr lang="tr-TR" b="1" dirty="0" smtClean="0"/>
              <a:t>Örgütü'nün </a:t>
            </a:r>
            <a:r>
              <a:rPr lang="tr-TR" b="1" dirty="0"/>
              <a:t>raporlarına göre örgütün gizli işkence </a:t>
            </a:r>
            <a:r>
              <a:rPr lang="tr-TR" b="1" dirty="0" smtClean="0"/>
              <a:t>merkezleri </a:t>
            </a:r>
            <a:r>
              <a:rPr lang="tr-TR" b="1" dirty="0"/>
              <a:t>bulunuyor. Örgüt, güçlü olduğu bölgelerdeki Suriye halkını sigara içme, zina, örgüt kanunlarına karşı gelme veya düşman birliklerine mensup olma gibi suçlamalarla alıkoyuyor, hapsedip işkence ediyor ya da öldürüyor. </a:t>
            </a:r>
          </a:p>
          <a:p>
            <a:r>
              <a:rPr lang="tr-TR" b="1" dirty="0"/>
              <a:t>Özellikle 2015 yılından sonra Türkiye, Rusya, ABD gibi devletler ile diğer örgütlerin çabasıyla </a:t>
            </a:r>
            <a:r>
              <a:rPr lang="tr-TR" b="1" dirty="0" err="1"/>
              <a:t>Işid</a:t>
            </a:r>
            <a:r>
              <a:rPr lang="tr-TR" b="1" dirty="0"/>
              <a:t> büyük yenilgiye uğratılmıştır.Geçtiğimiz günlerde , elinde tuttuğu son yer olan </a:t>
            </a:r>
            <a:r>
              <a:rPr lang="tr-TR" b="1" dirty="0" err="1"/>
              <a:t>Baghuz</a:t>
            </a:r>
            <a:r>
              <a:rPr lang="tr-TR" b="1" dirty="0"/>
              <a:t> köyünü de kaybetmiştir.</a:t>
            </a:r>
          </a:p>
        </p:txBody>
      </p:sp>
    </p:spTree>
    <p:extLst>
      <p:ext uri="{BB962C8B-B14F-4D97-AF65-F5344CB8AC3E}">
        <p14:creationId xmlns:p14="http://schemas.microsoft.com/office/powerpoint/2010/main" val="2603634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ısis.png"/>
          <p:cNvPicPr>
            <a:picLocks noGrp="1" noChangeAspect="1"/>
          </p:cNvPicPr>
          <p:nvPr>
            <p:ph idx="4294967295"/>
          </p:nvPr>
        </p:nvPicPr>
        <p:blipFill>
          <a:blip r:embed="rId2" cstate="print"/>
          <a:stretch>
            <a:fillRect/>
          </a:stretch>
        </p:blipFill>
        <p:spPr>
          <a:xfrm>
            <a:off x="0" y="0"/>
            <a:ext cx="9144000" cy="6858000"/>
          </a:xfrm>
        </p:spPr>
      </p:pic>
    </p:spTree>
    <p:extLst>
      <p:ext uri="{BB962C8B-B14F-4D97-AF65-F5344CB8AC3E}">
        <p14:creationId xmlns:p14="http://schemas.microsoft.com/office/powerpoint/2010/main" val="943471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8229600" cy="1143000"/>
          </a:xfrm>
        </p:spPr>
        <p:txBody>
          <a:bodyPr/>
          <a:lstStyle/>
          <a:p>
            <a:r>
              <a:rPr lang="tr-TR" dirty="0" smtClean="0">
                <a:ln w="18415" cmpd="sng">
                  <a:solidFill>
                    <a:srgbClr val="FFFF00"/>
                  </a:solidFill>
                  <a:prstDash val="solid"/>
                </a:ln>
                <a:solidFill>
                  <a:schemeClr val="tx1">
                    <a:lumMod val="95000"/>
                    <a:lumOff val="5000"/>
                  </a:schemeClr>
                </a:solidFill>
                <a:effectLst>
                  <a:outerShdw blurRad="63500" dir="3600000" algn="tl" rotWithShape="0">
                    <a:srgbClr val="000000">
                      <a:alpha val="70000"/>
                    </a:srgbClr>
                  </a:outerShdw>
                </a:effectLst>
              </a:rPr>
              <a:t>PYD/YPG</a:t>
            </a:r>
            <a:r>
              <a:rPr lang="tr-TR" b="1" spc="100" dirty="0" smtClean="0">
                <a:ln w="18000">
                  <a:solidFill>
                    <a:schemeClr val="accent1">
                      <a:satMod val="200000"/>
                      <a:tint val="72000"/>
                    </a:schemeClr>
                  </a:solidFill>
                  <a:prstDash val="solid"/>
                </a:ln>
                <a:solidFill>
                  <a:srgbClr val="FFFF00"/>
                </a:solidFill>
                <a:effectLst>
                  <a:outerShdw blurRad="25000" dist="20000" dir="16020000" algn="tl">
                    <a:schemeClr val="accent1">
                      <a:satMod val="200000"/>
                      <a:shade val="1000"/>
                      <a:alpha val="60000"/>
                    </a:schemeClr>
                  </a:outerShdw>
                </a:effectLst>
              </a:rPr>
              <a:t> </a:t>
            </a:r>
            <a:endParaRPr lang="tr-TR" b="1" spc="100" dirty="0">
              <a:ln w="18000">
                <a:solidFill>
                  <a:schemeClr val="accent1">
                    <a:satMod val="200000"/>
                    <a:tint val="72000"/>
                  </a:schemeClr>
                </a:solidFill>
                <a:prstDash val="solid"/>
              </a:ln>
              <a:solidFill>
                <a:srgbClr val="FFFF00"/>
              </a:solidFill>
              <a:effectLst>
                <a:outerShdw blurRad="25000" dist="20000" dir="16020000" algn="tl">
                  <a:schemeClr val="accent1">
                    <a:satMod val="200000"/>
                    <a:shade val="1000"/>
                    <a:alpha val="60000"/>
                  </a:schemeClr>
                </a:outerShdw>
              </a:effectLst>
            </a:endParaRPr>
          </a:p>
        </p:txBody>
      </p:sp>
      <p:sp>
        <p:nvSpPr>
          <p:cNvPr id="3" name="2 İçerik Yer Tutucusu"/>
          <p:cNvSpPr>
            <a:spLocks noGrp="1"/>
          </p:cNvSpPr>
          <p:nvPr>
            <p:ph idx="4294967295"/>
          </p:nvPr>
        </p:nvSpPr>
        <p:spPr>
          <a:xfrm>
            <a:off x="0" y="1600200"/>
            <a:ext cx="8229600" cy="4525963"/>
          </a:xfrm>
        </p:spPr>
        <p:txBody>
          <a:bodyPr>
            <a:normAutofit fontScale="70000" lnSpcReduction="20000"/>
          </a:bodyPr>
          <a:lstStyle/>
          <a:p>
            <a:r>
              <a:rPr lang="tr-TR" b="1" dirty="0"/>
              <a:t>Terör örgütü PKK’nın Suriye kolu olan YPG, Suriye’nin kuzeyinde bir terörist devlet kurmak istemektedir. Ancak bu konu nedeniyle Türkiye ile oldukça ters düşmektedir. </a:t>
            </a:r>
          </a:p>
          <a:p>
            <a:r>
              <a:rPr lang="tr-TR" b="1" dirty="0"/>
              <a:t>Özellikle ABD tarafından gerek silah ve para açısından desteklenen PYD/YPG bölgede </a:t>
            </a:r>
            <a:r>
              <a:rPr lang="tr-TR" b="1" dirty="0" err="1"/>
              <a:t>IŞID’e</a:t>
            </a:r>
            <a:r>
              <a:rPr lang="tr-TR" b="1" dirty="0"/>
              <a:t> karşı savaştırılmış ancak </a:t>
            </a:r>
            <a:r>
              <a:rPr lang="tr-TR" b="1" dirty="0" err="1"/>
              <a:t>Rakka’da</a:t>
            </a:r>
            <a:r>
              <a:rPr lang="tr-TR" b="1" dirty="0"/>
              <a:t> görüldüğü üzere iş birliğine de gitmiştir.</a:t>
            </a:r>
          </a:p>
          <a:p>
            <a:r>
              <a:rPr lang="tr-TR" b="1" dirty="0"/>
              <a:t>Dünya kamuoyunda PYD/YPG terör örgütlerine karşı savaşan iyi niyetli bir oluşum gibi gösterilmektedir.</a:t>
            </a:r>
          </a:p>
          <a:p>
            <a:r>
              <a:rPr lang="tr-TR" b="1" dirty="0"/>
              <a:t>PKK/</a:t>
            </a:r>
            <a:r>
              <a:rPr lang="tr-TR" b="1" dirty="0" err="1"/>
              <a:t>KCK’nın</a:t>
            </a:r>
            <a:r>
              <a:rPr lang="tr-TR" b="1" dirty="0"/>
              <a:t> Suriye kolu olarak görev yapan, toplantılarda da KCK yöneticilerinin olduğu PYD ve silahlı gücü YPG bu bölgelerde kontrolü sağlayıp, etnik temelli bir Kürt devleti kurmak istediğini dile getiriyor ve bunu tüm dünya bildiği halde </a:t>
            </a:r>
            <a:r>
              <a:rPr lang="tr-TR" b="1" dirty="0" err="1"/>
              <a:t>şuanki</a:t>
            </a:r>
            <a:r>
              <a:rPr lang="tr-TR" b="1" dirty="0"/>
              <a:t> Suriye’nin durumundan dolayı net tavır koyamıyor/koymak istemiyor.</a:t>
            </a:r>
          </a:p>
        </p:txBody>
      </p:sp>
    </p:spTree>
    <p:extLst>
      <p:ext uri="{BB962C8B-B14F-4D97-AF65-F5344CB8AC3E}">
        <p14:creationId xmlns:p14="http://schemas.microsoft.com/office/powerpoint/2010/main" val="3254883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844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6000">
              <a:srgbClr val="D3E0EF"/>
            </a:gs>
            <a:gs pos="11000">
              <a:schemeClr val="accent1">
                <a:lumMod val="5000"/>
                <a:lumOff val="9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8229600" cy="1143000"/>
          </a:xfrm>
        </p:spPr>
        <p:txBody>
          <a:bodyPr>
            <a:normAutofit fontScale="90000"/>
          </a:bodyPr>
          <a:lstStyle/>
          <a:p>
            <a:r>
              <a:rPr lang="tr-TR" b="1" dirty="0" smtClean="0">
                <a:solidFill>
                  <a:schemeClr val="tx1">
                    <a:lumMod val="95000"/>
                    <a:lumOff val="5000"/>
                  </a:schemeClr>
                </a:solidFill>
              </a:rPr>
              <a:t>MUHALİFLER ve ÖZGÜR SURİYE ORDUSU (ÖSO)</a:t>
            </a:r>
            <a:endParaRPr lang="tr-TR" b="1" dirty="0">
              <a:solidFill>
                <a:schemeClr val="tx1">
                  <a:lumMod val="95000"/>
                  <a:lumOff val="5000"/>
                </a:schemeClr>
              </a:solidFill>
            </a:endParaRPr>
          </a:p>
        </p:txBody>
      </p:sp>
      <p:sp>
        <p:nvSpPr>
          <p:cNvPr id="3" name="2 İçerik Yer Tutucusu"/>
          <p:cNvSpPr>
            <a:spLocks noGrp="1"/>
          </p:cNvSpPr>
          <p:nvPr>
            <p:ph idx="4294967295"/>
          </p:nvPr>
        </p:nvSpPr>
        <p:spPr>
          <a:xfrm>
            <a:off x="0" y="1600200"/>
            <a:ext cx="8229600" cy="4525963"/>
          </a:xfrm>
        </p:spPr>
        <p:txBody>
          <a:bodyPr>
            <a:normAutofit fontScale="85000" lnSpcReduction="10000"/>
          </a:bodyPr>
          <a:lstStyle/>
          <a:p>
            <a:r>
              <a:rPr lang="tr-TR" b="1" dirty="0" smtClean="0">
                <a:solidFill>
                  <a:schemeClr val="tx1">
                    <a:lumMod val="95000"/>
                    <a:lumOff val="5000"/>
                  </a:schemeClr>
                </a:solidFill>
              </a:rPr>
              <a:t>Suriye’de iç savaş başladığı günden bu yana gözler Suriyeli Muhaliflerde. Devlet Başkanı </a:t>
            </a:r>
            <a:r>
              <a:rPr lang="tr-TR" b="1" dirty="0" err="1" smtClean="0">
                <a:solidFill>
                  <a:schemeClr val="tx1">
                    <a:lumMod val="95000"/>
                    <a:lumOff val="5000"/>
                  </a:schemeClr>
                </a:solidFill>
              </a:rPr>
              <a:t>Beşar</a:t>
            </a:r>
            <a:r>
              <a:rPr lang="tr-TR" b="1" dirty="0" smtClean="0">
                <a:solidFill>
                  <a:schemeClr val="tx1">
                    <a:lumMod val="95000"/>
                    <a:lumOff val="5000"/>
                  </a:schemeClr>
                </a:solidFill>
              </a:rPr>
              <a:t> Esad yönetimine karşı mücadele veren muhalifler, ılımlı ve radikal </a:t>
            </a:r>
            <a:r>
              <a:rPr lang="tr-TR" b="1" dirty="0" err="1" smtClean="0">
                <a:solidFill>
                  <a:schemeClr val="tx1">
                    <a:lumMod val="95000"/>
                    <a:lumOff val="5000"/>
                  </a:schemeClr>
                </a:solidFill>
              </a:rPr>
              <a:t>islamcı</a:t>
            </a:r>
            <a:r>
              <a:rPr lang="tr-TR" b="1" dirty="0" smtClean="0">
                <a:solidFill>
                  <a:schemeClr val="tx1">
                    <a:lumMod val="95000"/>
                    <a:lumOff val="5000"/>
                  </a:schemeClr>
                </a:solidFill>
              </a:rPr>
              <a:t> grupların yanı sıra, Kürt, Türkmen, Süryani gibi bir çok farklı azınlık gruptan oluşuyor.</a:t>
            </a:r>
          </a:p>
          <a:p>
            <a:pPr marL="0" indent="0">
              <a:buNone/>
            </a:pPr>
            <a:endParaRPr lang="tr-TR" b="1" dirty="0" smtClean="0">
              <a:solidFill>
                <a:schemeClr val="tx1">
                  <a:lumMod val="95000"/>
                  <a:lumOff val="5000"/>
                </a:schemeClr>
              </a:solidFill>
            </a:endParaRPr>
          </a:p>
          <a:p>
            <a:r>
              <a:rPr lang="tr-TR" b="1" dirty="0" smtClean="0">
                <a:solidFill>
                  <a:schemeClr val="tx1">
                    <a:lumMod val="95000"/>
                    <a:lumOff val="5000"/>
                  </a:schemeClr>
                </a:solidFill>
              </a:rPr>
              <a:t>Suriye’deki iç savaşta aktif faaliyet gösteren ve Esad Rejimi’ne karşı savaşan muhalif gruplardan en çok öne çıkan Özgür Suriye Ordusu ve </a:t>
            </a:r>
            <a:r>
              <a:rPr lang="tr-TR" b="1" dirty="0" err="1" smtClean="0">
                <a:solidFill>
                  <a:schemeClr val="tx1">
                    <a:lumMod val="95000"/>
                    <a:lumOff val="5000"/>
                  </a:schemeClr>
                </a:solidFill>
              </a:rPr>
              <a:t>Ceyşul</a:t>
            </a:r>
            <a:r>
              <a:rPr lang="tr-TR" b="1" dirty="0" smtClean="0">
                <a:solidFill>
                  <a:schemeClr val="tx1">
                    <a:lumMod val="95000"/>
                    <a:lumOff val="5000"/>
                  </a:schemeClr>
                </a:solidFill>
              </a:rPr>
              <a:t> İslam.</a:t>
            </a:r>
          </a:p>
          <a:p>
            <a:pPr marL="0" indent="0">
              <a:buNone/>
            </a:pPr>
            <a:endParaRPr lang="tr-TR" b="1" dirty="0" smtClean="0">
              <a:solidFill>
                <a:schemeClr val="tx1">
                  <a:lumMod val="95000"/>
                  <a:lumOff val="5000"/>
                </a:schemeClr>
              </a:solidFill>
            </a:endParaRPr>
          </a:p>
        </p:txBody>
      </p:sp>
    </p:spTree>
    <p:extLst>
      <p:ext uri="{BB962C8B-B14F-4D97-AF65-F5344CB8AC3E}">
        <p14:creationId xmlns:p14="http://schemas.microsoft.com/office/powerpoint/2010/main" val="1503690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6000" r="-26000"/>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1371600" y="4005263"/>
            <a:ext cx="7772400" cy="890587"/>
          </a:xfr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t="100000" r="100000"/>
            </a:path>
            <a:tileRect l="-100000" b="-100000"/>
          </a:grad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SURİYE İÇ SAVAŞI</a:t>
            </a:r>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55192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6000" r="-6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8229600" cy="1143000"/>
          </a:xfrm>
        </p:spPr>
        <p:txBody>
          <a:bodyPr>
            <a:normAutofit fontScale="90000"/>
          </a:bodyPr>
          <a:lstStyle/>
          <a:p>
            <a:r>
              <a:rPr lang="tr-TR" b="1" dirty="0" smtClean="0"/>
              <a:t>ÖZGÜR SURİYE ORDUSU(ÖSO)</a:t>
            </a:r>
            <a:endParaRPr lang="tr-TR" b="1" dirty="0"/>
          </a:p>
        </p:txBody>
      </p:sp>
      <p:sp>
        <p:nvSpPr>
          <p:cNvPr id="3" name="2 İçerik Yer Tutucusu"/>
          <p:cNvSpPr>
            <a:spLocks noGrp="1"/>
          </p:cNvSpPr>
          <p:nvPr>
            <p:ph idx="4294967295"/>
          </p:nvPr>
        </p:nvSpPr>
        <p:spPr>
          <a:xfrm>
            <a:off x="914400" y="1628775"/>
            <a:ext cx="8229600" cy="4525963"/>
          </a:xfrm>
        </p:spPr>
        <p:txBody>
          <a:bodyPr>
            <a:normAutofit fontScale="55000" lnSpcReduction="20000"/>
          </a:bodyPr>
          <a:lstStyle/>
          <a:p>
            <a:r>
              <a:rPr lang="tr-TR" b="1" dirty="0" smtClean="0">
                <a:ln w="0"/>
                <a:effectLst>
                  <a:outerShdw blurRad="38100" dist="19050" dir="2700000" algn="tl" rotWithShape="0">
                    <a:schemeClr val="dk1">
                      <a:alpha val="40000"/>
                    </a:schemeClr>
                  </a:outerShdw>
                </a:effectLst>
              </a:rPr>
              <a:t>Suriye Arap Cumhuriyeti'nde kurulan ve Devlet Başkanı </a:t>
            </a:r>
            <a:r>
              <a:rPr lang="tr-TR" b="1" dirty="0" err="1" smtClean="0">
                <a:ln w="0"/>
                <a:effectLst>
                  <a:outerShdw blurRad="38100" dist="19050" dir="2700000" algn="tl" rotWithShape="0">
                    <a:schemeClr val="dk1">
                      <a:alpha val="40000"/>
                    </a:schemeClr>
                  </a:outerShdw>
                </a:effectLst>
              </a:rPr>
              <a:t>Beşşar</a:t>
            </a:r>
            <a:r>
              <a:rPr lang="tr-TR" b="1" dirty="0" smtClean="0">
                <a:ln w="0"/>
                <a:effectLst>
                  <a:outerShdw blurRad="38100" dist="19050" dir="2700000" algn="tl" rotWithShape="0">
                    <a:schemeClr val="dk1">
                      <a:alpha val="40000"/>
                    </a:schemeClr>
                  </a:outerShdw>
                </a:effectLst>
              </a:rPr>
              <a:t> Esad'ın temsil ettiği rejimi devirmek için savaşan, silahlı örgüttür.</a:t>
            </a:r>
          </a:p>
          <a:p>
            <a:r>
              <a:rPr lang="tr-TR" b="1" dirty="0" smtClean="0">
                <a:ln w="0"/>
                <a:effectLst>
                  <a:outerShdw blurRad="38100" dist="19050" dir="2700000" algn="tl" rotWithShape="0">
                    <a:schemeClr val="dk1">
                      <a:alpha val="40000"/>
                    </a:schemeClr>
                  </a:outerShdw>
                </a:effectLst>
              </a:rPr>
              <a:t> Suriye İç Savaşı sırasında rejimi yıkmak isteyen, firar eden askerler tarafından, 29 Temmuz 2011 tarihinde </a:t>
            </a:r>
            <a:r>
              <a:rPr lang="tr-TR" b="1" dirty="0" err="1" smtClean="0">
                <a:ln w="0"/>
                <a:effectLst>
                  <a:outerShdw blurRad="38100" dist="19050" dir="2700000" algn="tl" rotWithShape="0">
                    <a:schemeClr val="dk1">
                      <a:alpha val="40000"/>
                    </a:schemeClr>
                  </a:outerShdw>
                </a:effectLst>
              </a:rPr>
              <a:t>Riyad</a:t>
            </a:r>
            <a:r>
              <a:rPr lang="tr-TR" b="1" dirty="0" smtClean="0">
                <a:ln w="0"/>
                <a:effectLst>
                  <a:outerShdw blurRad="38100" dist="19050" dir="2700000" algn="tl" rotWithShape="0">
                    <a:schemeClr val="dk1">
                      <a:alpha val="40000"/>
                    </a:schemeClr>
                  </a:outerShdw>
                </a:effectLst>
              </a:rPr>
              <a:t> el-</a:t>
            </a:r>
            <a:r>
              <a:rPr lang="tr-TR" b="1" dirty="0" err="1" smtClean="0">
                <a:ln w="0"/>
                <a:effectLst>
                  <a:outerShdw blurRad="38100" dist="19050" dir="2700000" algn="tl" rotWithShape="0">
                    <a:schemeClr val="dk1">
                      <a:alpha val="40000"/>
                    </a:schemeClr>
                  </a:outerShdw>
                </a:effectLst>
              </a:rPr>
              <a:t>Esad</a:t>
            </a:r>
            <a:r>
              <a:rPr lang="tr-TR" b="1" dirty="0" smtClean="0">
                <a:ln w="0"/>
                <a:effectLst>
                  <a:outerShdw blurRad="38100" dist="19050" dir="2700000" algn="tl" rotWithShape="0">
                    <a:schemeClr val="dk1">
                      <a:alpha val="40000"/>
                    </a:schemeClr>
                  </a:outerShdw>
                </a:effectLst>
              </a:rPr>
              <a:t> liderliğinde kurulmuştur. 2012 yılının başlarına kadar bütünüyle yerli isyancılar tarafından oluşmuştur.</a:t>
            </a:r>
          </a:p>
          <a:p>
            <a:r>
              <a:rPr lang="tr-TR" b="1" dirty="0" smtClean="0">
                <a:ln w="0"/>
                <a:effectLst>
                  <a:outerShdw blurRad="38100" dist="19050" dir="2700000" algn="tl" rotWithShape="0">
                    <a:schemeClr val="dk1">
                      <a:alpha val="40000"/>
                    </a:schemeClr>
                  </a:outerShdw>
                </a:effectLst>
              </a:rPr>
              <a:t>Siyasi kanadı Suriye Ulusal Konseyi'dir ve ona bağlıdır.</a:t>
            </a:r>
          </a:p>
          <a:p>
            <a:r>
              <a:rPr lang="tr-TR" b="1" dirty="0" err="1" smtClean="0">
                <a:ln w="0"/>
                <a:effectLst>
                  <a:outerShdw blurRad="38100" dist="19050" dir="2700000" algn="tl" rotWithShape="0">
                    <a:schemeClr val="dk1">
                      <a:alpha val="40000"/>
                    </a:schemeClr>
                  </a:outerShdw>
                </a:effectLst>
              </a:rPr>
              <a:t>Wikileaks</a:t>
            </a:r>
            <a:r>
              <a:rPr lang="tr-TR" b="1" dirty="0" smtClean="0">
                <a:ln w="0"/>
                <a:effectLst>
                  <a:outerShdw blurRad="38100" dist="19050" dir="2700000" algn="tl" rotWithShape="0">
                    <a:schemeClr val="dk1">
                      <a:alpha val="40000"/>
                    </a:schemeClr>
                  </a:outerShdw>
                </a:effectLst>
              </a:rPr>
              <a:t> tarafından ortaya çıkartılan Amerika Birleşik Devletleri diplomatik belge sızıntısı belgelerine göre aralarında ABD, Fransa, İngiltere, Ürdün, İsrail ve Türkiye'nin olduğu ülkeler Suriye'ye gizli görevlerle silahlı personel göndermiştir</a:t>
            </a:r>
          </a:p>
          <a:p>
            <a:r>
              <a:rPr lang="tr-TR" b="1" dirty="0" smtClean="0">
                <a:ln w="0"/>
                <a:effectLst>
                  <a:outerShdw blurRad="38100" dist="19050" dir="2700000" algn="tl" rotWithShape="0">
                    <a:schemeClr val="dk1">
                      <a:alpha val="40000"/>
                    </a:schemeClr>
                  </a:outerShdw>
                </a:effectLst>
              </a:rPr>
              <a:t>Türkiye’nin Suriye’de yaptığı Fırat Kalkanı ve </a:t>
            </a:r>
            <a:r>
              <a:rPr lang="tr-TR" b="1" dirty="0" err="1" smtClean="0">
                <a:ln w="0"/>
                <a:effectLst>
                  <a:outerShdw blurRad="38100" dist="19050" dir="2700000" algn="tl" rotWithShape="0">
                    <a:schemeClr val="dk1">
                      <a:alpha val="40000"/>
                    </a:schemeClr>
                  </a:outerShdw>
                </a:effectLst>
              </a:rPr>
              <a:t>Zeytın</a:t>
            </a:r>
            <a:r>
              <a:rPr lang="tr-TR" b="1" dirty="0" smtClean="0">
                <a:ln w="0"/>
                <a:effectLst>
                  <a:outerShdw blurRad="38100" dist="19050" dir="2700000" algn="tl" rotWithShape="0">
                    <a:schemeClr val="dk1">
                      <a:alpha val="40000"/>
                    </a:schemeClr>
                  </a:outerShdw>
                </a:effectLst>
              </a:rPr>
              <a:t> Dalı Harekatlarında bulunmuşlardır.</a:t>
            </a:r>
            <a:r>
              <a:rPr lang="tr-TR" b="1" dirty="0">
                <a:ln w="0"/>
                <a:effectLst>
                  <a:outerShdw blurRad="38100" dist="19050" dir="2700000" algn="tl" rotWithShape="0">
                    <a:schemeClr val="dk1">
                      <a:alpha val="40000"/>
                    </a:schemeClr>
                  </a:outerShdw>
                </a:effectLst>
              </a:rPr>
              <a:t> </a:t>
            </a:r>
            <a:endParaRPr lang="tr-TR" b="1" dirty="0" smtClean="0">
              <a:ln w="0"/>
              <a:effectLst>
                <a:outerShdw blurRad="38100" dist="19050" dir="2700000" algn="tl" rotWithShape="0">
                  <a:schemeClr val="dk1">
                    <a:alpha val="40000"/>
                  </a:schemeClr>
                </a:outerShdw>
              </a:effectLst>
            </a:endParaRPr>
          </a:p>
          <a:p>
            <a:r>
              <a:rPr lang="tr-TR" b="1" dirty="0" smtClean="0">
                <a:ln w="0"/>
                <a:effectLst>
                  <a:outerShdw blurRad="38100" dist="19050" dir="2700000" algn="tl" rotWithShape="0">
                    <a:schemeClr val="dk1">
                      <a:alpha val="40000"/>
                    </a:schemeClr>
                  </a:outerShdw>
                </a:effectLst>
              </a:rPr>
              <a:t>Radikal </a:t>
            </a:r>
            <a:r>
              <a:rPr lang="tr-TR" b="1" dirty="0">
                <a:ln w="0"/>
                <a:effectLst>
                  <a:outerShdw blurRad="38100" dist="19050" dir="2700000" algn="tl" rotWithShape="0">
                    <a:schemeClr val="dk1">
                      <a:alpha val="40000"/>
                    </a:schemeClr>
                  </a:outerShdw>
                </a:effectLst>
              </a:rPr>
              <a:t>İslamcı Gruplar karşısında gücü 2012’den itibaren zayıflamaya başlayan Özgür Suriye Ordusu’nun bugün bölgede sınırlı bir kontrol alanı bulunuyor. Grup, Suriye’nin Türkiye ve Ürdün sınırını kontrol altında tutuyor.</a:t>
            </a:r>
          </a:p>
          <a:p>
            <a:endParaRPr lang="tr-TR" b="1" dirty="0" smtClean="0">
              <a:ln w="900" cmpd="sng">
                <a:solidFill>
                  <a:schemeClr val="tx1">
                    <a:lumMod val="95000"/>
                    <a:lumOff val="5000"/>
                    <a:alpha val="55000"/>
                  </a:schemeClr>
                </a:solidFill>
                <a:prstDash val="solid"/>
              </a:ln>
              <a:solidFill>
                <a:schemeClr val="tx1">
                  <a:lumMod val="95000"/>
                  <a:lumOff val="5000"/>
                </a:schemeClr>
              </a:solidFill>
              <a:effectLst>
                <a:innerShdw blurRad="101600" dist="76200" dir="5400000">
                  <a:schemeClr val="accent1">
                    <a:satMod val="190000"/>
                    <a:tint val="100000"/>
                    <a:alpha val="74000"/>
                  </a:schemeClr>
                </a:innerShdw>
              </a:effectLst>
            </a:endParaRPr>
          </a:p>
          <a:p>
            <a:endParaRPr lang="tr-TR" b="1" dirty="0">
              <a:ln w="900" cmpd="sng">
                <a:solidFill>
                  <a:schemeClr val="tx1">
                    <a:lumMod val="95000"/>
                    <a:lumOff val="5000"/>
                    <a:alpha val="55000"/>
                  </a:schemeClr>
                </a:solidFill>
                <a:prstDash val="solid"/>
              </a:ln>
              <a:solidFill>
                <a:schemeClr val="tx1">
                  <a:lumMod val="95000"/>
                  <a:lumOff val="5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929109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1371600" y="0"/>
            <a:ext cx="7772400" cy="1470025"/>
          </a:xfrm>
        </p:spPr>
        <p:txBody>
          <a:bodyPr>
            <a:normAutofit/>
          </a:bodyPr>
          <a:lstStyle/>
          <a:p>
            <a:r>
              <a:rPr lang="tr-TR"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TÜRKİYE</a:t>
            </a:r>
            <a:endParaRPr lang="tr-TR"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3 Alt Başlık"/>
          <p:cNvSpPr>
            <a:spLocks noGrp="1"/>
          </p:cNvSpPr>
          <p:nvPr>
            <p:ph type="subTitle" idx="4294967295"/>
          </p:nvPr>
        </p:nvSpPr>
        <p:spPr>
          <a:xfrm>
            <a:off x="899592" y="1341438"/>
            <a:ext cx="8244408" cy="2638425"/>
          </a:xfrm>
        </p:spPr>
        <p:txBody>
          <a:bodyPr>
            <a:normAutofit fontScale="25000" lnSpcReduction="20000"/>
          </a:bodyPr>
          <a:lstStyle/>
          <a:p>
            <a:pPr algn="just"/>
            <a:r>
              <a:rPr lang="tr-TR" sz="7200" b="1" dirty="0">
                <a:solidFill>
                  <a:schemeClr val="tx1">
                    <a:lumMod val="95000"/>
                    <a:lumOff val="5000"/>
                  </a:schemeClr>
                </a:solidFill>
              </a:rPr>
              <a:t>Suriye Krizi Türkiye’deki terör eylemlerinin artmasına da yol açmıştır. Daha önce sınır kapılarında meydana gelen bombalı saldırılardan sonra 11 Mayıs 2013’te Hatay’ın Reyhanlı ilçesinde meydana gelmiştir. Ayrıca Suriye Krizi Türkiye’nin güneyinde bir sığınmacı sorununu meydana getirmiştir. Çatışmalardan kaçan Suriye vatandaşları komşu ülkeler olan Türkiye, Lübnan, Ürdün ve Irak’a sığınmışlardır. Bugün Türkiye’de </a:t>
            </a:r>
            <a:r>
              <a:rPr lang="tr-TR" sz="7200" b="1" dirty="0" smtClean="0">
                <a:solidFill>
                  <a:schemeClr val="tx1">
                    <a:lumMod val="95000"/>
                    <a:lumOff val="5000"/>
                  </a:schemeClr>
                </a:solidFill>
              </a:rPr>
              <a:t>3 </a:t>
            </a:r>
            <a:r>
              <a:rPr lang="tr-TR" sz="7200" b="1" dirty="0">
                <a:solidFill>
                  <a:schemeClr val="tx1">
                    <a:lumMod val="95000"/>
                    <a:lumOff val="5000"/>
                  </a:schemeClr>
                </a:solidFill>
              </a:rPr>
              <a:t>milyonun üzerinde Suriyeli sığınmacı bulunmaktadır. </a:t>
            </a:r>
            <a:endParaRPr lang="tr-TR" sz="7200" b="1" dirty="0" smtClean="0">
              <a:solidFill>
                <a:schemeClr val="tx1">
                  <a:lumMod val="95000"/>
                  <a:lumOff val="5000"/>
                </a:schemeClr>
              </a:solidFill>
            </a:endParaRPr>
          </a:p>
          <a:p>
            <a:pPr algn="just"/>
            <a:endParaRPr lang="tr-TR" sz="7200" b="1" dirty="0">
              <a:solidFill>
                <a:schemeClr val="tx1">
                  <a:lumMod val="95000"/>
                  <a:lumOff val="5000"/>
                </a:schemeClr>
              </a:solidFill>
            </a:endParaRPr>
          </a:p>
          <a:p>
            <a:pPr algn="l"/>
            <a:r>
              <a:rPr lang="tr-TR" sz="7200" b="1" dirty="0">
                <a:solidFill>
                  <a:schemeClr val="tx1">
                    <a:lumMod val="95000"/>
                    <a:lumOff val="5000"/>
                  </a:schemeClr>
                </a:solidFill>
              </a:rPr>
              <a:t>Avrupa’ya geçmeye çalışırken yollarda büyük bir çoğunluğu Ege Denizi’nde boğularak ölmüştür. Batı bu insanların kendi ülkelerine gelmemeleri için Türkiye ile anlaşmaya çalışmışlar, bu insanların mali ihtiyaçlarını karşılayacaklarını beyan etmişlerdir. Ancak ne kadarını karşılamışlar orası tartışılır</a:t>
            </a:r>
            <a:r>
              <a:rPr lang="tr-TR" sz="7200" b="1" dirty="0" smtClean="0">
                <a:solidFill>
                  <a:schemeClr val="tx1">
                    <a:lumMod val="95000"/>
                    <a:lumOff val="5000"/>
                  </a:schemeClr>
                </a:solidFill>
              </a:rPr>
              <a:t>.</a:t>
            </a:r>
          </a:p>
          <a:p>
            <a:pPr algn="l"/>
            <a:endParaRPr lang="tr-TR" sz="7200" b="1" dirty="0">
              <a:solidFill>
                <a:schemeClr val="tx1">
                  <a:lumMod val="95000"/>
                  <a:lumOff val="5000"/>
                </a:schemeClr>
              </a:solidFill>
            </a:endParaRPr>
          </a:p>
          <a:p>
            <a:pPr algn="l"/>
            <a:r>
              <a:rPr lang="tr-TR" sz="7200" b="1" dirty="0">
                <a:solidFill>
                  <a:schemeClr val="tx1">
                    <a:lumMod val="95000"/>
                    <a:lumOff val="5000"/>
                  </a:schemeClr>
                </a:solidFill>
              </a:rPr>
              <a:t>Türkiye’nin sınır bölgesinde iki terörist grup, IŞİD ve YPG olması ve zaman zaman Türkiye sınırına havan topları, roketler düşmesi nedeniyle ve uzun vadede bu örgütlerin bulunmasının Türkiye için sorun teşkil ettiği için ÖSO ile birlikte Fırat Kalkanı ve Zeytin Dalı harekatları yapılmıştır. </a:t>
            </a:r>
          </a:p>
          <a:p>
            <a:endParaRPr lang="tr-TR" dirty="0"/>
          </a:p>
        </p:txBody>
      </p:sp>
    </p:spTree>
    <p:extLst>
      <p:ext uri="{BB962C8B-B14F-4D97-AF65-F5344CB8AC3E}">
        <p14:creationId xmlns:p14="http://schemas.microsoft.com/office/powerpoint/2010/main" val="1299135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irat-kalkani-harita22ocak2017.jpg"/>
          <p:cNvPicPr>
            <a:picLocks noGrp="1" noChangeAspect="1"/>
          </p:cNvPicPr>
          <p:nvPr>
            <p:ph idx="4294967295"/>
          </p:nvPr>
        </p:nvPicPr>
        <p:blipFill>
          <a:blip r:embed="rId2" cstate="print"/>
          <a:stretch>
            <a:fillRect/>
          </a:stretch>
        </p:blipFill>
        <p:spPr>
          <a:xfrm>
            <a:off x="0" y="0"/>
            <a:ext cx="9144000" cy="6858000"/>
          </a:xfrm>
        </p:spPr>
      </p:pic>
      <p:sp>
        <p:nvSpPr>
          <p:cNvPr id="5" name="4 Dikdörtgen"/>
          <p:cNvSpPr/>
          <p:nvPr/>
        </p:nvSpPr>
        <p:spPr>
          <a:xfrm>
            <a:off x="4611989" y="0"/>
            <a:ext cx="453201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a:ea typeface="+mn-ea"/>
                <a:cs typeface="+mn-cs"/>
              </a:rPr>
              <a:t>Fırat Kalkanı </a:t>
            </a:r>
            <a:endParaRPr kumimoji="0" lang="tr-TR"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a:ea typeface="+mn-ea"/>
              <a:cs typeface="+mn-cs"/>
            </a:endParaRPr>
          </a:p>
        </p:txBody>
      </p:sp>
    </p:spTree>
    <p:extLst>
      <p:ext uri="{BB962C8B-B14F-4D97-AF65-F5344CB8AC3E}">
        <p14:creationId xmlns:p14="http://schemas.microsoft.com/office/powerpoint/2010/main" val="1703140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800px-Operation_Olive_Branch.svg.png"/>
          <p:cNvPicPr>
            <a:picLocks noGrp="1" noChangeAspect="1"/>
          </p:cNvPicPr>
          <p:nvPr>
            <p:ph idx="4294967295"/>
          </p:nvPr>
        </p:nvPicPr>
        <p:blipFill>
          <a:blip r:embed="rId2" cstate="print"/>
          <a:stretch>
            <a:fillRect/>
          </a:stretch>
        </p:blipFill>
        <p:spPr>
          <a:xfrm>
            <a:off x="0" y="0"/>
            <a:ext cx="9144000" cy="6858000"/>
          </a:xfrm>
        </p:spPr>
      </p:pic>
      <p:sp>
        <p:nvSpPr>
          <p:cNvPr id="7" name="6 Dikdörtgen"/>
          <p:cNvSpPr/>
          <p:nvPr/>
        </p:nvSpPr>
        <p:spPr>
          <a:xfrm>
            <a:off x="5458375" y="0"/>
            <a:ext cx="368562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a:ea typeface="+mn-ea"/>
                <a:cs typeface="+mn-cs"/>
              </a:rPr>
              <a:t>Zeytin Dalı</a:t>
            </a:r>
            <a:endParaRPr kumimoji="0" lang="tr-TR"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a:ea typeface="+mn-ea"/>
              <a:cs typeface="+mn-cs"/>
            </a:endParaRPr>
          </a:p>
        </p:txBody>
      </p:sp>
    </p:spTree>
    <p:extLst>
      <p:ext uri="{BB962C8B-B14F-4D97-AF65-F5344CB8AC3E}">
        <p14:creationId xmlns:p14="http://schemas.microsoft.com/office/powerpoint/2010/main" val="1952610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alphaModFix amt="71000"/>
          </a:blip>
          <a:tile tx="0" ty="0" sx="100000" sy="100000" flip="none" algn="tl"/>
        </a:blipFill>
        <a:effectLst/>
      </p:bgPr>
    </p:bg>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8229600" cy="1143000"/>
          </a:xfrm>
        </p:spPr>
        <p:txBody>
          <a:bodyPr/>
          <a:lstStyle/>
          <a:p>
            <a:r>
              <a:rPr lang="tr-TR" dirty="0" smtClean="0"/>
              <a:t>  İSRAİL</a:t>
            </a:r>
            <a:endParaRPr lang="tr-TR" dirty="0"/>
          </a:p>
        </p:txBody>
      </p:sp>
      <p:sp>
        <p:nvSpPr>
          <p:cNvPr id="3" name="2 İçerik Yer Tutucusu"/>
          <p:cNvSpPr>
            <a:spLocks noGrp="1"/>
          </p:cNvSpPr>
          <p:nvPr>
            <p:ph idx="4294967295"/>
          </p:nvPr>
        </p:nvSpPr>
        <p:spPr>
          <a:xfrm>
            <a:off x="0" y="1600200"/>
            <a:ext cx="8229600" cy="4525963"/>
          </a:xfrm>
        </p:spPr>
        <p:txBody>
          <a:bodyPr>
            <a:normAutofit fontScale="92500" lnSpcReduction="20000"/>
          </a:bodyPr>
          <a:lstStyle/>
          <a:p>
            <a:r>
              <a:rPr lang="tr-TR" dirty="0" smtClean="0"/>
              <a:t>İsrail, Suriye İç Savaşı boyunca oldukça sessiz kalmıştır. Oysa Suriye krizi başladığında en fazla kaygı duyan ülkelerden biri İsrail’di. Birkaç defa Suriye ordusunun Hizbullah’a füze sevkiyatını engellemeye yönelik </a:t>
            </a:r>
            <a:r>
              <a:rPr lang="tr-TR" dirty="0" err="1" smtClean="0"/>
              <a:t>Golan</a:t>
            </a:r>
            <a:r>
              <a:rPr lang="tr-TR" dirty="0" smtClean="0"/>
              <a:t> Tepelerini de yoğun bir asker bulundurması ve zaman zaman hava saldırıları dışında her hangi bir faaliyette bulunmuyor.</a:t>
            </a:r>
          </a:p>
          <a:p>
            <a:r>
              <a:rPr lang="tr-TR" dirty="0" smtClean="0"/>
              <a:t>Bazı haber kuruluşları tarafından İsrail’in Muhalif Örgütlere( </a:t>
            </a:r>
            <a:r>
              <a:rPr lang="tr-TR" dirty="0" err="1" smtClean="0"/>
              <a:t>Ahraruş</a:t>
            </a:r>
            <a:r>
              <a:rPr lang="tr-TR" dirty="0" smtClean="0"/>
              <a:t> Şam, </a:t>
            </a:r>
            <a:r>
              <a:rPr lang="tr-TR" dirty="0" err="1" smtClean="0"/>
              <a:t>Ceyşul</a:t>
            </a:r>
            <a:r>
              <a:rPr lang="tr-TR" dirty="0" smtClean="0"/>
              <a:t> İslam) silah yardımı yaptığı iddia edilmektedir.</a:t>
            </a:r>
          </a:p>
        </p:txBody>
      </p:sp>
    </p:spTree>
    <p:extLst>
      <p:ext uri="{BB962C8B-B14F-4D97-AF65-F5344CB8AC3E}">
        <p14:creationId xmlns:p14="http://schemas.microsoft.com/office/powerpoint/2010/main" val="3120740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esized_34388-4c484e1fsfsfasf.jpg"/>
          <p:cNvPicPr>
            <a:picLocks noGrp="1" noChangeAspect="1"/>
          </p:cNvPicPr>
          <p:nvPr>
            <p:ph idx="4294967295"/>
          </p:nvPr>
        </p:nvPicPr>
        <p:blipFill>
          <a:blip r:embed="rId2" cstate="print"/>
          <a:stretch>
            <a:fillRect/>
          </a:stretch>
        </p:blipFill>
        <p:spPr>
          <a:xfrm>
            <a:off x="0" y="0"/>
            <a:ext cx="9144000" cy="6858000"/>
          </a:xfrm>
        </p:spPr>
      </p:pic>
    </p:spTree>
    <p:extLst>
      <p:ext uri="{BB962C8B-B14F-4D97-AF65-F5344CB8AC3E}">
        <p14:creationId xmlns:p14="http://schemas.microsoft.com/office/powerpoint/2010/main" val="295014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160411kbg001-635x357.jpg"/>
          <p:cNvPicPr>
            <a:picLocks noGrp="1" noChangeAspect="1"/>
          </p:cNvPicPr>
          <p:nvPr>
            <p:ph idx="4294967295"/>
          </p:nvPr>
        </p:nvPicPr>
        <p:blipFill>
          <a:blip r:embed="rId2" cstate="print"/>
          <a:stretch>
            <a:fillRect/>
          </a:stretch>
        </p:blipFill>
        <p:spPr>
          <a:xfrm>
            <a:off x="0" y="0"/>
            <a:ext cx="9144000" cy="6858000"/>
          </a:xfrm>
        </p:spPr>
      </p:pic>
      <p:sp>
        <p:nvSpPr>
          <p:cNvPr id="5" name="4 Metin kutusu"/>
          <p:cNvSpPr txBox="1"/>
          <p:nvPr/>
        </p:nvSpPr>
        <p:spPr>
          <a:xfrm>
            <a:off x="6623720" y="5934670"/>
            <a:ext cx="2520280"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Arial"/>
                <a:ea typeface="+mn-ea"/>
                <a:cs typeface="+mn-cs"/>
              </a:rPr>
              <a:t>İsrail Dış İşleri Bakanı </a:t>
            </a:r>
            <a:r>
              <a:rPr kumimoji="0" lang="tr-TR" sz="1800" b="0" i="0" u="none" strike="noStrike" kern="1200" cap="none" spc="0" normalizeH="0" baseline="0" noProof="0" dirty="0" err="1" smtClean="0">
                <a:ln>
                  <a:noFill/>
                </a:ln>
                <a:solidFill>
                  <a:prstClr val="black"/>
                </a:solidFill>
                <a:effectLst/>
                <a:uLnTx/>
                <a:uFillTx/>
                <a:latin typeface="Arial"/>
                <a:ea typeface="+mn-ea"/>
                <a:cs typeface="+mn-cs"/>
              </a:rPr>
              <a:t>Netanyahu</a:t>
            </a:r>
            <a:r>
              <a:rPr kumimoji="0" lang="tr-TR" sz="1800" b="0" i="0" u="none" strike="noStrike" kern="1200" cap="none" spc="0" normalizeH="0" baseline="0" noProof="0" dirty="0" smtClean="0">
                <a:ln>
                  <a:noFill/>
                </a:ln>
                <a:solidFill>
                  <a:prstClr val="black"/>
                </a:solidFill>
                <a:effectLst/>
                <a:uLnTx/>
                <a:uFillTx/>
                <a:latin typeface="Arial"/>
                <a:ea typeface="+mn-ea"/>
                <a:cs typeface="+mn-cs"/>
              </a:rPr>
              <a:t> </a:t>
            </a:r>
            <a:r>
              <a:rPr kumimoji="0" lang="tr-TR" sz="1800" b="0" i="0" u="none" strike="noStrike" kern="1200" cap="none" spc="0" normalizeH="0" baseline="0" noProof="0" dirty="0" err="1" smtClean="0">
                <a:ln>
                  <a:noFill/>
                </a:ln>
                <a:solidFill>
                  <a:prstClr val="black"/>
                </a:solidFill>
                <a:effectLst/>
                <a:uLnTx/>
                <a:uFillTx/>
                <a:latin typeface="Arial"/>
                <a:ea typeface="+mn-ea"/>
                <a:cs typeface="+mn-cs"/>
              </a:rPr>
              <a:t>Golan</a:t>
            </a:r>
            <a:r>
              <a:rPr kumimoji="0" lang="tr-TR" sz="1800" b="0" i="0" u="none" strike="noStrike" kern="1200" cap="none" spc="0" normalizeH="0" baseline="0" noProof="0" dirty="0" smtClean="0">
                <a:ln>
                  <a:noFill/>
                </a:ln>
                <a:solidFill>
                  <a:prstClr val="black"/>
                </a:solidFill>
                <a:effectLst/>
                <a:uLnTx/>
                <a:uFillTx/>
                <a:latin typeface="Arial"/>
                <a:ea typeface="+mn-ea"/>
                <a:cs typeface="+mn-cs"/>
              </a:rPr>
              <a:t> </a:t>
            </a:r>
            <a:r>
              <a:rPr kumimoji="0" lang="tr-TR" sz="1800" b="0" i="0" u="none" strike="noStrike" kern="1200" cap="none" spc="0" normalizeH="0" baseline="0" noProof="0" dirty="0" err="1" smtClean="0">
                <a:ln>
                  <a:noFill/>
                </a:ln>
                <a:solidFill>
                  <a:prstClr val="black"/>
                </a:solidFill>
                <a:effectLst/>
                <a:uLnTx/>
                <a:uFillTx/>
                <a:latin typeface="Arial"/>
                <a:ea typeface="+mn-ea"/>
                <a:cs typeface="+mn-cs"/>
              </a:rPr>
              <a:t>Tepelerin’de</a:t>
            </a:r>
            <a:endParaRPr kumimoji="0" lang="tr-TR"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96407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alphaModFix amt="66000"/>
          </a:blip>
          <a:tile tx="0" ty="0" sx="100000" sy="100000" flip="none" algn="tl"/>
        </a:blipFill>
        <a:effectLst/>
      </p:bgPr>
    </p:bg>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8229600" cy="1143000"/>
          </a:xfrm>
        </p:spPr>
        <p:txBody>
          <a:bodyPr>
            <a:normAutofit fontScale="90000"/>
          </a:bodyPr>
          <a:lstStyle/>
          <a:p>
            <a:r>
              <a:rPr lang="tr-TR" dirty="0" smtClean="0"/>
              <a:t>İÇ SAVAŞ’DA SON DURUM VE FATURASI</a:t>
            </a:r>
            <a:endParaRPr lang="tr-TR" dirty="0"/>
          </a:p>
        </p:txBody>
      </p:sp>
      <p:sp>
        <p:nvSpPr>
          <p:cNvPr id="3" name="2 İçerik Yer Tutucusu"/>
          <p:cNvSpPr>
            <a:spLocks noGrp="1"/>
          </p:cNvSpPr>
          <p:nvPr>
            <p:ph idx="4294967295"/>
          </p:nvPr>
        </p:nvSpPr>
        <p:spPr>
          <a:xfrm>
            <a:off x="0" y="1600200"/>
            <a:ext cx="8229600" cy="4525963"/>
          </a:xfrm>
        </p:spPr>
        <p:txBody>
          <a:bodyPr>
            <a:noAutofit/>
          </a:bodyPr>
          <a:lstStyle/>
          <a:p>
            <a:r>
              <a:rPr lang="tr-TR" sz="1400" b="1" dirty="0" smtClean="0"/>
              <a:t>Suriye’de iç savaş geçtiğimiz günlerde 8. yılına girdi ve hala bitmiş değil.</a:t>
            </a:r>
          </a:p>
          <a:p>
            <a:r>
              <a:rPr lang="tr-TR" sz="1400" b="1" dirty="0" smtClean="0"/>
              <a:t>Ülkede IŞİD yenilgiye uğratılsa da hala birbirlerine zıt gruplar bulunmakta ve ilerleyen süreç de aralarında çatışmalar çıkabileceği söyleniyor.</a:t>
            </a:r>
          </a:p>
          <a:p>
            <a:r>
              <a:rPr lang="tr-TR" sz="1400" b="1" dirty="0" err="1" smtClean="0"/>
              <a:t>Muhalifler’in</a:t>
            </a:r>
            <a:r>
              <a:rPr lang="tr-TR" sz="1400" b="1" dirty="0" smtClean="0"/>
              <a:t> elinde tuttuğu </a:t>
            </a:r>
            <a:r>
              <a:rPr lang="tr-TR" sz="1400" b="1" dirty="0" err="1" smtClean="0"/>
              <a:t>İdlib</a:t>
            </a:r>
            <a:r>
              <a:rPr lang="tr-TR" sz="1400" b="1" dirty="0" smtClean="0"/>
              <a:t> şehrine özellikle Suriye Rejimi ve Rusya tarafından yoğun saldırılar yapılmakta.</a:t>
            </a:r>
          </a:p>
          <a:p>
            <a:r>
              <a:rPr lang="tr-TR" sz="1400" b="1" dirty="0" smtClean="0"/>
              <a:t>Gelinen noktada, Rusya ve İran destekli </a:t>
            </a:r>
            <a:r>
              <a:rPr lang="tr-TR" sz="1400" b="1" dirty="0" err="1" smtClean="0"/>
              <a:t>Esad</a:t>
            </a:r>
            <a:r>
              <a:rPr lang="tr-TR" sz="1400" b="1" dirty="0" smtClean="0"/>
              <a:t> rejimi, ülkenin yaklaşık yüzde 60'ında kontrolü ele geçirdi. </a:t>
            </a:r>
            <a:br>
              <a:rPr lang="tr-TR" sz="1400" b="1" dirty="0" smtClean="0"/>
            </a:br>
            <a:r>
              <a:rPr lang="tr-TR" sz="1400" b="1" dirty="0" smtClean="0"/>
              <a:t>Muhaliflerin ve rejim karşıtı güçlerinin hâkimiyeti, ülke topraklarının yüzde 10’uyla sınırlı kaldı.</a:t>
            </a:r>
          </a:p>
          <a:p>
            <a:r>
              <a:rPr lang="tr-TR" sz="1400" b="1" dirty="0" smtClean="0"/>
              <a:t>Rusya ve </a:t>
            </a:r>
            <a:r>
              <a:rPr lang="tr-TR" sz="1400" b="1" dirty="0" err="1" smtClean="0"/>
              <a:t>Esad</a:t>
            </a:r>
            <a:r>
              <a:rPr lang="tr-TR" sz="1400" b="1" dirty="0" smtClean="0"/>
              <a:t> Rejimi </a:t>
            </a:r>
            <a:r>
              <a:rPr lang="tr-TR" sz="1400" b="1" dirty="0" err="1" smtClean="0"/>
              <a:t>İdlib’de</a:t>
            </a:r>
            <a:r>
              <a:rPr lang="tr-TR" sz="1400" b="1" dirty="0" smtClean="0"/>
              <a:t> Radikal İslamcı </a:t>
            </a:r>
            <a:r>
              <a:rPr lang="tr-TR" sz="1400" b="1" dirty="0" err="1" smtClean="0"/>
              <a:t>Örgütler’in</a:t>
            </a:r>
            <a:r>
              <a:rPr lang="tr-TR" sz="1400" b="1" dirty="0" smtClean="0"/>
              <a:t>( El </a:t>
            </a:r>
            <a:r>
              <a:rPr lang="tr-TR" sz="1400" b="1" dirty="0" err="1" smtClean="0"/>
              <a:t>Nusra</a:t>
            </a:r>
            <a:r>
              <a:rPr lang="tr-TR" sz="1400" b="1" dirty="0" smtClean="0"/>
              <a:t> vs.) bulunduğunu söylüyor. </a:t>
            </a:r>
          </a:p>
          <a:p>
            <a:r>
              <a:rPr lang="tr-TR" sz="1400" b="1" dirty="0" smtClean="0"/>
              <a:t>Suriye Rejimi genel olarak ülke genelinde hakimiyeti eline geçirdi ancak kuzeyde ve önemli petrol noktalarında YPG terör örgütü bulunmakta.</a:t>
            </a:r>
          </a:p>
          <a:p>
            <a:r>
              <a:rPr lang="tr-TR" sz="1400" b="1" dirty="0" smtClean="0"/>
              <a:t>Bölgede sadece rejim ve muhalifler değil, bir de DEAŞ terör örgütü faktörü vardı. 2014'te Suriye'de Hilafeti ilan eden örgüt neredeyse tamamen yok edildi. </a:t>
            </a:r>
            <a:br>
              <a:rPr lang="tr-TR" sz="1400" b="1" dirty="0" smtClean="0"/>
            </a:br>
            <a:r>
              <a:rPr lang="tr-TR" sz="1400" b="1" dirty="0" smtClean="0"/>
              <a:t>Türkiye 2016'da Fırat Kalkanı ve 2018'de Zeytin Dalı Harekâtlarıyla, toplamda 3 bin 150 kilometreden fazla alanı DEAŞ terör örgütünden temizledi. </a:t>
            </a:r>
            <a:r>
              <a:rPr lang="tr-TR" sz="1400" b="1" dirty="0" err="1" smtClean="0"/>
              <a:t>DEAŞ'ın</a:t>
            </a:r>
            <a:r>
              <a:rPr lang="tr-TR" sz="1400" b="1" dirty="0" smtClean="0"/>
              <a:t> kontrol alanı yüzde 2'ye düştü.</a:t>
            </a:r>
          </a:p>
          <a:p>
            <a:r>
              <a:rPr lang="tr-TR" sz="1400" b="1" dirty="0" smtClean="0"/>
              <a:t>Türkiye’nin </a:t>
            </a:r>
            <a:r>
              <a:rPr lang="tr-TR" sz="1400" b="1" dirty="0" err="1" smtClean="0"/>
              <a:t>YPG’nin</a:t>
            </a:r>
            <a:r>
              <a:rPr lang="tr-TR" sz="1400" b="1" dirty="0" smtClean="0"/>
              <a:t> elinde tuttuğu diğer bölgelere harekatlar düzenleneceği söyleniyor.</a:t>
            </a:r>
          </a:p>
          <a:p>
            <a:r>
              <a:rPr lang="tr-TR" sz="1400" b="1" dirty="0" smtClean="0"/>
              <a:t>Sahada bu gelişmeler yaşanırken, masada da diplomatik adımlar atıldı. 2012’de Cenevre'de başlayan diplomatik süreç, Astana ve </a:t>
            </a:r>
            <a:r>
              <a:rPr lang="tr-TR" sz="1400" b="1" dirty="0" err="1" smtClean="0"/>
              <a:t>Soçi</a:t>
            </a:r>
            <a:r>
              <a:rPr lang="tr-TR" sz="1400" b="1" dirty="0" smtClean="0"/>
              <a:t> zirveleriyle devam etti. Suriye’de bir anayasa komitesi kurulması kararı alındı.</a:t>
            </a:r>
            <a:endParaRPr lang="tr-TR" sz="1400" b="1" dirty="0"/>
          </a:p>
        </p:txBody>
      </p:sp>
    </p:spTree>
    <p:extLst>
      <p:ext uri="{BB962C8B-B14F-4D97-AF65-F5344CB8AC3E}">
        <p14:creationId xmlns:p14="http://schemas.microsoft.com/office/powerpoint/2010/main" val="2617655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uriye-Genel-Durum-HaritasC4B1-01.03.2019.jpg"/>
          <p:cNvPicPr>
            <a:picLocks noGrp="1" noChangeAspect="1"/>
          </p:cNvPicPr>
          <p:nvPr>
            <p:ph idx="4294967295"/>
          </p:nvPr>
        </p:nvPicPr>
        <p:blipFill>
          <a:blip r:embed="rId2" cstate="print"/>
          <a:stretch>
            <a:fillRect/>
          </a:stretch>
        </p:blipFill>
        <p:spPr>
          <a:xfrm>
            <a:off x="0" y="0"/>
            <a:ext cx="9144000" cy="6858000"/>
          </a:xfrm>
        </p:spPr>
      </p:pic>
    </p:spTree>
    <p:extLst>
      <p:ext uri="{BB962C8B-B14F-4D97-AF65-F5344CB8AC3E}">
        <p14:creationId xmlns:p14="http://schemas.microsoft.com/office/powerpoint/2010/main" val="1779789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5029200" y="1196975"/>
            <a:ext cx="4114800" cy="5472113"/>
          </a:xfrm>
          <a:solidFill>
            <a:schemeClr val="dk1">
              <a:alpha val="54000"/>
            </a:schemeClr>
          </a:solidFill>
        </p:spPr>
        <p:style>
          <a:lnRef idx="3">
            <a:schemeClr val="lt1"/>
          </a:lnRef>
          <a:fillRef idx="1">
            <a:schemeClr val="dk1"/>
          </a:fillRef>
          <a:effectRef idx="1">
            <a:schemeClr val="dk1"/>
          </a:effectRef>
          <a:fontRef idx="minor">
            <a:schemeClr val="lt1"/>
          </a:fontRef>
        </p:style>
        <p:txBody>
          <a:bodyPr>
            <a:normAutofit fontScale="47500" lnSpcReduction="20000"/>
          </a:bodyPr>
          <a:lstStyle/>
          <a:p>
            <a:pPr fontAlgn="base"/>
            <a:endParaRPr lang="tr-TR" dirty="0" smtClean="0">
              <a:solidFill>
                <a:schemeClr val="bg1"/>
              </a:solidFill>
            </a:endParaRPr>
          </a:p>
          <a:p>
            <a:pPr fontAlgn="base"/>
            <a:endParaRPr lang="tr-TR" sz="3800" dirty="0" smtClean="0">
              <a:solidFill>
                <a:schemeClr val="bg1"/>
              </a:solidFill>
            </a:endParaRPr>
          </a:p>
          <a:p>
            <a:pPr fontAlgn="base"/>
            <a:endParaRPr lang="tr-TR" sz="3800" dirty="0" smtClean="0">
              <a:solidFill>
                <a:schemeClr val="bg1"/>
              </a:solidFill>
            </a:endParaRPr>
          </a:p>
          <a:p>
            <a:pPr fontAlgn="base"/>
            <a:r>
              <a:rPr lang="tr-TR" sz="3800" dirty="0" smtClean="0">
                <a:solidFill>
                  <a:schemeClr val="bg1"/>
                </a:solidFill>
              </a:rPr>
              <a:t>Savaş, </a:t>
            </a:r>
            <a:r>
              <a:rPr lang="tr-TR" sz="3800" dirty="0" err="1" smtClean="0">
                <a:solidFill>
                  <a:schemeClr val="bg1"/>
                </a:solidFill>
              </a:rPr>
              <a:t>yüzbinlerce</a:t>
            </a:r>
            <a:r>
              <a:rPr lang="tr-TR" sz="3800" dirty="0" smtClean="0">
                <a:solidFill>
                  <a:schemeClr val="bg1"/>
                </a:solidFill>
              </a:rPr>
              <a:t> sivilin ölümüne yol açmasının yanı sıra, 1,5 milyon kişiyi kalıcı engellerle yaşamaya mahkum etti. Bunlara uzuvlarını kaybeden 86 bin kişi de dahil.</a:t>
            </a:r>
          </a:p>
          <a:p>
            <a:pPr fontAlgn="base"/>
            <a:r>
              <a:rPr lang="tr-TR" sz="3800" dirty="0" smtClean="0">
                <a:solidFill>
                  <a:schemeClr val="bg1"/>
                </a:solidFill>
              </a:rPr>
              <a:t>En az 6,1 milyon Suriyeli ülke içinde evlerinden oldu, 5,6 milyon kişi de ülke dışına kaçtı.</a:t>
            </a:r>
          </a:p>
          <a:p>
            <a:pPr fontAlgn="base"/>
            <a:r>
              <a:rPr lang="tr-TR" sz="3800" dirty="0" smtClean="0">
                <a:solidFill>
                  <a:schemeClr val="bg1"/>
                </a:solidFill>
              </a:rPr>
              <a:t>Suriye'nin zengin tarih mirası da büyük ölçüde yok edildi. Ülkede UNESCO Kültür Mirası olarak tanımlanan altı yerin tamamı ağır hasar gördü.</a:t>
            </a:r>
          </a:p>
          <a:p>
            <a:pPr fontAlgn="base"/>
            <a:r>
              <a:rPr lang="tr-TR" sz="3800" dirty="0" smtClean="0">
                <a:solidFill>
                  <a:schemeClr val="bg1"/>
                </a:solidFill>
              </a:rPr>
              <a:t>Ülke genelinde bazı mahalleler tamamen yok oldu.</a:t>
            </a:r>
          </a:p>
          <a:p>
            <a:pPr fontAlgn="base">
              <a:buNone/>
            </a:pPr>
            <a:r>
              <a:rPr lang="tr-TR" dirty="0" smtClean="0"/>
              <a:t/>
            </a:r>
            <a:br>
              <a:rPr lang="tr-TR" dirty="0" smtClean="0"/>
            </a:br>
            <a:endParaRPr lang="tr-TR" dirty="0" smtClean="0">
              <a:solidFill>
                <a:srgbClr val="FF0000"/>
              </a:solidFill>
            </a:endParaRPr>
          </a:p>
          <a:p>
            <a:pPr fontAlgn="base"/>
            <a:endParaRPr lang="tr-TR" dirty="0" smtClean="0"/>
          </a:p>
          <a:p>
            <a:endParaRPr lang="tr-TR" dirty="0"/>
          </a:p>
        </p:txBody>
      </p:sp>
    </p:spTree>
    <p:extLst>
      <p:ext uri="{BB962C8B-B14F-4D97-AF65-F5344CB8AC3E}">
        <p14:creationId xmlns:p14="http://schemas.microsoft.com/office/powerpoint/2010/main" val="4224697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4ee5574-5038-4c20-9363-410be33a3456.jpg"/>
          <p:cNvPicPr>
            <a:picLocks noGrp="1" noChangeAspect="1"/>
          </p:cNvPicPr>
          <p:nvPr>
            <p:ph idx="4294967295"/>
          </p:nvPr>
        </p:nvPicPr>
        <p:blipFill>
          <a:blip r:embed="rId2" cstate="print"/>
          <a:stretch>
            <a:fillRect/>
          </a:stretch>
        </p:blipFill>
        <p:spPr>
          <a:xfrm>
            <a:off x="0" y="0"/>
            <a:ext cx="9144000" cy="6858000"/>
          </a:xfrm>
        </p:spPr>
      </p:pic>
    </p:spTree>
    <p:extLst>
      <p:ext uri="{BB962C8B-B14F-4D97-AF65-F5344CB8AC3E}">
        <p14:creationId xmlns:p14="http://schemas.microsoft.com/office/powerpoint/2010/main" val="2989391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_100436678_refugee_populaition_640-nc_yeni (1).png"/>
          <p:cNvPicPr>
            <a:picLocks noGrp="1" noChangeAspect="1"/>
          </p:cNvPicPr>
          <p:nvPr>
            <p:ph idx="4294967295"/>
          </p:nvPr>
        </p:nvPicPr>
        <p:blipFill>
          <a:blip r:embed="rId2" cstate="print"/>
          <a:stretch>
            <a:fillRect/>
          </a:stretch>
        </p:blipFill>
        <p:spPr>
          <a:xfrm>
            <a:off x="0" y="0"/>
            <a:ext cx="9144000" cy="6858000"/>
          </a:xfrm>
        </p:spPr>
      </p:pic>
    </p:spTree>
    <p:extLst>
      <p:ext uri="{BB962C8B-B14F-4D97-AF65-F5344CB8AC3E}">
        <p14:creationId xmlns:p14="http://schemas.microsoft.com/office/powerpoint/2010/main" val="1014342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_100436565_syria_refugees_map_640-nc (1).png"/>
          <p:cNvPicPr>
            <a:picLocks noGrp="1" noChangeAspect="1"/>
          </p:cNvPicPr>
          <p:nvPr>
            <p:ph idx="4294967295"/>
          </p:nvPr>
        </p:nvPicPr>
        <p:blipFill>
          <a:blip r:embed="rId2" cstate="print"/>
          <a:stretch>
            <a:fillRect/>
          </a:stretch>
        </p:blipFill>
        <p:spPr>
          <a:xfrm>
            <a:off x="0" y="0"/>
            <a:ext cx="9144000" cy="6858000"/>
          </a:xfrm>
        </p:spPr>
      </p:pic>
    </p:spTree>
    <p:extLst>
      <p:ext uri="{BB962C8B-B14F-4D97-AF65-F5344CB8AC3E}">
        <p14:creationId xmlns:p14="http://schemas.microsoft.com/office/powerpoint/2010/main" val="328012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25000" r="-25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82296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a:t>SURİYE İÇ SAVAŞI NEDENLERİ ?</a:t>
            </a:r>
          </a:p>
        </p:txBody>
      </p:sp>
      <p:sp>
        <p:nvSpPr>
          <p:cNvPr id="3" name="2 İçerik Yer Tutucusu"/>
          <p:cNvSpPr>
            <a:spLocks noGrp="1"/>
          </p:cNvSpPr>
          <p:nvPr>
            <p:ph idx="4294967295"/>
          </p:nvPr>
        </p:nvSpPr>
        <p:spPr>
          <a:xfrm>
            <a:off x="0" y="1600200"/>
            <a:ext cx="8229600" cy="4525963"/>
          </a:xfrm>
        </p:spPr>
        <p:txBody>
          <a:bodyPr>
            <a:normAutofit fontScale="5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dirty="0">
                <a:solidFill>
                  <a:schemeClr val="tx1">
                    <a:lumMod val="95000"/>
                    <a:lumOff val="5000"/>
                  </a:schemeClr>
                </a:solidFill>
              </a:rPr>
              <a:t>Suriye’deki çatışmalar başlamadan önce, Hafız </a:t>
            </a:r>
            <a:r>
              <a:rPr lang="tr-TR" dirty="0" err="1">
                <a:solidFill>
                  <a:schemeClr val="tx1">
                    <a:lumMod val="95000"/>
                    <a:lumOff val="5000"/>
                  </a:schemeClr>
                </a:solidFill>
              </a:rPr>
              <a:t>Esad</a:t>
            </a:r>
            <a:r>
              <a:rPr lang="tr-TR" dirty="0">
                <a:solidFill>
                  <a:schemeClr val="tx1">
                    <a:lumMod val="95000"/>
                    <a:lumOff val="5000"/>
                  </a:schemeClr>
                </a:solidFill>
              </a:rPr>
              <a:t> 2000 yılında öldükten sonra yerine geçen oğlu </a:t>
            </a:r>
            <a:r>
              <a:rPr lang="tr-TR" dirty="0" err="1">
                <a:solidFill>
                  <a:schemeClr val="tx1">
                    <a:lumMod val="95000"/>
                    <a:lumOff val="5000"/>
                  </a:schemeClr>
                </a:solidFill>
              </a:rPr>
              <a:t>Beşar</a:t>
            </a:r>
            <a:r>
              <a:rPr lang="tr-TR" dirty="0">
                <a:solidFill>
                  <a:schemeClr val="tx1">
                    <a:lumMod val="95000"/>
                    <a:lumOff val="5000"/>
                  </a:schemeClr>
                </a:solidFill>
              </a:rPr>
              <a:t> </a:t>
            </a:r>
            <a:r>
              <a:rPr lang="tr-TR" dirty="0" err="1">
                <a:solidFill>
                  <a:schemeClr val="tx1">
                    <a:lumMod val="95000"/>
                    <a:lumOff val="5000"/>
                  </a:schemeClr>
                </a:solidFill>
              </a:rPr>
              <a:t>Esad’ın</a:t>
            </a:r>
            <a:r>
              <a:rPr lang="tr-TR" dirty="0">
                <a:solidFill>
                  <a:schemeClr val="tx1">
                    <a:lumMod val="95000"/>
                    <a:lumOff val="5000"/>
                  </a:schemeClr>
                </a:solidFill>
              </a:rPr>
              <a:t> yönetimi altındaki birçok Suriyeli yüksek oranda işsizlik, yolsuzluk ve özgür siyasetin yoksunluğundan dolayı şikayet ediyordu</a:t>
            </a:r>
          </a:p>
          <a:p>
            <a:r>
              <a:rPr lang="tr-TR" dirty="0">
                <a:solidFill>
                  <a:schemeClr val="tx1">
                    <a:lumMod val="95000"/>
                    <a:lumOff val="5000"/>
                  </a:schemeClr>
                </a:solidFill>
              </a:rPr>
              <a:t>18 Aralık 2010’da Tunuslu bir seyyar satıcı olan Muhammed </a:t>
            </a:r>
            <a:r>
              <a:rPr lang="tr-TR" dirty="0" err="1">
                <a:solidFill>
                  <a:schemeClr val="tx1">
                    <a:lumMod val="95000"/>
                    <a:lumOff val="5000"/>
                  </a:schemeClr>
                </a:solidFill>
              </a:rPr>
              <a:t>Buazizi’nin</a:t>
            </a:r>
            <a:r>
              <a:rPr lang="tr-TR" dirty="0">
                <a:solidFill>
                  <a:schemeClr val="tx1">
                    <a:lumMod val="95000"/>
                    <a:lumOff val="5000"/>
                  </a:schemeClr>
                </a:solidFill>
              </a:rPr>
              <a:t> kendini yakmasıyla başlayan Arap Baharı çevre ülkelere sıçradı. Suriye’nin </a:t>
            </a:r>
            <a:r>
              <a:rPr lang="tr-TR" dirty="0" err="1">
                <a:solidFill>
                  <a:schemeClr val="tx1">
                    <a:lumMod val="95000"/>
                    <a:lumOff val="5000"/>
                  </a:schemeClr>
                </a:solidFill>
              </a:rPr>
              <a:t>Deraa</a:t>
            </a:r>
            <a:r>
              <a:rPr lang="tr-TR" dirty="0">
                <a:solidFill>
                  <a:schemeClr val="tx1">
                    <a:lumMod val="95000"/>
                    <a:lumOff val="5000"/>
                  </a:schemeClr>
                </a:solidFill>
              </a:rPr>
              <a:t> kentinde başlayan protestolar sonucu Arap Baharı Suriye’ye de sıçramış oldu.</a:t>
            </a:r>
          </a:p>
          <a:p>
            <a:r>
              <a:rPr lang="tr-TR" dirty="0">
                <a:solidFill>
                  <a:schemeClr val="tx1">
                    <a:lumMod val="95000"/>
                    <a:lumOff val="5000"/>
                  </a:schemeClr>
                </a:solidFill>
              </a:rPr>
              <a:t>Ülkenin farklı etnik gruplara sahip olması ve bu grupların birbirleri ile ilişkilerinin iyi olmaması iç savaşa neden olan bir diğer nedendir.</a:t>
            </a:r>
          </a:p>
          <a:p>
            <a:r>
              <a:rPr lang="tr-TR" dirty="0">
                <a:solidFill>
                  <a:schemeClr val="tx1">
                    <a:lumMod val="95000"/>
                    <a:lumOff val="5000"/>
                  </a:schemeClr>
                </a:solidFill>
              </a:rPr>
              <a:t>Hükümet, muhalefeti ezmek adına ölümcül bir şekilde güç kullanmaya başladıktan sonra tüm ülke çapında </a:t>
            </a:r>
            <a:r>
              <a:rPr lang="tr-TR" dirty="0" err="1">
                <a:solidFill>
                  <a:schemeClr val="tx1">
                    <a:lumMod val="95000"/>
                    <a:lumOff val="5000"/>
                  </a:schemeClr>
                </a:solidFill>
              </a:rPr>
              <a:t>Esad’ın</a:t>
            </a:r>
            <a:r>
              <a:rPr lang="tr-TR" dirty="0">
                <a:solidFill>
                  <a:schemeClr val="tx1">
                    <a:lumMod val="95000"/>
                    <a:lumOff val="5000"/>
                  </a:schemeClr>
                </a:solidFill>
              </a:rPr>
              <a:t> istifa etmesini isteyen gösteriler patlak verdi. Karışıklıklar giderek arttı ve daha sıkı önlemler alınmaya başlandı. Daha sonra muhalif taraftarlar kendilerini savunmak ve güvenlik güçlerinden kurtulmak adına silahlar almaya başladı. </a:t>
            </a:r>
            <a:r>
              <a:rPr lang="tr-TR" dirty="0" err="1">
                <a:solidFill>
                  <a:schemeClr val="tx1">
                    <a:lumMod val="95000"/>
                    <a:lumOff val="5000"/>
                  </a:schemeClr>
                </a:solidFill>
              </a:rPr>
              <a:t>Esad</a:t>
            </a:r>
            <a:r>
              <a:rPr lang="tr-TR" dirty="0">
                <a:solidFill>
                  <a:schemeClr val="tx1">
                    <a:lumMod val="95000"/>
                    <a:lumOff val="5000"/>
                  </a:schemeClr>
                </a:solidFill>
              </a:rPr>
              <a:t> “Yabancı destekli terörizm” adını verdiği muhalifleri yok edeceğini söyledi.</a:t>
            </a:r>
          </a:p>
          <a:p>
            <a:r>
              <a:rPr lang="tr-TR" dirty="0">
                <a:solidFill>
                  <a:schemeClr val="tx1">
                    <a:lumMod val="95000"/>
                    <a:lumOff val="5000"/>
                  </a:schemeClr>
                </a:solidFill>
              </a:rPr>
              <a:t>Tüm bunlar bir neden olsa da ülkede iç savaşın başlamasını asıl tetikleyen ABD,İsrail devletlerinin Büyük Ortadoğu Projesi kapsamında ülkeyi iç savaşa sürüklediği bir gerçektir</a:t>
            </a:r>
          </a:p>
          <a:p>
            <a:endPar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0828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uriye-etnik-dagilim.png"/>
          <p:cNvPicPr>
            <a:picLocks noGrp="1" noChangeAspect="1"/>
          </p:cNvPicPr>
          <p:nvPr>
            <p:ph idx="4294967295"/>
          </p:nvPr>
        </p:nvPicPr>
        <p:blipFill>
          <a:blip r:embed="rId2" cstate="print"/>
          <a:stretch>
            <a:fillRect/>
          </a:stretch>
        </p:blipFill>
        <p:spPr>
          <a:xfrm>
            <a:off x="0" y="0"/>
            <a:ext cx="9144000" cy="6858000"/>
          </a:xfrm>
        </p:spPr>
      </p:pic>
    </p:spTree>
    <p:extLst>
      <p:ext uri="{BB962C8B-B14F-4D97-AF65-F5344CB8AC3E}">
        <p14:creationId xmlns:p14="http://schemas.microsoft.com/office/powerpoint/2010/main" val="4154735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uriye-dini-dagilim.png"/>
          <p:cNvPicPr>
            <a:picLocks noGrp="1" noChangeAspect="1"/>
          </p:cNvPicPr>
          <p:nvPr>
            <p:ph idx="4294967295"/>
          </p:nvPr>
        </p:nvPicPr>
        <p:blipFill>
          <a:blip r:embed="rId2" cstate="print"/>
          <a:stretch>
            <a:fillRect/>
          </a:stretch>
        </p:blipFill>
        <p:spPr>
          <a:xfrm>
            <a:off x="0" y="0"/>
            <a:ext cx="9144000" cy="6858000"/>
          </a:xfrm>
        </p:spPr>
      </p:pic>
    </p:spTree>
    <p:extLst>
      <p:ext uri="{BB962C8B-B14F-4D97-AF65-F5344CB8AC3E}">
        <p14:creationId xmlns:p14="http://schemas.microsoft.com/office/powerpoint/2010/main" val="1027326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8229600" cy="1143000"/>
          </a:xfrm>
        </p:spPr>
        <p:txBody>
          <a:bodyPr/>
          <a:lstStyle/>
          <a:p>
            <a:r>
              <a:rPr lang="tr-TR" dirty="0" smtClean="0"/>
              <a:t>S</a:t>
            </a:r>
            <a:endParaRPr lang="tr-TR" dirty="0"/>
          </a:p>
        </p:txBody>
      </p:sp>
      <p:pic>
        <p:nvPicPr>
          <p:cNvPr id="4" name="3 İçerik Yer Tutucusu" descr="taraflar.png"/>
          <p:cNvPicPr>
            <a:picLocks noGrp="1" noChangeAspect="1"/>
          </p:cNvPicPr>
          <p:nvPr>
            <p:ph idx="4294967295"/>
          </p:nvPr>
        </p:nvPicPr>
        <p:blipFill>
          <a:blip r:embed="rId2" cstate="print"/>
          <a:stretch>
            <a:fillRect/>
          </a:stretch>
        </p:blipFill>
        <p:spPr>
          <a:xfrm>
            <a:off x="0" y="-603250"/>
            <a:ext cx="9144000" cy="7461250"/>
          </a:xfrm>
        </p:spPr>
      </p:pic>
      <p:sp>
        <p:nvSpPr>
          <p:cNvPr id="5" name="4 Dikdörtgen"/>
          <p:cNvSpPr/>
          <p:nvPr/>
        </p:nvSpPr>
        <p:spPr>
          <a:xfrm>
            <a:off x="-136500" y="2865666"/>
            <a:ext cx="9417002" cy="523220"/>
          </a:xfrm>
          <a:prstGeom prst="rect">
            <a:avLst/>
          </a:prstGeom>
          <a:noFill/>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Suriye’de Faaliyet Gösteren </a:t>
            </a:r>
            <a:r>
              <a:rPr kumimoji="0" lang="tr-TR" sz="2800" b="1"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Ülkeler ve </a:t>
            </a:r>
            <a:r>
              <a:rPr kumimoji="0" lang="tr-TR"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Örgütler</a:t>
            </a:r>
          </a:p>
        </p:txBody>
      </p:sp>
    </p:spTree>
    <p:extLst>
      <p:ext uri="{BB962C8B-B14F-4D97-AF65-F5344CB8AC3E}">
        <p14:creationId xmlns:p14="http://schemas.microsoft.com/office/powerpoint/2010/main" val="2257290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4000"/>
            <a:lum/>
          </a:blip>
          <a:srcRect/>
          <a:stretch>
            <a:fillRect l="-11000" r="-11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8229600" cy="1143000"/>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SURİYE REJİM HÜKÜMETİ</a:t>
            </a:r>
            <a:endParaRPr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İçerik Yer Tutucusu"/>
          <p:cNvSpPr>
            <a:spLocks noGrp="1"/>
          </p:cNvSpPr>
          <p:nvPr>
            <p:ph idx="4294967295"/>
          </p:nvPr>
        </p:nvSpPr>
        <p:spPr>
          <a:xfrm>
            <a:off x="0" y="1600200"/>
            <a:ext cx="8229600" cy="4525963"/>
          </a:xfrm>
        </p:spPr>
        <p:txBody>
          <a:bodyPr>
            <a:noAutofit/>
          </a:bodyPr>
          <a:lstStyle/>
          <a:p>
            <a:r>
              <a:rPr lang="tr-TR" sz="1700" b="1" dirty="0"/>
              <a:t>Protestolar </a:t>
            </a:r>
            <a:r>
              <a:rPr lang="tr-TR" sz="1700" b="1" dirty="0" err="1"/>
              <a:t>Deraa</a:t>
            </a:r>
            <a:r>
              <a:rPr lang="tr-TR" sz="1700" b="1" dirty="0"/>
              <a:t> kentinde başladı. Oğul </a:t>
            </a:r>
            <a:r>
              <a:rPr lang="tr-TR" sz="1700" b="1" dirty="0" err="1"/>
              <a:t>Esad</a:t>
            </a:r>
            <a:r>
              <a:rPr lang="tr-TR" sz="1700" b="1" dirty="0"/>
              <a:t> tıpkı babası Hafız </a:t>
            </a:r>
            <a:r>
              <a:rPr lang="tr-TR" sz="1700" b="1" dirty="0" err="1"/>
              <a:t>Esed’in</a:t>
            </a:r>
            <a:r>
              <a:rPr lang="tr-TR" sz="1700" b="1" dirty="0"/>
              <a:t> Hama şehrinde yaptığı gibi kanla bastırmayı seçti ancak bu sefer karşılarında tüm Ortadoğu coğrafyasını değiştiren bir talep vardı.</a:t>
            </a:r>
          </a:p>
          <a:p>
            <a:r>
              <a:rPr lang="tr-TR" sz="1700" b="1" dirty="0"/>
              <a:t>Daha sonra Muhalifler silahlanarak rejime karşı silahlanmaya başladılar.</a:t>
            </a:r>
          </a:p>
          <a:p>
            <a:r>
              <a:rPr lang="tr-TR" sz="1700" b="1" dirty="0"/>
              <a:t>Bunun sonucunda rejim hükümeti tüm silahlı gücünü kullanmaya başladı hatta bu o kadar ilerledi ki misket bombaları, </a:t>
            </a:r>
            <a:r>
              <a:rPr lang="tr-TR" sz="1700" b="1" dirty="0" err="1"/>
              <a:t>scut</a:t>
            </a:r>
            <a:r>
              <a:rPr lang="tr-TR" sz="1700" b="1" dirty="0"/>
              <a:t> füzeleri, vakum bombaları ve kimyasal silahlar kullanıldı.</a:t>
            </a:r>
          </a:p>
          <a:p>
            <a:r>
              <a:rPr lang="tr-TR" sz="1700" b="1" dirty="0"/>
              <a:t>Daha önce </a:t>
            </a:r>
            <a:r>
              <a:rPr lang="tr-TR" sz="1700" b="1" dirty="0" err="1"/>
              <a:t>Esad’ın</a:t>
            </a:r>
            <a:r>
              <a:rPr lang="tr-TR" sz="1700" b="1" dirty="0"/>
              <a:t> ablasıyla evli olan Suriye istihbaratının bir dönem başında bulunan Asıf Şevket’le tartıştığı için kendisini karnından vuran Mahir </a:t>
            </a:r>
            <a:r>
              <a:rPr lang="tr-TR" sz="1700" b="1" dirty="0" err="1"/>
              <a:t>Esad’ın</a:t>
            </a:r>
            <a:r>
              <a:rPr lang="tr-TR" sz="1700" b="1" dirty="0"/>
              <a:t> ve onun kurdurduğu </a:t>
            </a:r>
            <a:r>
              <a:rPr lang="tr-TR" sz="1700" b="1" dirty="0" err="1"/>
              <a:t>Şebbiha</a:t>
            </a:r>
            <a:r>
              <a:rPr lang="tr-TR" sz="1700" b="1" dirty="0"/>
              <a:t> adlı </a:t>
            </a:r>
            <a:r>
              <a:rPr lang="tr-TR" sz="1700" b="1" dirty="0" err="1"/>
              <a:t>paramiliter</a:t>
            </a:r>
            <a:r>
              <a:rPr lang="tr-TR" sz="1700" b="1" dirty="0"/>
              <a:t> grubun katliamlarda başrolü oynadığı söyleniyor</a:t>
            </a:r>
          </a:p>
          <a:p>
            <a:r>
              <a:rPr lang="tr-TR" sz="1700" b="1" dirty="0"/>
              <a:t>ABD ve Batı tarafından iyice sıkıştırılan </a:t>
            </a:r>
            <a:r>
              <a:rPr lang="tr-TR" sz="1700" b="1" dirty="0" err="1"/>
              <a:t>Beşşar</a:t>
            </a:r>
            <a:r>
              <a:rPr lang="tr-TR" sz="1700" b="1" dirty="0"/>
              <a:t> </a:t>
            </a:r>
            <a:r>
              <a:rPr lang="tr-TR" sz="1700" b="1" dirty="0" err="1"/>
              <a:t>Esed</a:t>
            </a:r>
            <a:r>
              <a:rPr lang="tr-TR" sz="1700" b="1" dirty="0"/>
              <a:t>, iç savaşın ilk yıllarında muhaliflere karşı büyük toprak kayıpları yaşadı ancak daha sonrayı çareyi Rusya ve İran’a sarılmakla bulacaktı.</a:t>
            </a:r>
          </a:p>
          <a:p>
            <a:r>
              <a:rPr lang="tr-TR" sz="1700" b="1" dirty="0"/>
              <a:t>Bugün gelinen noktada Suriye Rejimi ülkenin çoğunluğunda kontrolü sağlamıştır. </a:t>
            </a:r>
          </a:p>
        </p:txBody>
      </p:sp>
    </p:spTree>
    <p:extLst>
      <p:ext uri="{BB962C8B-B14F-4D97-AF65-F5344CB8AC3E}">
        <p14:creationId xmlns:p14="http://schemas.microsoft.com/office/powerpoint/2010/main" val="1044776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22000" r="-22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100013"/>
            <a:ext cx="8229600" cy="1143001"/>
          </a:xfrm>
        </p:spPr>
        <p:txBody>
          <a:bodyPr>
            <a:normAutofit/>
          </a:bodyPr>
          <a:lstStyle/>
          <a:p>
            <a:r>
              <a:rPr lang="tr-TR"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ABD</a:t>
            </a:r>
            <a:endParaRPr lang="tr-TR"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2 İçerik Yer Tutucusu"/>
          <p:cNvSpPr>
            <a:spLocks noGrp="1"/>
          </p:cNvSpPr>
          <p:nvPr>
            <p:ph idx="4294967295"/>
          </p:nvPr>
        </p:nvSpPr>
        <p:spPr>
          <a:xfrm>
            <a:off x="611560" y="692696"/>
            <a:ext cx="8229600" cy="452596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1600" b="1" dirty="0"/>
              <a:t>ABD, iç savaşın başlaması ile ile birlikte Suriye’de somut bir adım atmayarak, yaklaşık 2,5 yıl soruna diplomatik çözüm yolları aramıştır. Uluslararası alanda Suriye krizini çözüme kavuşturacak bir gelişmenin olmaması ve ABD’nin rejimden daha büyük bir </a:t>
            </a:r>
            <a:r>
              <a:rPr lang="tr-TR" sz="1600" b="1" dirty="0" err="1"/>
              <a:t>tehtid</a:t>
            </a:r>
            <a:r>
              <a:rPr lang="tr-TR" sz="1600" b="1" dirty="0"/>
              <a:t> olarak gördüğü İslami grupların ülkede güçlenmeye başlamasıyla, ABD Eylül 2013 itibariyle “demokrasi yanlısı, ılımlı muhaliflere” silah yardımında bulunmaya başlamıştır.</a:t>
            </a:r>
          </a:p>
          <a:p>
            <a:r>
              <a:rPr lang="tr-TR" sz="1600" b="1" dirty="0"/>
              <a:t>Fakat ilerleyen dönemde sahada oldukça şaşırtıcı bir şekilde ortaya çıkan ve şehirleri muhaliflerden teker teker almaya başlayıp, bir anda ABD’nin Suriye’deki en önemli düşmanı konumuna gelen terör örgütü IŞİD, ABD’ye rejime karşı sergilediği zayıf tutum dolayısıyla zedelenen imajını kendi üzerinde düzeltme fırsatı vermiş oldu. </a:t>
            </a:r>
          </a:p>
          <a:p>
            <a:r>
              <a:rPr lang="tr-TR" sz="1600" b="1" dirty="0" smtClean="0"/>
              <a:t>Terör </a:t>
            </a:r>
            <a:r>
              <a:rPr lang="tr-TR" sz="1600" b="1" dirty="0"/>
              <a:t>örgütü IŞİD ile birlikte bölgedeki dengeler değişmiş ve terörist PYD/PKK, ABD’nin Suriye’de en önemli stratejik ortağı haline gelmiştir. Rejim ile muhalifler arasında süren savaşa ilgisiz kalan ABD,  </a:t>
            </a:r>
            <a:r>
              <a:rPr lang="tr-TR" sz="1600" b="1" dirty="0" err="1"/>
              <a:t>IŞİD’i</a:t>
            </a:r>
            <a:r>
              <a:rPr lang="tr-TR" sz="1600" b="1" dirty="0"/>
              <a:t> yok etme bahanesiyle </a:t>
            </a:r>
            <a:r>
              <a:rPr lang="tr-TR" sz="1600" b="1" dirty="0" err="1"/>
              <a:t>PYD’ye</a:t>
            </a:r>
            <a:r>
              <a:rPr lang="tr-TR" sz="1600" b="1" dirty="0"/>
              <a:t> alan açmaya başlamıştır. Koalisyon güçlerinin desteği ile PYD, Suriye’nin kuzeyinde stratejik şehirleri ele geçirerek önemli ölçüde toprak kazanmıştır. Burada ilginç olan nokta, yaptığı hava operasyonlarının büyük çoğunluğu her ne kadar diğer muhaliflere karşı olsa da, Rusya’nın </a:t>
            </a:r>
            <a:r>
              <a:rPr lang="tr-TR" sz="1600" b="1" dirty="0" err="1"/>
              <a:t>IŞİD’in</a:t>
            </a:r>
            <a:r>
              <a:rPr lang="tr-TR" sz="1600" b="1" dirty="0"/>
              <a:t> alan hakimiyetini PYD lehine daraltması, bu perspektiften bakıldığında ABD ile aynı hizaya geldiği anlamına gelir.</a:t>
            </a:r>
          </a:p>
          <a:p>
            <a:r>
              <a:rPr lang="tr-TR" sz="1600" b="1" dirty="0"/>
              <a:t>Sonuç olarak ABD, Suriye’de sürecin dönemsel şartlarına göre çıkarlarına uygun politika belirlemektedir. Öte yandan ABD’nin,  terörist PYD/PKK ile olan yakınlığının Türkiye ilişkilerinin zaman zaman gerilmesine neden olmaktadır.</a:t>
            </a:r>
          </a:p>
        </p:txBody>
      </p:sp>
    </p:spTree>
    <p:extLst>
      <p:ext uri="{BB962C8B-B14F-4D97-AF65-F5344CB8AC3E}">
        <p14:creationId xmlns:p14="http://schemas.microsoft.com/office/powerpoint/2010/main" val="39598673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TotalTime>
  <Words>679</Words>
  <Application>Microsoft Office PowerPoint</Application>
  <PresentationFormat>Ekran Gösterisi (4:3)</PresentationFormat>
  <Paragraphs>90</Paragraphs>
  <Slides>31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31</vt:i4>
      </vt:variant>
    </vt:vector>
  </HeadingPairs>
  <TitlesOfParts>
    <vt:vector size="38" baseType="lpstr">
      <vt:lpstr>Arial</vt:lpstr>
      <vt:lpstr>Arial Black</vt:lpstr>
      <vt:lpstr>Gill Sans MT</vt:lpstr>
      <vt:lpstr>Times New Roman</vt:lpstr>
      <vt:lpstr>Verdana</vt:lpstr>
      <vt:lpstr>Wingdings 2</vt:lpstr>
      <vt:lpstr>Gündönümü</vt:lpstr>
      <vt:lpstr>PowerPoint Sunusu</vt:lpstr>
      <vt:lpstr>SURİYE İÇ SAVAŞI</vt:lpstr>
      <vt:lpstr>PowerPoint Sunusu</vt:lpstr>
      <vt:lpstr>SURİYE İÇ SAVAŞI NEDENLERİ ?</vt:lpstr>
      <vt:lpstr>PowerPoint Sunusu</vt:lpstr>
      <vt:lpstr>PowerPoint Sunusu</vt:lpstr>
      <vt:lpstr>S</vt:lpstr>
      <vt:lpstr>SURİYE REJİM HÜKÜMETİ</vt:lpstr>
      <vt:lpstr>ABD</vt:lpstr>
      <vt:lpstr>PowerPoint Sunusu</vt:lpstr>
      <vt:lpstr>RUSYA</vt:lpstr>
      <vt:lpstr>PowerPoint Sunusu</vt:lpstr>
      <vt:lpstr>PowerPoint Sunusu</vt:lpstr>
      <vt:lpstr>İRAN </vt:lpstr>
      <vt:lpstr>IŞİD</vt:lpstr>
      <vt:lpstr>PowerPoint Sunusu</vt:lpstr>
      <vt:lpstr>PYD/YPG </vt:lpstr>
      <vt:lpstr>PowerPoint Sunusu</vt:lpstr>
      <vt:lpstr>MUHALİFLER ve ÖZGÜR SURİYE ORDUSU (ÖSO)</vt:lpstr>
      <vt:lpstr>ÖZGÜR SURİYE ORDUSU(ÖSO)</vt:lpstr>
      <vt:lpstr>TÜRKİYE</vt:lpstr>
      <vt:lpstr>PowerPoint Sunusu</vt:lpstr>
      <vt:lpstr>PowerPoint Sunusu</vt:lpstr>
      <vt:lpstr>  İSRAİL</vt:lpstr>
      <vt:lpstr>PowerPoint Sunusu</vt:lpstr>
      <vt:lpstr>PowerPoint Sunusu</vt:lpstr>
      <vt:lpstr>İÇ SAVAŞ’DA SON DURUM VE FATURASI</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İSRAİL-FİLİTİN SAVAŞI</dc:title>
  <dc:creator>Damla</dc:creator>
  <cp:lastModifiedBy>Windows Kullanıcısı</cp:lastModifiedBy>
  <cp:revision>42</cp:revision>
  <dcterms:created xsi:type="dcterms:W3CDTF">2019-03-14T20:49:03Z</dcterms:created>
  <dcterms:modified xsi:type="dcterms:W3CDTF">2020-05-11T19:07:59Z</dcterms:modified>
</cp:coreProperties>
</file>