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68" r:id="rId5"/>
    <p:sldId id="260" r:id="rId6"/>
    <p:sldId id="269" r:id="rId7"/>
    <p:sldId id="261" r:id="rId8"/>
    <p:sldId id="262" r:id="rId9"/>
    <p:sldId id="264" r:id="rId10"/>
    <p:sldId id="258" r:id="rId11"/>
    <p:sldId id="263" r:id="rId12"/>
    <p:sldId id="26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Geçerlik </a:t>
            </a:r>
            <a:r>
              <a:rPr lang="tr-TR" dirty="0"/>
              <a:t>ve Kullanışlılık</a:t>
            </a:r>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a:p>
          <a:p>
            <a:pPr marL="0" indent="0">
              <a:buNone/>
            </a:pPr>
            <a:r>
              <a:rPr lang="tr-TR" dirty="0"/>
              <a:t>5.Testte yer alan soruları, yansız puanlanmak.</a:t>
            </a:r>
          </a:p>
          <a:p>
            <a:pPr marL="0" indent="0">
              <a:buNone/>
            </a:pPr>
            <a:endParaRPr lang="tr-TR" dirty="0" smtClean="0"/>
          </a:p>
          <a:p>
            <a:pPr marL="0" indent="0">
              <a:buNone/>
            </a:pPr>
            <a:r>
              <a:rPr lang="tr-TR" dirty="0" smtClean="0"/>
              <a:t>6.Bireylerin kopya </a:t>
            </a:r>
            <a:r>
              <a:rPr lang="tr-TR" dirty="0"/>
              <a:t>çekmesine fırsat vermemek.</a:t>
            </a:r>
          </a:p>
          <a:p>
            <a:pPr marL="0" indent="0">
              <a:buNone/>
            </a:pPr>
            <a:endParaRPr lang="tr-TR" dirty="0" smtClean="0"/>
          </a:p>
          <a:p>
            <a:pPr marL="0" indent="0">
              <a:buNone/>
            </a:pPr>
            <a:r>
              <a:rPr lang="tr-TR" dirty="0" smtClean="0"/>
              <a:t>7.Olanaklı </a:t>
            </a:r>
            <a:r>
              <a:rPr lang="tr-TR" dirty="0"/>
              <a:t>ise, her sınavda farklı ölçme aracı kullanmak</a:t>
            </a:r>
            <a:r>
              <a:rPr lang="tr-TR" dirty="0" smtClean="0"/>
              <a:t>.</a:t>
            </a:r>
          </a:p>
          <a:p>
            <a:pPr marL="0" indent="0">
              <a:buNone/>
            </a:pPr>
            <a:endParaRPr lang="tr-TR" dirty="0"/>
          </a:p>
          <a:p>
            <a:pPr marL="0" indent="0">
              <a:buNone/>
            </a:pPr>
            <a:r>
              <a:rPr lang="tr-TR" dirty="0" smtClean="0"/>
              <a:t>8.Soruları </a:t>
            </a:r>
            <a:r>
              <a:rPr lang="tr-TR" dirty="0"/>
              <a:t>dersten önce açıklamamak</a:t>
            </a:r>
            <a:r>
              <a:rPr lang="tr-TR" dirty="0" smtClean="0"/>
              <a:t>.</a:t>
            </a:r>
          </a:p>
          <a:p>
            <a:pPr marL="0" indent="0">
              <a:buNone/>
            </a:pPr>
            <a:endParaRPr lang="tr-TR" dirty="0"/>
          </a:p>
          <a:p>
            <a:pPr marL="0" indent="0">
              <a:buNone/>
            </a:pPr>
            <a:r>
              <a:rPr lang="tr-TR" dirty="0"/>
              <a:t>9. </a:t>
            </a:r>
            <a:r>
              <a:rPr lang="tr-TR" dirty="0" smtClean="0"/>
              <a:t>Öncelikle</a:t>
            </a:r>
            <a:r>
              <a:rPr lang="tr-TR" dirty="0"/>
              <a:t>, ölçme aracının güvenirliğini sağlamak</a:t>
            </a:r>
            <a:r>
              <a:rPr lang="tr-TR" dirty="0" smtClean="0"/>
              <a:t>.</a:t>
            </a:r>
          </a:p>
          <a:p>
            <a:pPr marL="0" indent="0">
              <a:buNone/>
            </a:pPr>
            <a:r>
              <a:rPr lang="tr-TR" dirty="0"/>
              <a:t>	</a:t>
            </a:r>
          </a:p>
          <a:p>
            <a:endParaRPr lang="tr-TR" dirty="0"/>
          </a:p>
        </p:txBody>
      </p:sp>
    </p:spTree>
    <p:extLst>
      <p:ext uri="{BB962C8B-B14F-4D97-AF65-F5344CB8AC3E}">
        <p14:creationId xmlns:p14="http://schemas.microsoft.com/office/powerpoint/2010/main" val="366986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Kullanışlılık Nedir</a:t>
            </a:r>
            <a:r>
              <a:rPr lang="tr-TR" b="1" i="1" dirty="0" smtClean="0"/>
              <a:t>?</a:t>
            </a:r>
            <a:endParaRPr lang="tr-TR" dirty="0"/>
          </a:p>
        </p:txBody>
      </p:sp>
      <p:sp>
        <p:nvSpPr>
          <p:cNvPr id="3" name="İçerik Yer Tutucusu 2"/>
          <p:cNvSpPr>
            <a:spLocks noGrp="1"/>
          </p:cNvSpPr>
          <p:nvPr>
            <p:ph idx="1"/>
          </p:nvPr>
        </p:nvSpPr>
        <p:spPr/>
        <p:txBody>
          <a:bodyPr/>
          <a:lstStyle/>
          <a:p>
            <a:pPr marL="0" indent="0" algn="just">
              <a:buNone/>
            </a:pPr>
            <a:r>
              <a:rPr lang="tr-TR" dirty="0" smtClean="0"/>
              <a:t>Bir </a:t>
            </a:r>
            <a:r>
              <a:rPr lang="tr-TR" dirty="0"/>
              <a:t>testin kullanışlılığı, o testte yer alacak soruların geliştirilmesinden çoğaltılmasına, uygulanmasından analiz edilmesine ve puanlanmasından, sonuçların duyurulmasına kadar yapılan işlemlerin zaman, para ve emek açısından ekonomik olmasıdır. Kullanışlılık hem güvenirliğin hem de geçerliğin artmasına katkı getirmelidir. </a:t>
            </a:r>
            <a:r>
              <a:rPr lang="tr-TR" i="1" dirty="0"/>
              <a:t>Bir testte öncelikle güvenirlik ve geçerlik sonra kullanışlılık dikkate alınmalıdır.</a:t>
            </a:r>
            <a:endParaRPr lang="tr-TR" dirty="0"/>
          </a:p>
        </p:txBody>
      </p:sp>
    </p:spTree>
    <p:extLst>
      <p:ext uri="{BB962C8B-B14F-4D97-AF65-F5344CB8AC3E}">
        <p14:creationId xmlns:p14="http://schemas.microsoft.com/office/powerpoint/2010/main" val="930367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838200" y="1966302"/>
            <a:ext cx="10515600" cy="4351338"/>
          </a:xfrm>
        </p:spPr>
        <p:txBody>
          <a:bodyPr>
            <a:normAutofit/>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sz="2200" dirty="0"/>
          </a:p>
          <a:p>
            <a:pPr marL="0" indent="0">
              <a:buNone/>
            </a:pPr>
            <a:r>
              <a:rPr lang="tr-TR" sz="2200" dirty="0" err="1"/>
              <a:t>Karasar</a:t>
            </a:r>
            <a:r>
              <a:rPr lang="tr-TR" sz="2200" dirty="0"/>
              <a:t>, N. (2012). </a:t>
            </a:r>
            <a:r>
              <a:rPr lang="tr-TR" sz="2200" i="1" dirty="0"/>
              <a:t>Bilimsel araştırma yöntemleri (24. baskı). </a:t>
            </a:r>
            <a:r>
              <a:rPr lang="tr-TR" sz="2200" dirty="0"/>
              <a:t>Ankara: Nobel Yayınevi</a:t>
            </a:r>
          </a:p>
          <a:p>
            <a:pPr marL="0" indent="0">
              <a:buNone/>
            </a:pPr>
            <a:endParaRPr lang="tr-TR" sz="2200" dirty="0"/>
          </a:p>
          <a:p>
            <a:pPr marL="0" indent="0">
              <a:buNone/>
            </a:pPr>
            <a:r>
              <a:rPr lang="tr-TR" sz="2200" dirty="0" smtClean="0"/>
              <a:t>Tekin, H. (2014).</a:t>
            </a:r>
            <a:r>
              <a:rPr lang="tr-TR" sz="2200" i="1" dirty="0" smtClean="0"/>
              <a:t>Eğitimde ölçme ve değerlendirme (24. baskı). </a:t>
            </a:r>
            <a:r>
              <a:rPr lang="tr-TR" sz="2200" dirty="0" smtClean="0"/>
              <a:t>Ankara: Yargı Yayınevi</a:t>
            </a:r>
            <a:endParaRPr lang="tr-TR" sz="2200" dirty="0"/>
          </a:p>
        </p:txBody>
      </p:sp>
    </p:spTree>
    <p:extLst>
      <p:ext uri="{BB962C8B-B14F-4D97-AF65-F5344CB8AC3E}">
        <p14:creationId xmlns:p14="http://schemas.microsoft.com/office/powerpoint/2010/main" val="2070439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4"/>
            <a:ext cx="10696074" cy="4543091"/>
          </a:xfrm>
        </p:spPr>
        <p:txBody>
          <a:bodyPr>
            <a:normAutofit lnSpcReduction="10000"/>
          </a:bodyPr>
          <a:lstStyle/>
          <a:p>
            <a:pPr marL="0" indent="0" algn="ctr">
              <a:lnSpc>
                <a:spcPct val="100000"/>
              </a:lnSpc>
              <a:spcBef>
                <a:spcPts val="0"/>
              </a:spcBef>
              <a:buNone/>
            </a:pPr>
            <a:r>
              <a:rPr lang="tr-TR" b="1" dirty="0" smtClean="0"/>
              <a:t>Geçerlik </a:t>
            </a:r>
          </a:p>
          <a:p>
            <a:pPr marL="514350" indent="-514350">
              <a:lnSpc>
                <a:spcPct val="100000"/>
              </a:lnSpc>
              <a:spcBef>
                <a:spcPts val="0"/>
              </a:spcBef>
              <a:buAutoNum type="arabicPeriod"/>
            </a:pPr>
            <a:endParaRPr lang="tr-TR" b="1" dirty="0" smtClean="0"/>
          </a:p>
          <a:p>
            <a:pPr marL="0" indent="0" algn="just">
              <a:lnSpc>
                <a:spcPct val="100000"/>
              </a:lnSpc>
              <a:spcBef>
                <a:spcPts val="0"/>
              </a:spcBef>
              <a:buNone/>
            </a:pPr>
            <a:r>
              <a:rPr lang="tr-TR" dirty="0"/>
              <a:t>Geçerlik, testin bireyin ölçülmek istenen özelliğini diğer özelliklerle karıştırmadan ne derece doğru ölçtüğüyle ilgilidir. Bir başka anlatımla ölçme sonuçlarının geçerliği, amaçlanan ölçmenin gerçekleştirilebilme derecesidir. </a:t>
            </a:r>
            <a:endParaRPr lang="tr-TR" dirty="0" smtClean="0"/>
          </a:p>
          <a:p>
            <a:pPr marL="0" indent="0" algn="just">
              <a:lnSpc>
                <a:spcPct val="100000"/>
              </a:lnSpc>
              <a:spcBef>
                <a:spcPts val="0"/>
              </a:spcBef>
              <a:buNone/>
            </a:pPr>
            <a:endParaRPr lang="tr-TR" dirty="0" smtClean="0"/>
          </a:p>
          <a:p>
            <a:pPr marL="0" indent="0" algn="just">
              <a:lnSpc>
                <a:spcPct val="100000"/>
              </a:lnSpc>
              <a:spcBef>
                <a:spcPts val="0"/>
              </a:spcBef>
              <a:buNone/>
            </a:pPr>
            <a:r>
              <a:rPr lang="tr-TR" dirty="0"/>
              <a:t>G</a:t>
            </a:r>
            <a:r>
              <a:rPr lang="tr-TR" dirty="0" smtClean="0"/>
              <a:t>eçerlik</a:t>
            </a:r>
            <a:r>
              <a:rPr lang="tr-TR" dirty="0"/>
              <a:t>, test puanlarına dayalı tahminlerin uygunluğuna, anlamlılığına ve kullanışlılığına ilişkin kanıtlar toplanmasını gerektirir</a:t>
            </a:r>
            <a:r>
              <a:rPr lang="tr-TR" dirty="0" smtClean="0"/>
              <a:t>.</a:t>
            </a:r>
          </a:p>
          <a:p>
            <a:pPr>
              <a:lnSpc>
                <a:spcPct val="100000"/>
              </a:lnSpc>
              <a:spcBef>
                <a:spcPts val="0"/>
              </a:spcBef>
            </a:pPr>
            <a:endParaRPr lang="tr-TR" dirty="0" smtClean="0"/>
          </a:p>
          <a:p>
            <a:pPr marL="0" indent="0" algn="r">
              <a:lnSpc>
                <a:spcPct val="100000"/>
              </a:lnSpc>
              <a:spcBef>
                <a:spcPts val="0"/>
              </a:spcBef>
              <a:buNone/>
            </a:pPr>
            <a:r>
              <a:rPr lang="tr-TR" dirty="0" smtClean="0"/>
              <a:t>(Büyüköztürk vd., 2013;Karasar, </a:t>
            </a:r>
            <a:r>
              <a:rPr lang="tr-TR" dirty="0" smtClean="0"/>
              <a:t>2012)</a:t>
            </a:r>
            <a:endParaRPr lang="tr-TR" dirty="0"/>
          </a:p>
        </p:txBody>
      </p:sp>
    </p:spTree>
    <p:extLst>
      <p:ext uri="{BB962C8B-B14F-4D97-AF65-F5344CB8AC3E}">
        <p14:creationId xmlns:p14="http://schemas.microsoft.com/office/powerpoint/2010/main" val="3912055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Geçerlik Nedir</a:t>
            </a:r>
            <a:r>
              <a:rPr lang="tr-TR" b="1" i="1" dirty="0" smtClean="0"/>
              <a:t>?</a:t>
            </a:r>
            <a:endParaRPr lang="tr-TR" dirty="0"/>
          </a:p>
        </p:txBody>
      </p:sp>
      <p:sp>
        <p:nvSpPr>
          <p:cNvPr id="8" name="İçerik Yer Tutucusu 7"/>
          <p:cNvSpPr>
            <a:spLocks noGrp="1"/>
          </p:cNvSpPr>
          <p:nvPr>
            <p:ph idx="1"/>
          </p:nvPr>
        </p:nvSpPr>
        <p:spPr/>
        <p:txBody>
          <a:bodyPr>
            <a:normAutofit lnSpcReduction="10000"/>
          </a:bodyPr>
          <a:lstStyle/>
          <a:p>
            <a:pPr marL="0" indent="0" algn="just">
              <a:buNone/>
            </a:pPr>
            <a:r>
              <a:rPr lang="tr-TR" dirty="0" smtClean="0"/>
              <a:t>Bir </a:t>
            </a:r>
            <a:r>
              <a:rPr lang="tr-TR" dirty="0"/>
              <a:t>ölçme aracının geçerliğini, o ölçme aracının amacını gerçekleştirme düzeyi, belli bir işe yarama derecesi oluşturur. Bir ölçme aracı amacını ne derece gerçekleştiriyorsa o kadar geçerlidir. Örneğin, bir eğitim süreci sonunda sınav yapmanın amacı, o süreçte kazandırılmaya çalışılan davranışların, kazanılıp kazanılmadığını ortaya koymaktır. Ölçme aracı, yalnızca ilgili eğitim sürecinde kazandırılan davranışları ölçüyor, başkalarını ölçmüyorsa sınav amacını gerçekleştiriyor demektir. Kısaca geçerlik, bir ölçme aracının ölçmeyi amaçladığı özelliği başka özelliklere karıştırmadan, doğru olarak ölçebilme derecesidir (Tekin, 2014). Güvenirlikte olduğu gibi geçerlikte de akılcı ve istatistiksel yollar kullanılarak geçerlik denetim altında tutulmaya çalışılmaktadır. Bu yollara aşağıda kısaca yer verilmiştir.</a:t>
            </a:r>
          </a:p>
          <a:p>
            <a:pPr marL="0" indent="0">
              <a:buNone/>
            </a:pPr>
            <a:endParaRPr lang="tr-TR" dirty="0"/>
          </a:p>
        </p:txBody>
      </p:sp>
    </p:spTree>
    <p:extLst>
      <p:ext uri="{BB962C8B-B14F-4D97-AF65-F5344CB8AC3E}">
        <p14:creationId xmlns:p14="http://schemas.microsoft.com/office/powerpoint/2010/main" val="3661448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nSpc>
                <a:spcPct val="100000"/>
              </a:lnSpc>
              <a:spcBef>
                <a:spcPts val="0"/>
              </a:spcBef>
              <a:buNone/>
            </a:pPr>
            <a:r>
              <a:rPr lang="tr-TR" b="1" dirty="0"/>
              <a:t>Geçerlik </a:t>
            </a:r>
            <a:r>
              <a:rPr lang="tr-TR" b="1" dirty="0" smtClean="0"/>
              <a:t>Türleri</a:t>
            </a:r>
          </a:p>
          <a:p>
            <a:pPr marL="0" indent="0">
              <a:lnSpc>
                <a:spcPct val="100000"/>
              </a:lnSpc>
              <a:spcBef>
                <a:spcPts val="0"/>
              </a:spcBef>
              <a:buNone/>
            </a:pPr>
            <a:endParaRPr lang="tr-TR" dirty="0"/>
          </a:p>
          <a:p>
            <a:pPr>
              <a:lnSpc>
                <a:spcPct val="100000"/>
              </a:lnSpc>
              <a:spcBef>
                <a:spcPts val="0"/>
              </a:spcBef>
            </a:pPr>
            <a:r>
              <a:rPr lang="tr-TR" dirty="0"/>
              <a:t>Literatürde değişik sınıflandırmalara rastlanmakla </a:t>
            </a:r>
            <a:r>
              <a:rPr lang="tr-TR" dirty="0" smtClean="0"/>
              <a:t>birlikte, geçerlik </a:t>
            </a:r>
            <a:r>
              <a:rPr lang="tr-TR" dirty="0"/>
              <a:t>türlerinin üç grupta toplanması daha çok tercih edilmektedir</a:t>
            </a:r>
            <a:r>
              <a:rPr lang="tr-TR" dirty="0" smtClean="0"/>
              <a:t>.</a:t>
            </a:r>
          </a:p>
          <a:p>
            <a:pPr>
              <a:lnSpc>
                <a:spcPct val="100000"/>
              </a:lnSpc>
              <a:spcBef>
                <a:spcPts val="0"/>
              </a:spcBef>
            </a:pPr>
            <a:endParaRPr lang="tr-TR" dirty="0" smtClean="0"/>
          </a:p>
          <a:p>
            <a:pPr marL="514350" indent="-514350">
              <a:lnSpc>
                <a:spcPct val="100000"/>
              </a:lnSpc>
              <a:spcBef>
                <a:spcPts val="0"/>
              </a:spcBef>
              <a:buAutoNum type="arabicPeriod"/>
            </a:pPr>
            <a:r>
              <a:rPr lang="tr-TR" b="1" dirty="0" smtClean="0"/>
              <a:t>Kapsam geçerliği: </a:t>
            </a:r>
            <a:r>
              <a:rPr lang="tr-TR" dirty="0" smtClean="0"/>
              <a:t>Ölçme aracını </a:t>
            </a:r>
            <a:r>
              <a:rPr lang="tr-TR" dirty="0"/>
              <a:t>oluşturan maddelerin (soruların) ölçülmek istenen tanımlanmış davranışlar evrenini (bütününü) ölçmede ne derece temsil ettiğine, örneklediğine ilişkindir</a:t>
            </a:r>
            <a:r>
              <a:rPr lang="tr-TR" dirty="0" smtClean="0"/>
              <a:t>.</a:t>
            </a:r>
          </a:p>
          <a:p>
            <a:pPr marL="514350" indent="-514350">
              <a:lnSpc>
                <a:spcPct val="100000"/>
              </a:lnSpc>
              <a:spcBef>
                <a:spcPts val="0"/>
              </a:spcBef>
              <a:buAutoNum type="arabicPeriod"/>
            </a:pPr>
            <a:endParaRPr lang="tr-TR" dirty="0"/>
          </a:p>
          <a:p>
            <a:pPr marL="0" indent="0" algn="r">
              <a:lnSpc>
                <a:spcPct val="100000"/>
              </a:lnSpc>
              <a:spcBef>
                <a:spcPts val="0"/>
              </a:spcBef>
              <a:buNone/>
            </a:pPr>
            <a:r>
              <a:rPr lang="tr-TR" dirty="0"/>
              <a:t>(Büyüköztürk vd., 2013;Karasar, 2013)</a:t>
            </a:r>
          </a:p>
          <a:p>
            <a:pPr marL="514350" indent="-514350">
              <a:lnSpc>
                <a:spcPct val="100000"/>
              </a:lnSpc>
              <a:spcBef>
                <a:spcPts val="0"/>
              </a:spcBef>
              <a:buAutoNum type="arabicPeriod"/>
            </a:pPr>
            <a:endParaRPr lang="tr-TR" dirty="0"/>
          </a:p>
        </p:txBody>
      </p:sp>
    </p:spTree>
    <p:extLst>
      <p:ext uri="{BB962C8B-B14F-4D97-AF65-F5344CB8AC3E}">
        <p14:creationId xmlns:p14="http://schemas.microsoft.com/office/powerpoint/2010/main" val="2319659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Kapsam </a:t>
            </a:r>
            <a:r>
              <a:rPr lang="tr-TR" i="1" dirty="0" smtClean="0"/>
              <a:t>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testin (sınav) ölçmek istediği özelliklerden oluşan konu evrenini dengeli biçimde örnekleyebilmesi gerekir. Kapsamına giren özelliklerin hemen hemen her birini gerçekten ölçen bir test, kapsam geçerliğine sahiptir. Bir testin kapsam geçerliğini belirlemenin en etkili yollarından biri </a:t>
            </a:r>
            <a:r>
              <a:rPr lang="tr-TR" b="1" dirty="0"/>
              <a:t>belirtke tablosu </a:t>
            </a:r>
            <a:r>
              <a:rPr lang="tr-TR" dirty="0"/>
              <a:t>hazırlamaktır. Belirtke tablosu bir testte yer alacak soruların hem konular açısından hem de zihinsel düzey açısından dengeli biçimde olmasına yardımcı olmaktadır. Belirtke tablosu test kapsamında yer alacak soruların, bilişsel düzeylere (hatırlamak, anlamak, uygulamak, analiz etmek, değerlendirmek ve yaratmak) ve konulara (içerik) göre </a:t>
            </a:r>
            <a:r>
              <a:rPr lang="tr-TR" dirty="0" smtClean="0"/>
              <a:t>dağılımını </a:t>
            </a:r>
            <a:r>
              <a:rPr lang="tr-TR" dirty="0"/>
              <a:t>gösterir.</a:t>
            </a:r>
          </a:p>
          <a:p>
            <a:endParaRPr lang="tr-TR" dirty="0"/>
          </a:p>
        </p:txBody>
      </p:sp>
    </p:spTree>
    <p:extLst>
      <p:ext uri="{BB962C8B-B14F-4D97-AF65-F5344CB8AC3E}">
        <p14:creationId xmlns:p14="http://schemas.microsoft.com/office/powerpoint/2010/main" val="124287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nSpc>
                <a:spcPct val="100000"/>
              </a:lnSpc>
              <a:spcBef>
                <a:spcPts val="0"/>
              </a:spcBef>
              <a:buNone/>
            </a:pPr>
            <a:r>
              <a:rPr lang="tr-TR" b="1" dirty="0" smtClean="0"/>
              <a:t>2. Ölçüt Geçerliği:</a:t>
            </a:r>
            <a:r>
              <a:rPr lang="tr-TR" dirty="0" smtClean="0"/>
              <a:t> </a:t>
            </a:r>
            <a:r>
              <a:rPr lang="tr-TR" dirty="0"/>
              <a:t>Test puanlarının (</a:t>
            </a:r>
            <a:r>
              <a:rPr lang="tr-TR" dirty="0" err="1"/>
              <a:t>yordayıcı</a:t>
            </a:r>
            <a:r>
              <a:rPr lang="tr-TR" dirty="0"/>
              <a:t>), testin ölçtüğü özellikle ilişkili olduğu düşünülen bir başka ölçme </a:t>
            </a:r>
            <a:r>
              <a:rPr lang="tr-TR" dirty="0" smtClean="0"/>
              <a:t>sonucu </a:t>
            </a:r>
            <a:r>
              <a:rPr lang="tr-TR" dirty="0"/>
              <a:t>(ölçüt) ile korelasyonu puanların ölçüt bağlantılı geçerliğini </a:t>
            </a:r>
            <a:r>
              <a:rPr lang="tr-TR" dirty="0" smtClean="0"/>
              <a:t>gösterir.</a:t>
            </a:r>
          </a:p>
          <a:p>
            <a:pPr>
              <a:lnSpc>
                <a:spcPct val="100000"/>
              </a:lnSpc>
              <a:spcBef>
                <a:spcPts val="0"/>
              </a:spcBef>
            </a:pPr>
            <a:r>
              <a:rPr lang="tr-TR" dirty="0" smtClean="0"/>
              <a:t>Eşzaman geçerliği</a:t>
            </a:r>
          </a:p>
          <a:p>
            <a:pPr>
              <a:lnSpc>
                <a:spcPct val="100000"/>
              </a:lnSpc>
              <a:spcBef>
                <a:spcPts val="0"/>
              </a:spcBef>
            </a:pPr>
            <a:r>
              <a:rPr lang="tr-TR" dirty="0" smtClean="0"/>
              <a:t>Yordama geçerliği</a:t>
            </a:r>
          </a:p>
          <a:p>
            <a:pPr marL="0" indent="0">
              <a:lnSpc>
                <a:spcPct val="100000"/>
              </a:lnSpc>
              <a:spcBef>
                <a:spcPts val="0"/>
              </a:spcBef>
              <a:buNone/>
            </a:pPr>
            <a:endParaRPr lang="tr-TR" dirty="0"/>
          </a:p>
          <a:p>
            <a:pPr marL="0" indent="0">
              <a:lnSpc>
                <a:spcPct val="100000"/>
              </a:lnSpc>
              <a:spcBef>
                <a:spcPts val="0"/>
              </a:spcBef>
              <a:buNone/>
            </a:pPr>
            <a:r>
              <a:rPr lang="tr-TR" b="1" dirty="0" smtClean="0"/>
              <a:t>3. </a:t>
            </a:r>
            <a:r>
              <a:rPr lang="tr-TR" b="1" dirty="0"/>
              <a:t>Yapı Geçerliği</a:t>
            </a:r>
            <a:r>
              <a:rPr lang="tr-TR" b="1" dirty="0" smtClean="0"/>
              <a:t>: </a:t>
            </a:r>
            <a:r>
              <a:rPr lang="tr-TR" dirty="0"/>
              <a:t>T</a:t>
            </a:r>
            <a:r>
              <a:rPr lang="tr-TR" dirty="0" smtClean="0"/>
              <a:t>estten </a:t>
            </a:r>
            <a:r>
              <a:rPr lang="tr-TR" dirty="0"/>
              <a:t>elde edilen </a:t>
            </a:r>
            <a:r>
              <a:rPr lang="tr-TR" dirty="0" smtClean="0"/>
              <a:t>puanların, </a:t>
            </a:r>
            <a:r>
              <a:rPr lang="tr-TR" dirty="0"/>
              <a:t>test ile ölçülmek istenen </a:t>
            </a:r>
            <a:r>
              <a:rPr lang="tr-TR" dirty="0" smtClean="0"/>
              <a:t>kavramı </a:t>
            </a:r>
            <a:r>
              <a:rPr lang="tr-TR" dirty="0"/>
              <a:t>(</a:t>
            </a:r>
            <a:r>
              <a:rPr lang="tr-TR" dirty="0" smtClean="0"/>
              <a:t>yapıyı) </a:t>
            </a:r>
            <a:r>
              <a:rPr lang="tr-TR" dirty="0"/>
              <a:t>gerçekte ne derece ölçülebildiği ile ilgilidir (Büyüköztürk, 2002; Erkuş, 2003). </a:t>
            </a:r>
            <a:endParaRPr lang="tr-TR" dirty="0" smtClean="0"/>
          </a:p>
          <a:p>
            <a:pPr marL="0" indent="0">
              <a:lnSpc>
                <a:spcPct val="100000"/>
              </a:lnSpc>
              <a:spcBef>
                <a:spcPts val="0"/>
              </a:spcBef>
              <a:buNone/>
            </a:pPr>
            <a:endParaRPr lang="tr-TR" dirty="0"/>
          </a:p>
          <a:p>
            <a:pPr marL="0" indent="0" algn="r">
              <a:lnSpc>
                <a:spcPct val="100000"/>
              </a:lnSpc>
              <a:spcBef>
                <a:spcPts val="0"/>
              </a:spcBef>
              <a:buNone/>
            </a:pPr>
            <a:r>
              <a:rPr lang="tr-TR" dirty="0"/>
              <a:t>(Büyüköztürk vd., 2013;Karasar, 2013)</a:t>
            </a:r>
          </a:p>
          <a:p>
            <a:pPr marL="0" indent="0">
              <a:lnSpc>
                <a:spcPct val="100000"/>
              </a:lnSpc>
              <a:spcBef>
                <a:spcPts val="0"/>
              </a:spcBef>
              <a:buNone/>
            </a:pPr>
            <a:endParaRPr lang="tr-TR" dirty="0"/>
          </a:p>
        </p:txBody>
      </p:sp>
    </p:spTree>
    <p:extLst>
      <p:ext uri="{BB962C8B-B14F-4D97-AF65-F5344CB8AC3E}">
        <p14:creationId xmlns:p14="http://schemas.microsoft.com/office/powerpoint/2010/main" val="60807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Ölçüt </a:t>
            </a:r>
            <a:r>
              <a:rPr lang="tr-TR" dirty="0" smtClean="0"/>
              <a:t>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testin yordama geçerliği o testten elde edilen puanlarla testin </a:t>
            </a:r>
            <a:r>
              <a:rPr lang="tr-TR" dirty="0" err="1" smtClean="0"/>
              <a:t>yordamak</a:t>
            </a:r>
            <a:r>
              <a:rPr lang="tr-TR" dirty="0" smtClean="0"/>
              <a:t> için düzenlendiği değişkenin doğrudan ölçüsü olan ve daha sonra elde edilen ölçüt arasındaki korelasyondur.</a:t>
            </a:r>
          </a:p>
          <a:p>
            <a:pPr marL="0" indent="0" algn="just">
              <a:buNone/>
            </a:pPr>
            <a:endParaRPr lang="tr-TR" dirty="0"/>
          </a:p>
          <a:p>
            <a:pPr marL="0" indent="0" algn="just">
              <a:buNone/>
            </a:pPr>
            <a:r>
              <a:rPr lang="tr-TR" dirty="0" smtClean="0"/>
              <a:t>Yordama geçerliği çalışmalarında önemli nokta uygun bir ölçüt ölçüsünün elde edilmesidir (Tekin, 2014).</a:t>
            </a:r>
            <a:endParaRPr lang="tr-TR" dirty="0"/>
          </a:p>
        </p:txBody>
      </p:sp>
    </p:spTree>
    <p:extLst>
      <p:ext uri="{BB962C8B-B14F-4D97-AF65-F5344CB8AC3E}">
        <p14:creationId xmlns:p14="http://schemas.microsoft.com/office/powerpoint/2010/main" val="3742359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79193"/>
            <a:ext cx="10515600" cy="1325563"/>
          </a:xfrm>
        </p:spPr>
        <p:txBody>
          <a:bodyPr/>
          <a:lstStyle/>
          <a:p>
            <a:r>
              <a:rPr lang="tr-TR" dirty="0" smtClean="0"/>
              <a:t>Yapı Geçerliği</a:t>
            </a:r>
            <a:endParaRPr lang="tr-TR" dirty="0"/>
          </a:p>
        </p:txBody>
      </p:sp>
      <p:sp>
        <p:nvSpPr>
          <p:cNvPr id="6" name="İçerik Yer Tutucusu 5"/>
          <p:cNvSpPr>
            <a:spLocks noGrp="1"/>
          </p:cNvSpPr>
          <p:nvPr>
            <p:ph idx="1"/>
          </p:nvPr>
        </p:nvSpPr>
        <p:spPr/>
        <p:txBody>
          <a:bodyPr>
            <a:normAutofit/>
          </a:bodyPr>
          <a:lstStyle/>
          <a:p>
            <a:pPr marL="0" indent="0" algn="just">
              <a:buNone/>
            </a:pPr>
            <a:r>
              <a:rPr lang="tr-TR" dirty="0" smtClean="0"/>
              <a:t>Yapı, birbiriyle ilgili olduğu düşünülen belli öğelerin ya da öğeler arasındaki ilişkilerin oluşturduğu bir örüntüdür.</a:t>
            </a:r>
          </a:p>
          <a:p>
            <a:pPr marL="0" indent="0" algn="just">
              <a:buNone/>
            </a:pPr>
            <a:endParaRPr lang="tr-TR" dirty="0"/>
          </a:p>
          <a:p>
            <a:pPr marL="0" indent="0" algn="just">
              <a:buNone/>
            </a:pPr>
            <a:r>
              <a:rPr lang="tr-TR" dirty="0" smtClean="0"/>
              <a:t>Bir testin yapı geçerleme süreci, temelde testin maddelerine verilen cevaplar arasındaki ilişkilerin analizine dayanır. Faktör analizi çalışmaları en yaygın kullanılan yapı geçerliği analizidir.</a:t>
            </a:r>
          </a:p>
          <a:p>
            <a:pPr marL="0" indent="0" algn="just">
              <a:buNone/>
            </a:pPr>
            <a:endParaRPr lang="tr-TR" dirty="0"/>
          </a:p>
          <a:p>
            <a:pPr marL="0" indent="0" algn="just">
              <a:buNone/>
            </a:pPr>
            <a:r>
              <a:rPr lang="tr-TR" sz="2200" i="1" dirty="0" smtClean="0"/>
              <a:t>(Tekin, 2014)</a:t>
            </a:r>
            <a:endParaRPr lang="tr-TR" sz="2200" i="1" dirty="0"/>
          </a:p>
        </p:txBody>
      </p:sp>
    </p:spTree>
    <p:extLst>
      <p:ext uri="{BB962C8B-B14F-4D97-AF65-F5344CB8AC3E}">
        <p14:creationId xmlns:p14="http://schemas.microsoft.com/office/powerpoint/2010/main" val="133014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i="1" dirty="0"/>
              <a:t>Akılcı Yollarla Geçerliği Artırmanın </a:t>
            </a:r>
            <a:r>
              <a:rPr lang="tr-TR" i="1" dirty="0" smtClean="0"/>
              <a:t>Yolları</a:t>
            </a:r>
          </a:p>
          <a:p>
            <a:pPr marL="0" indent="0">
              <a:buNone/>
            </a:pPr>
            <a:endParaRPr lang="tr-TR" dirty="0"/>
          </a:p>
          <a:p>
            <a:pPr marL="0" indent="0">
              <a:buNone/>
            </a:pPr>
            <a:r>
              <a:rPr lang="tr-TR" dirty="0" smtClean="0"/>
              <a:t>1.Testte </a:t>
            </a:r>
            <a:r>
              <a:rPr lang="tr-TR" dirty="0"/>
              <a:t>yer alan her bir sorunun eğitim programında yer alan davranışlara ait olmasını sağlamak. (Sınav kapsamını dengeleyen sorular sormak</a:t>
            </a:r>
            <a:r>
              <a:rPr lang="tr-TR" dirty="0" smtClean="0"/>
              <a:t>).</a:t>
            </a:r>
          </a:p>
          <a:p>
            <a:pPr marL="0" indent="0">
              <a:buNone/>
            </a:pPr>
            <a:endParaRPr lang="tr-TR" dirty="0"/>
          </a:p>
          <a:p>
            <a:pPr marL="0" indent="0">
              <a:buNone/>
            </a:pPr>
            <a:r>
              <a:rPr lang="tr-TR" dirty="0" smtClean="0"/>
              <a:t>2.Ölçülmek </a:t>
            </a:r>
            <a:r>
              <a:rPr lang="tr-TR" dirty="0"/>
              <a:t>istenmeyen özellikler, bireylerin sınav kâğıdında bulunsa bile bunları </a:t>
            </a:r>
            <a:r>
              <a:rPr lang="tr-TR" dirty="0" smtClean="0"/>
              <a:t>puanlama </a:t>
            </a:r>
            <a:r>
              <a:rPr lang="tr-TR" dirty="0"/>
              <a:t>dışı bırakmak</a:t>
            </a:r>
            <a:r>
              <a:rPr lang="tr-TR" dirty="0" smtClean="0"/>
              <a:t>.</a:t>
            </a:r>
          </a:p>
          <a:p>
            <a:pPr marL="0" indent="0">
              <a:buNone/>
            </a:pPr>
            <a:endParaRPr lang="tr-TR" dirty="0"/>
          </a:p>
          <a:p>
            <a:pPr marL="0" indent="0">
              <a:buNone/>
            </a:pPr>
            <a:r>
              <a:rPr lang="tr-TR" dirty="0" smtClean="0"/>
              <a:t>3.Sınavda</a:t>
            </a:r>
            <a:r>
              <a:rPr lang="tr-TR" dirty="0"/>
              <a:t>, dersteki öğrenmelere dayalı sorular </a:t>
            </a:r>
            <a:r>
              <a:rPr lang="tr-TR" dirty="0" smtClean="0"/>
              <a:t>sormak</a:t>
            </a:r>
          </a:p>
          <a:p>
            <a:pPr marL="0" indent="0">
              <a:buNone/>
            </a:pPr>
            <a:endParaRPr lang="tr-TR" dirty="0"/>
          </a:p>
          <a:p>
            <a:pPr marL="0" indent="0">
              <a:buNone/>
            </a:pPr>
            <a:r>
              <a:rPr lang="tr-TR" dirty="0" smtClean="0"/>
              <a:t>4.Sınav </a:t>
            </a:r>
            <a:r>
              <a:rPr lang="tr-TR" dirty="0"/>
              <a:t>süresini, soru sayısına, test kapsamına ve bireylerin durumuna göre </a:t>
            </a:r>
            <a:r>
              <a:rPr lang="tr-TR" dirty="0" smtClean="0"/>
              <a:t>ayarlamak</a:t>
            </a:r>
          </a:p>
          <a:p>
            <a:endParaRPr lang="tr-TR" dirty="0"/>
          </a:p>
        </p:txBody>
      </p:sp>
    </p:spTree>
    <p:extLst>
      <p:ext uri="{BB962C8B-B14F-4D97-AF65-F5344CB8AC3E}">
        <p14:creationId xmlns:p14="http://schemas.microsoft.com/office/powerpoint/2010/main" val="42555798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689</Words>
  <Application>Microsoft Office PowerPoint</Application>
  <PresentationFormat>Geniş ekran</PresentationFormat>
  <Paragraphs>65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Geçerlik ve Kullanışlılık</vt:lpstr>
      <vt:lpstr>PowerPoint Sunusu</vt:lpstr>
      <vt:lpstr>Geçerlik Nedir?</vt:lpstr>
      <vt:lpstr>PowerPoint Sunusu</vt:lpstr>
      <vt:lpstr>Kapsam Geçerliği</vt:lpstr>
      <vt:lpstr>PowerPoint Sunusu</vt:lpstr>
      <vt:lpstr>Ölçüt Geçerliği</vt:lpstr>
      <vt:lpstr>Yapı Geçerliği</vt:lpstr>
      <vt:lpstr>PowerPoint Sunusu</vt:lpstr>
      <vt:lpstr>PowerPoint Sunusu</vt:lpstr>
      <vt:lpstr>Kullanışlılık Nedir?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18</cp:revision>
  <dcterms:created xsi:type="dcterms:W3CDTF">2017-05-16T13:19:38Z</dcterms:created>
  <dcterms:modified xsi:type="dcterms:W3CDTF">2018-01-30T13:10:17Z</dcterms:modified>
</cp:coreProperties>
</file>