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5197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26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72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032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661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9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492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995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484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87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7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B1E11-5034-442D-A135-B104504411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E5797-AFA4-4E0F-BF8D-EA4C1514D97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37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1800" b="1">
                <a:ea typeface="ＭＳ Ｐゴシック" pitchFamily="34" charset="-128"/>
              </a:rPr>
              <a:t>Laboratuvar Teşhisi</a:t>
            </a:r>
          </a:p>
          <a:p>
            <a:pPr marL="609600" indent="-609600"/>
            <a:r>
              <a:rPr lang="tr-TR" sz="1800" i="1">
                <a:ea typeface="ＭＳ Ｐゴシック" pitchFamily="34" charset="-128"/>
              </a:rPr>
              <a:t>Cryptococcus neoformans </a:t>
            </a:r>
            <a:r>
              <a:rPr lang="tr-TR" sz="1800">
                <a:ea typeface="ＭＳ Ｐゴシック" pitchFamily="34" charset="-128"/>
              </a:rPr>
              <a:t>içerdiği düşünülen materyaller ile çalışılırken çok dikkatli çalışılmalıdır (ideal olarak biyogüvenlik kabininde), çünkü etken isanlarda ciddi hastalıklara neden olabilmektedir.</a:t>
            </a:r>
            <a:endParaRPr lang="tr-TR" sz="1800" b="1">
              <a:ea typeface="ＭＳ Ｐゴシック" pitchFamily="34" charset="-128"/>
            </a:endParaRP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Materyaller</a:t>
            </a:r>
          </a:p>
          <a:p>
            <a:pPr marL="609600" indent="-609600"/>
            <a:r>
              <a:rPr lang="tr-TR" sz="1800" b="1">
                <a:ea typeface="ＭＳ Ｐゴシック" pitchFamily="34" charset="-128"/>
              </a:rPr>
              <a:t>Serebrospinal sıvı</a:t>
            </a:r>
            <a:r>
              <a:rPr lang="tr-TR" sz="1800">
                <a:ea typeface="ＭＳ Ｐゴシック" pitchFamily="34" charset="-128"/>
              </a:rPr>
              <a:t>, </a:t>
            </a:r>
            <a:r>
              <a:rPr lang="tr-TR" sz="1800" b="1">
                <a:ea typeface="ＭＳ Ｐゴシック" pitchFamily="34" charset="-128"/>
              </a:rPr>
              <a:t>lezyon veya eksudatlar</a:t>
            </a:r>
            <a:r>
              <a:rPr lang="tr-TR" sz="1800">
                <a:ea typeface="ＭＳ Ｐゴシック" pitchFamily="34" charset="-128"/>
              </a:rPr>
              <a:t>, </a:t>
            </a:r>
            <a:r>
              <a:rPr lang="tr-TR" sz="1800" b="1">
                <a:ea typeface="ＭＳ Ｐゴシック" pitchFamily="34" charset="-128"/>
              </a:rPr>
              <a:t>mastitisli hayvandan alınan süt</a:t>
            </a:r>
            <a:r>
              <a:rPr lang="tr-TR" sz="1800">
                <a:ea typeface="ＭＳ Ｐゴシック" pitchFamily="34" charset="-128"/>
              </a:rPr>
              <a:t>, </a:t>
            </a:r>
            <a:r>
              <a:rPr lang="tr-TR" sz="1800" b="1">
                <a:ea typeface="ＭＳ Ｐゴシック" pitchFamily="34" charset="-128"/>
              </a:rPr>
              <a:t>biyopsi örnekleri</a:t>
            </a:r>
            <a:r>
              <a:rPr lang="tr-TR" sz="1800">
                <a:ea typeface="ＭＳ Ｐゴシック" pitchFamily="34" charset="-128"/>
              </a:rPr>
              <a:t> ve </a:t>
            </a:r>
            <a:r>
              <a:rPr lang="tr-TR" sz="1800" b="1">
                <a:ea typeface="ＭＳ Ｐゴシック" pitchFamily="34" charset="-128"/>
              </a:rPr>
              <a:t>dokular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Direkt mikroskopi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Serebrospinal sıvı veya temiz eksudatlardan preparat hazırlanıp India ink veya nigrosin boyama ile incelenebilir. Bu boyalar ile kapsül karakteristik  olarak gösterilebilir. 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Lezyonlardan alınan doku biyopsilerinde histolojik kesitler PAS-hematoksilen boyası ile boyanabilir. Bu boyama ile kapsül yerine maya hücresi boyanacaktır. Kapsül hücrenin çevresinde boş kısım olarak gözlenecektir.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Mayer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in mucicarmine boyasında maya duvarı ve kapsül kırmızıya boyanır ki bu </a:t>
            </a:r>
            <a:r>
              <a:rPr lang="tr-TR" sz="1800" i="1">
                <a:ea typeface="ＭＳ Ｐゴシック" pitchFamily="34" charset="-128"/>
              </a:rPr>
              <a:t>C. neoformans </a:t>
            </a:r>
            <a:r>
              <a:rPr lang="tr-TR" sz="1800">
                <a:ea typeface="ＭＳ Ｐゴシック" pitchFamily="34" charset="-128"/>
              </a:rPr>
              <a:t>için belirleyicidir.</a:t>
            </a:r>
          </a:p>
        </p:txBody>
      </p:sp>
    </p:spTree>
    <p:extLst>
      <p:ext uri="{BB962C8B-B14F-4D97-AF65-F5344CB8AC3E}">
        <p14:creationId xmlns:p14="http://schemas.microsoft.com/office/powerpoint/2010/main" val="189577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İzolasyon</a:t>
            </a:r>
          </a:p>
          <a:p>
            <a:pPr marL="609600" indent="-609600"/>
            <a:r>
              <a:rPr lang="tr-TR" sz="1800" i="1">
                <a:ea typeface="ＭＳ Ｐゴシック" pitchFamily="34" charset="-128"/>
              </a:rPr>
              <a:t>C. neoformans</a:t>
            </a:r>
            <a:r>
              <a:rPr lang="tr-TR" sz="1800">
                <a:ea typeface="ＭＳ Ｐゴシック" pitchFamily="34" charset="-128"/>
              </a:rPr>
              <a:t> kanlı agar ve sikloheksimid içermeyen </a:t>
            </a:r>
            <a:r>
              <a:rPr lang="tr-TR" sz="1800" b="1">
                <a:ea typeface="ＭＳ Ｐゴシック" pitchFamily="34" charset="-128"/>
              </a:rPr>
              <a:t>Sabouraud dextrose agar</a:t>
            </a:r>
            <a:r>
              <a:rPr lang="tr-TR" altLang="en-US" sz="1800" b="1">
                <a:ea typeface="ＭＳ Ｐゴシック" pitchFamily="34" charset="-128"/>
              </a:rPr>
              <a:t>’</a:t>
            </a:r>
            <a:r>
              <a:rPr lang="tr-TR" altLang="ja-JP" sz="1800">
                <a:ea typeface="ＭＳ Ｐゴシック" pitchFamily="34" charset="-128"/>
              </a:rPr>
              <a:t>da çok iyi üremektedir.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Kültürler </a:t>
            </a:r>
            <a:r>
              <a:rPr lang="tr-TR" sz="1800" b="1">
                <a:ea typeface="ＭＳ Ｐゴシック" pitchFamily="34" charset="-128"/>
              </a:rPr>
              <a:t>37</a:t>
            </a:r>
            <a:r>
              <a:rPr lang="en-US" sz="1800" b="1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 b="1">
                <a:ea typeface="ＭＳ Ｐゴシック" pitchFamily="34" charset="-128"/>
              </a:rPr>
              <a:t>C</a:t>
            </a:r>
            <a:r>
              <a:rPr lang="tr-TR" altLang="en-US" sz="1800" b="1">
                <a:ea typeface="ＭＳ Ｐゴシック" pitchFamily="34" charset="-128"/>
              </a:rPr>
              <a:t>’</a:t>
            </a:r>
            <a:r>
              <a:rPr lang="tr-TR" sz="1800" b="1">
                <a:ea typeface="ＭＳ Ｐゴシック" pitchFamily="34" charset="-128"/>
              </a:rPr>
              <a:t>de aerobik olarak 2 hafta</a:t>
            </a:r>
            <a:r>
              <a:rPr lang="tr-TR" sz="1800">
                <a:ea typeface="ＭＳ Ｐゴシック" pitchFamily="34" charset="-128"/>
              </a:rPr>
              <a:t>ya kadar inkube edilmektedir.</a:t>
            </a:r>
          </a:p>
          <a:p>
            <a:pPr marL="609600" indent="-609600"/>
            <a:r>
              <a:rPr lang="tr-TR" sz="1800" b="1">
                <a:ea typeface="ＭＳ Ｐゴシック" pitchFamily="34" charset="-128"/>
              </a:rPr>
              <a:t>Kapsüler üreme</a:t>
            </a:r>
            <a:r>
              <a:rPr lang="tr-TR" sz="1800">
                <a:ea typeface="ＭＳ Ｐゴシック" pitchFamily="34" charset="-128"/>
              </a:rPr>
              <a:t> </a:t>
            </a:r>
            <a:r>
              <a:rPr lang="tr-TR" sz="1800" b="1">
                <a:ea typeface="ＭＳ Ｐゴシック" pitchFamily="34" charset="-128"/>
              </a:rPr>
              <a:t>çikolata agar</a:t>
            </a:r>
            <a:r>
              <a:rPr lang="tr-TR" sz="1800">
                <a:ea typeface="ＭＳ Ｐゴシック" pitchFamily="34" charset="-128"/>
              </a:rPr>
              <a:t>da </a:t>
            </a:r>
            <a:r>
              <a:rPr lang="tr-TR" sz="1800" b="1">
                <a:ea typeface="ＭＳ Ｐゴシック" pitchFamily="34" charset="-128"/>
              </a:rPr>
              <a:t>%5</a:t>
            </a:r>
            <a:r>
              <a:rPr lang="tr-TR" altLang="en-US" sz="1800" b="1">
                <a:ea typeface="ＭＳ Ｐゴシック" pitchFamily="34" charset="-128"/>
              </a:rPr>
              <a:t>’</a:t>
            </a:r>
            <a:r>
              <a:rPr lang="tr-TR" sz="1800" b="1">
                <a:ea typeface="ＭＳ Ｐゴシック" pitchFamily="34" charset="-128"/>
              </a:rPr>
              <a:t>lik CO</a:t>
            </a:r>
            <a:r>
              <a:rPr lang="tr-TR" sz="1800" b="1" baseline="-25000">
                <a:ea typeface="ＭＳ Ｐゴシック" pitchFamily="34" charset="-128"/>
              </a:rPr>
              <a:t>2</a:t>
            </a:r>
            <a:r>
              <a:rPr lang="tr-TR" altLang="en-US" sz="1800" b="1">
                <a:ea typeface="ＭＳ Ｐゴシック" pitchFamily="34" charset="-128"/>
              </a:rPr>
              <a:t>’</a:t>
            </a:r>
            <a:r>
              <a:rPr lang="tr-TR" sz="1800" b="1">
                <a:ea typeface="ＭＳ Ｐゴシック" pitchFamily="34" charset="-128"/>
              </a:rPr>
              <a:t>li ortamda 37</a:t>
            </a:r>
            <a:r>
              <a:rPr lang="en-US" sz="1800" b="1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 b="1">
                <a:ea typeface="ＭＳ Ｐゴシック" pitchFamily="34" charset="-128"/>
              </a:rPr>
              <a:t>C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lik inkubasyonla artırılabilmektedir.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Saprofitik kriptokok türleri 37</a:t>
            </a:r>
            <a:r>
              <a:rPr lang="en-US" sz="18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>
                <a:ea typeface="ＭＳ Ｐゴシック" pitchFamily="34" charset="-128"/>
              </a:rPr>
              <a:t>C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de üreyemezken, </a:t>
            </a:r>
            <a:r>
              <a:rPr lang="tr-TR" sz="1800" i="1">
                <a:ea typeface="ＭＳ Ｐゴシック" pitchFamily="34" charset="-128"/>
              </a:rPr>
              <a:t>C. neoformans  </a:t>
            </a:r>
            <a:r>
              <a:rPr lang="tr-TR" sz="1800">
                <a:ea typeface="ＭＳ Ｐゴシック" pitchFamily="34" charset="-128"/>
              </a:rPr>
              <a:t>40</a:t>
            </a:r>
            <a:r>
              <a:rPr lang="en-US" sz="18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>
                <a:ea typeface="ＭＳ Ｐゴシック" pitchFamily="34" charset="-128"/>
              </a:rPr>
              <a:t>C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ye kadarki inkubasyonsıcaklıklarında kolaylıkla üremektedir.</a:t>
            </a:r>
          </a:p>
          <a:p>
            <a:pPr marL="609600" indent="-609600"/>
            <a:endParaRPr lang="tr-TR" sz="1800">
              <a:ea typeface="ＭＳ Ｐゴシック" pitchFamily="34" charset="-128"/>
            </a:endParaRPr>
          </a:p>
          <a:p>
            <a:pPr marL="609600" indent="-609600">
              <a:buNone/>
            </a:pPr>
            <a:endParaRPr lang="tr-TR" sz="18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679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1800" b="1">
                <a:ea typeface="ＭＳ Ｐゴシック" pitchFamily="34" charset="-128"/>
              </a:rPr>
              <a:t>İdentifikasyon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Koloni görünümü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Koloni üremesi yaklaşık 2 haftalık inkubasyona kadar görülmemektedir.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Koloniler, S tipli, nemli, parlak ve yaşlandıkça mukoidleşme eğilimindedir.  Başlangıçta beyaz olup, sonraları sarımsı bir gölge oluştururlar. 25</a:t>
            </a:r>
            <a:r>
              <a:rPr lang="en-US" sz="18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>
                <a:ea typeface="ＭＳ Ｐゴシック" pitchFamily="34" charset="-128"/>
              </a:rPr>
              <a:t>C ve 37</a:t>
            </a:r>
            <a:r>
              <a:rPr lang="en-US" sz="18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>
                <a:ea typeface="ＭＳ Ｐゴシック" pitchFamily="34" charset="-128"/>
              </a:rPr>
              <a:t>C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de mukoid maya kolonileri oluşmakta bu üreme şekli ile dimorfik mantarlardan  ayrılmaktadırlar.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Mikroskopik görünümleri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LPCB veya nigrosin boyama ile sferikal, kapsül ile çevrili tomurcuklanan  hücreler görüntülenir.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Besiyerinde şekillenen kapsüller hayvan dokusunda görülenlerden daha küçüktür.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37</a:t>
            </a:r>
            <a:r>
              <a:rPr lang="en-US" sz="1800" b="1" i="1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 b="1" i="1">
                <a:ea typeface="ＭＳ Ｐゴシック" pitchFamily="34" charset="-128"/>
              </a:rPr>
              <a:t>C</a:t>
            </a:r>
            <a:r>
              <a:rPr lang="tr-TR" altLang="en-US" sz="1800" b="1" i="1">
                <a:ea typeface="ＭＳ Ｐゴシック" pitchFamily="34" charset="-128"/>
              </a:rPr>
              <a:t>’</a:t>
            </a:r>
            <a:r>
              <a:rPr lang="tr-TR" sz="1800" b="1" i="1">
                <a:ea typeface="ＭＳ Ｐゴシック" pitchFamily="34" charset="-128"/>
              </a:rPr>
              <a:t>de üreme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Bu özelliği </a:t>
            </a:r>
            <a:r>
              <a:rPr lang="tr-TR" sz="1800" i="1">
                <a:ea typeface="ＭＳ Ｐゴシック" pitchFamily="34" charset="-128"/>
              </a:rPr>
              <a:t>C. neoformans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ı diğer bütün kriptokok türlerinden ayırmaktadır.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Biyokimyasal testler</a:t>
            </a:r>
          </a:p>
          <a:p>
            <a:pPr marL="609600" indent="-609600">
              <a:buNone/>
            </a:pPr>
            <a:r>
              <a:rPr lang="tr-TR" sz="1800">
                <a:ea typeface="ＭＳ Ｐゴシック" pitchFamily="34" charset="-128"/>
              </a:rPr>
              <a:t>a) Üreaz üretimi: </a:t>
            </a:r>
            <a:r>
              <a:rPr lang="tr-TR" sz="1800" i="1">
                <a:ea typeface="ＭＳ Ｐゴシック" pitchFamily="34" charset="-128"/>
              </a:rPr>
              <a:t>Cryptococcus</a:t>
            </a:r>
            <a:r>
              <a:rPr lang="tr-TR" sz="1800">
                <a:ea typeface="ＭＳ Ｐゴシック" pitchFamily="34" charset="-128"/>
              </a:rPr>
              <a:t> spp. yoğun ekilmiş Christensen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in yatık üre agar besiyerinde üreaz oluşturacaktır.</a:t>
            </a:r>
          </a:p>
          <a:p>
            <a:pPr marL="609600" indent="-609600">
              <a:buNone/>
            </a:pPr>
            <a:endParaRPr lang="tr-TR" sz="18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132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Biyokimyasal testler</a:t>
            </a:r>
          </a:p>
          <a:p>
            <a:pPr marL="609600" indent="-609600">
              <a:buNone/>
            </a:pPr>
            <a:r>
              <a:rPr lang="tr-TR" sz="1800">
                <a:ea typeface="ＭＳ Ｐゴシック" pitchFamily="34" charset="-128"/>
              </a:rPr>
              <a:t>b) Niger veya birdseed agarda melanin üretimi: </a:t>
            </a:r>
            <a:r>
              <a:rPr lang="tr-TR" sz="1800" i="1">
                <a:ea typeface="ＭＳ Ｐゴシック" pitchFamily="34" charset="-128"/>
              </a:rPr>
              <a:t>C. neoformans </a:t>
            </a:r>
            <a:r>
              <a:rPr lang="tr-TR" sz="1800">
                <a:ea typeface="ＭＳ Ｐゴシック" pitchFamily="34" charset="-128"/>
              </a:rPr>
              <a:t>difenolik ve polifenolik bileşikler içeren besiyerlerinde kreatinini kullanan ve melanin pigmentli (kahverengi) koloni oluşturan az sayıda </a:t>
            </a:r>
            <a:r>
              <a:rPr lang="tr-TR" sz="1800" i="1">
                <a:ea typeface="ＭＳ Ｐゴシック" pitchFamily="34" charset="-128"/>
              </a:rPr>
              <a:t>Cryptococcus </a:t>
            </a:r>
            <a:r>
              <a:rPr lang="tr-TR" sz="1800">
                <a:ea typeface="ＭＳ Ｐゴシック" pitchFamily="34" charset="-128"/>
              </a:rPr>
              <a:t>türlerinden biridir. Besiyerleri yoğun olarak ekilir ve 37</a:t>
            </a:r>
            <a:r>
              <a:rPr lang="en-US" sz="18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>
                <a:ea typeface="ＭＳ Ｐゴシック" pitchFamily="34" charset="-128"/>
              </a:rPr>
              <a:t>C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de aerobik olarak en az 1 hafta boyunca inkube edilir. Koyu kahverengi pigment önce üreyen koloninin çevresinde ve sonra da besiyerinin tamamında oluşur.</a:t>
            </a:r>
          </a:p>
          <a:p>
            <a:pPr marL="609600" indent="-609600">
              <a:buNone/>
            </a:pPr>
            <a:r>
              <a:rPr lang="tr-TR" sz="1800">
                <a:ea typeface="ＭＳ Ｐゴシック" pitchFamily="34" charset="-128"/>
              </a:rPr>
              <a:t>c) Biyokimyasal profil: Kesin teşhis için izolatın API 20C ve Uni-Yeast-Tek ticari sistemlerinde biyokimyasal profili belirlenir.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Fare inokulasyonu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Fareler intraperitoneal olarak inokule edilirler. Eğer kendiliklerinden ölmezlerse 2 hafta sonra ötenazi uygulanır ve abdominal boşluklarında ve akciğerlerde jelatinöz lezyonlara rastlanır. </a:t>
            </a:r>
          </a:p>
          <a:p>
            <a:pPr marL="609600" indent="-609600"/>
            <a:r>
              <a:rPr lang="tr-TR" sz="1800" b="1" i="1">
                <a:ea typeface="ＭＳ Ｐゴシック" pitchFamily="34" charset="-128"/>
              </a:rPr>
              <a:t>C. neoformans </a:t>
            </a:r>
            <a:r>
              <a:rPr lang="tr-TR" sz="1800" b="1">
                <a:ea typeface="ＭＳ Ｐゴシック" pitchFamily="34" charset="-128"/>
              </a:rPr>
              <a:t>fareler için patojenik olan tek </a:t>
            </a:r>
            <a:r>
              <a:rPr lang="tr-TR" sz="1800" b="1" i="1">
                <a:ea typeface="ＭＳ Ｐゴシック" pitchFamily="34" charset="-128"/>
              </a:rPr>
              <a:t>Cryptococcus </a:t>
            </a:r>
            <a:r>
              <a:rPr lang="tr-TR" sz="1800" b="1">
                <a:ea typeface="ＭＳ Ｐゴシック" pitchFamily="34" charset="-128"/>
              </a:rPr>
              <a:t>türü</a:t>
            </a:r>
            <a:r>
              <a:rPr lang="tr-TR" sz="1800">
                <a:ea typeface="ＭＳ Ｐゴシック" pitchFamily="34" charset="-128"/>
              </a:rPr>
              <a:t>dür.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İmmunolojik testler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Serum ve serobrospinal sıvıdaki antijenin belirlenmesinde lam lateks aglutinasyon test kitleri geliştirilmiştir. 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Antikor saptanması için ise indirekt FA testleri kullanılmaktadır. Antikorlar sirkule olan antijen ile kombine olabildiğinden her zaman görüntülenemeyebilir. </a:t>
            </a:r>
          </a:p>
          <a:p>
            <a:pPr marL="609600" indent="-609600">
              <a:buNone/>
            </a:pPr>
            <a:endParaRPr lang="tr-TR" sz="18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831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C. neoformans</a:t>
            </a:r>
            <a:r>
              <a:rPr lang="tr-TR" altLang="en-US" sz="1800" b="1" i="1">
                <a:ea typeface="ＭＳ Ｐゴシック" pitchFamily="34" charset="-128"/>
              </a:rPr>
              <a:t>’</a:t>
            </a:r>
            <a:r>
              <a:rPr lang="tr-TR" sz="1800" b="1" i="1">
                <a:ea typeface="ＭＳ Ｐゴシック" pitchFamily="34" charset="-128"/>
              </a:rPr>
              <a:t>ın Ön Teşhisinde Yapılanların Özeti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Büyük bir kapsüle sahip tomurcuklanan maya hücresinin gösterilmesi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37</a:t>
            </a:r>
            <a:r>
              <a:rPr lang="en-US" sz="18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>
                <a:ea typeface="ＭＳ Ｐゴシック" pitchFamily="34" charset="-128"/>
              </a:rPr>
              <a:t>C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de üreme. Zamanla mukoid hal alan Smooth (S tipli), parlak kolonilerin görülmesi.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Birdseed agarda kahverengi pigmentin üretimi.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Üreaz üretiminin gösterilmesi. </a:t>
            </a:r>
          </a:p>
        </p:txBody>
      </p:sp>
    </p:spTree>
    <p:extLst>
      <p:ext uri="{BB962C8B-B14F-4D97-AF65-F5344CB8AC3E}">
        <p14:creationId xmlns:p14="http://schemas.microsoft.com/office/powerpoint/2010/main" val="124283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6600" b="1">
                <a:ea typeface="ＭＳ Ｐゴシック" pitchFamily="34" charset="-128"/>
              </a:rPr>
              <a:t>Mikotoksin ve Mikotoksikozisler</a:t>
            </a:r>
            <a:endParaRPr lang="tr-TR" sz="5400" b="1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180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3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algn="l" eaLnBrk="1" hangingPunct="1"/>
            <a:r>
              <a:rPr lang="tr-TR" sz="2400">
                <a:ea typeface="ＭＳ Ｐゴシック" pitchFamily="34" charset="-128"/>
              </a:rPr>
              <a:t>Mikotoksinler</a:t>
            </a:r>
          </a:p>
        </p:txBody>
      </p:sp>
      <p:sp>
        <p:nvSpPr>
          <p:cNvPr id="2283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Mikotoksinlerin Genel Özellikleri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Sekonder mantar metabolitleridirler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Farklı mantar türleri tarafından oluşturulan ve çok çeşitli toksik etkiler meydana getiren bileşiklerdir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Düşük moleküler ağırlıktadır, antijenik özelliği yoktur, ısıya dayanıklıdır ve düşük konsantrasyonlarda bile aktiftir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Kazanılmış bağışıklık oluşturmazlar, yani etkilenen bireyde koruma meydana getirmez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Birçoğunun spesifik hedef organ veya dokusu vardır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Çeşitli klinik tablolar oluşturur; karsinojenik, mutajenik ve teratojenik etki, ve immunosupresyon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568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7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algn="l" eaLnBrk="1" hangingPunct="1"/>
            <a:r>
              <a:rPr lang="tr-TR" sz="2400">
                <a:ea typeface="ＭＳ Ｐゴシック" pitchFamily="34" charset="-128"/>
              </a:rPr>
              <a:t>Mikotoksinler</a:t>
            </a:r>
          </a:p>
        </p:txBody>
      </p:sp>
      <p:sp>
        <p:nvSpPr>
          <p:cNvPr id="2293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Mikotoksikozislerin Genel Özellikleri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Olgular çoğunlukla mevsimsel ve sporadiktir, ve belirli yem maddeleri veya meralarla ilişkilidir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Bireyler arası bulaşma söz konusu değildir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Başlangıçta sadece büyüme hızında yavaşlama veya immunosupresyon görülür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Toksine maruz kalınması ile korunma şekillenmez, hatta sürekli maruz kalma sonucunda klinik tablo kötüleşir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Antibiyotik sağaltımı etkisizdir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İyileşme süreci alınan mikotoksin tipine ve miktarına ve ayrıca kontamine yemin tüketilme süresine göre değişir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Tanı ancak şüpheli yemde veya hasta hayvanın doku, sekret ve ekskretlerinde toksin varlığının gösterilmesi ile konulur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Hedef organlardaki tipik lezyonlar tanıya yardımcı olur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716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1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algn="l" eaLnBrk="1" hangingPunct="1"/>
            <a:r>
              <a:rPr lang="tr-TR" sz="2400">
                <a:ea typeface="ＭＳ Ｐゴシック" pitchFamily="34" charset="-128"/>
              </a:rPr>
              <a:t>Mikotoksinler</a:t>
            </a:r>
          </a:p>
        </p:txBody>
      </p:sp>
      <p:sp>
        <p:nvSpPr>
          <p:cNvPr id="2304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 u="sng">
                <a:ea typeface="ＭＳ Ｐゴシック" pitchFamily="34" charset="-128"/>
              </a:rPr>
              <a:t>Toksijenik Mantar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>
                <a:ea typeface="ＭＳ Ｐゴシック" pitchFamily="34" charset="-128"/>
              </a:rPr>
              <a:t>Üremekte olan ekinler	   </a:t>
            </a:r>
            <a:r>
              <a:rPr lang="tr-TR" sz="2000" b="1" u="sng">
                <a:ea typeface="ＭＳ Ｐゴシック" pitchFamily="34" charset="-128"/>
              </a:rPr>
              <a:t>Bölgesel, mevsimsel ve</a:t>
            </a:r>
            <a:r>
              <a:rPr lang="tr-TR" sz="2000">
                <a:ea typeface="ＭＳ Ｐゴシック" pitchFamily="34" charset="-128"/>
              </a:rPr>
              <a:t>       Depolanmış yemler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otlak / mera		   </a:t>
            </a:r>
            <a:r>
              <a:rPr lang="tr-TR" sz="2000" b="1" u="sng">
                <a:ea typeface="ＭＳ Ｐゴシック" pitchFamily="34" charset="-128"/>
              </a:rPr>
              <a:t>iklimsel faktörler</a:t>
            </a:r>
            <a:r>
              <a:rPr lang="tr-TR" sz="2000">
                <a:ea typeface="ＭＳ Ｐゴシック" pitchFamily="34" charset="-128"/>
              </a:rPr>
              <a:t>	            Hasat, taşıma ve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tahıllar					            depolama koşulları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fındık						               nem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							               ısı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							               havalandırma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							               uygun substrat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sz="2000" b="1" u="sng">
                <a:ea typeface="ＭＳ Ｐゴシック" pitchFamily="34" charset="-128"/>
              </a:rPr>
              <a:t>Mikotoksin Üretimi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Modifiye edici faktörler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mantarın türü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yemdeki toksin yoğunluğu                                   süt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hayvanın duyarlılığı		    </a:t>
            </a:r>
            <a:r>
              <a:rPr lang="tr-TR" sz="2000" b="1" u="sng">
                <a:ea typeface="ＭＳ Ｐゴシック" pitchFamily="34" charset="-128"/>
              </a:rPr>
              <a:t>Hayvan</a:t>
            </a:r>
            <a:r>
              <a:rPr lang="tr-TR" sz="2000">
                <a:ea typeface="ＭＳ Ｐゴシック" pitchFamily="34" charset="-128"/>
              </a:rPr>
              <a:t>          et               </a:t>
            </a:r>
            <a:r>
              <a:rPr lang="tr-TR" sz="2000" b="1" u="sng">
                <a:ea typeface="ＭＳ Ｐゴシック" pitchFamily="34" charset="-128"/>
              </a:rPr>
              <a:t>İnsan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yaş, cinsiyet, sağlık durumu                                yumurta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yemlenme süresi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2000">
              <a:ea typeface="ＭＳ Ｐゴシック" pitchFamily="34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tr-TR" sz="2000">
                <a:ea typeface="ＭＳ Ｐゴシック" pitchFamily="34" charset="-128"/>
              </a:rPr>
              <a:t>                                             </a:t>
            </a:r>
            <a:r>
              <a:rPr lang="tr-TR" sz="2000" b="1" u="sng">
                <a:ea typeface="ＭＳ Ｐゴシック" pitchFamily="34" charset="-128"/>
              </a:rPr>
              <a:t>Subklinik veya Klinik Hastalık</a:t>
            </a:r>
          </a:p>
        </p:txBody>
      </p:sp>
      <p:sp>
        <p:nvSpPr>
          <p:cNvPr id="230403" name="Line 4"/>
          <p:cNvSpPr>
            <a:spLocks noChangeShapeType="1"/>
          </p:cNvSpPr>
          <p:nvPr/>
        </p:nvSpPr>
        <p:spPr bwMode="auto">
          <a:xfrm flipH="1">
            <a:off x="2855913" y="1052513"/>
            <a:ext cx="20875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04" name="Line 5"/>
          <p:cNvSpPr>
            <a:spLocks noChangeShapeType="1"/>
          </p:cNvSpPr>
          <p:nvPr/>
        </p:nvSpPr>
        <p:spPr bwMode="auto">
          <a:xfrm flipH="1">
            <a:off x="7248526" y="1052513"/>
            <a:ext cx="20875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05" name="Line 6"/>
          <p:cNvSpPr>
            <a:spLocks noChangeShapeType="1"/>
          </p:cNvSpPr>
          <p:nvPr/>
        </p:nvSpPr>
        <p:spPr bwMode="auto">
          <a:xfrm>
            <a:off x="2855913" y="1052513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06" name="Line 7"/>
          <p:cNvSpPr>
            <a:spLocks noChangeShapeType="1"/>
          </p:cNvSpPr>
          <p:nvPr/>
        </p:nvSpPr>
        <p:spPr bwMode="auto">
          <a:xfrm>
            <a:off x="9336088" y="1052513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07" name="Line 8"/>
          <p:cNvSpPr>
            <a:spLocks noChangeShapeType="1"/>
          </p:cNvSpPr>
          <p:nvPr/>
        </p:nvSpPr>
        <p:spPr bwMode="auto">
          <a:xfrm>
            <a:off x="6816725" y="2060575"/>
            <a:ext cx="115093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08" name="Line 9"/>
          <p:cNvSpPr>
            <a:spLocks noChangeShapeType="1"/>
          </p:cNvSpPr>
          <p:nvPr/>
        </p:nvSpPr>
        <p:spPr bwMode="auto">
          <a:xfrm flipH="1">
            <a:off x="3432175" y="2060575"/>
            <a:ext cx="115093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09" name="Line 10"/>
          <p:cNvSpPr>
            <a:spLocks noChangeShapeType="1"/>
          </p:cNvSpPr>
          <p:nvPr/>
        </p:nvSpPr>
        <p:spPr bwMode="auto">
          <a:xfrm>
            <a:off x="2279650" y="2781301"/>
            <a:ext cx="0" cy="10080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10" name="Line 11"/>
          <p:cNvSpPr>
            <a:spLocks noChangeShapeType="1"/>
          </p:cNvSpPr>
          <p:nvPr/>
        </p:nvSpPr>
        <p:spPr bwMode="auto">
          <a:xfrm>
            <a:off x="9191625" y="3644901"/>
            <a:ext cx="0" cy="1444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11" name="Line 12"/>
          <p:cNvSpPr>
            <a:spLocks noChangeShapeType="1"/>
          </p:cNvSpPr>
          <p:nvPr/>
        </p:nvSpPr>
        <p:spPr bwMode="auto">
          <a:xfrm>
            <a:off x="2279650" y="3789363"/>
            <a:ext cx="25209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12" name="Line 13"/>
          <p:cNvSpPr>
            <a:spLocks noChangeShapeType="1"/>
          </p:cNvSpPr>
          <p:nvPr/>
        </p:nvSpPr>
        <p:spPr bwMode="auto">
          <a:xfrm flipH="1">
            <a:off x="7391401" y="3789363"/>
            <a:ext cx="18002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13" name="Line 14"/>
          <p:cNvSpPr>
            <a:spLocks noChangeShapeType="1"/>
          </p:cNvSpPr>
          <p:nvPr/>
        </p:nvSpPr>
        <p:spPr bwMode="auto">
          <a:xfrm>
            <a:off x="4800600" y="4437063"/>
            <a:ext cx="28733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14" name="Line 15"/>
          <p:cNvSpPr>
            <a:spLocks noChangeShapeType="1"/>
          </p:cNvSpPr>
          <p:nvPr/>
        </p:nvSpPr>
        <p:spPr bwMode="auto">
          <a:xfrm>
            <a:off x="4800600" y="5661025"/>
            <a:ext cx="28733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15" name="Line 16"/>
          <p:cNvSpPr>
            <a:spLocks noChangeShapeType="1"/>
          </p:cNvSpPr>
          <p:nvPr/>
        </p:nvSpPr>
        <p:spPr bwMode="auto">
          <a:xfrm>
            <a:off x="5087938" y="4437063"/>
            <a:ext cx="0" cy="12239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16" name="Line 17"/>
          <p:cNvSpPr>
            <a:spLocks noChangeShapeType="1"/>
          </p:cNvSpPr>
          <p:nvPr/>
        </p:nvSpPr>
        <p:spPr bwMode="auto">
          <a:xfrm>
            <a:off x="5087939" y="5013325"/>
            <a:ext cx="503237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17" name="Line 18"/>
          <p:cNvSpPr>
            <a:spLocks noChangeShapeType="1"/>
          </p:cNvSpPr>
          <p:nvPr/>
        </p:nvSpPr>
        <p:spPr bwMode="auto">
          <a:xfrm>
            <a:off x="6672264" y="5013325"/>
            <a:ext cx="503237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18" name="Line 19"/>
          <p:cNvSpPr>
            <a:spLocks noChangeShapeType="1"/>
          </p:cNvSpPr>
          <p:nvPr/>
        </p:nvSpPr>
        <p:spPr bwMode="auto">
          <a:xfrm>
            <a:off x="7897814" y="5013325"/>
            <a:ext cx="503237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19" name="Line 20"/>
          <p:cNvSpPr>
            <a:spLocks noChangeShapeType="1"/>
          </p:cNvSpPr>
          <p:nvPr/>
        </p:nvSpPr>
        <p:spPr bwMode="auto">
          <a:xfrm>
            <a:off x="6096000" y="3933825"/>
            <a:ext cx="0" cy="9350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20" name="Line 21"/>
          <p:cNvSpPr>
            <a:spLocks noChangeShapeType="1"/>
          </p:cNvSpPr>
          <p:nvPr/>
        </p:nvSpPr>
        <p:spPr bwMode="auto">
          <a:xfrm>
            <a:off x="6888163" y="3933826"/>
            <a:ext cx="0" cy="5746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21" name="Line 22"/>
          <p:cNvSpPr>
            <a:spLocks noChangeShapeType="1"/>
          </p:cNvSpPr>
          <p:nvPr/>
        </p:nvSpPr>
        <p:spPr bwMode="auto">
          <a:xfrm>
            <a:off x="6888164" y="4508500"/>
            <a:ext cx="19446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30422" name="Line 23"/>
          <p:cNvSpPr>
            <a:spLocks noChangeShapeType="1"/>
          </p:cNvSpPr>
          <p:nvPr/>
        </p:nvSpPr>
        <p:spPr bwMode="auto">
          <a:xfrm>
            <a:off x="8832850" y="4508500"/>
            <a:ext cx="0" cy="4333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23" name="Line 24"/>
          <p:cNvSpPr>
            <a:spLocks noChangeShapeType="1"/>
          </p:cNvSpPr>
          <p:nvPr/>
        </p:nvSpPr>
        <p:spPr bwMode="auto">
          <a:xfrm>
            <a:off x="6096000" y="5157789"/>
            <a:ext cx="0" cy="9350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30424" name="Line 25"/>
          <p:cNvSpPr>
            <a:spLocks noChangeShapeType="1"/>
          </p:cNvSpPr>
          <p:nvPr/>
        </p:nvSpPr>
        <p:spPr bwMode="auto">
          <a:xfrm>
            <a:off x="8832850" y="5157789"/>
            <a:ext cx="0" cy="9350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013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</Words>
  <Application>Microsoft Office PowerPoint</Application>
  <PresentationFormat>Geniş ekran</PresentationFormat>
  <Paragraphs>78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Mikotoksin ve Mikotoksikozisler</vt:lpstr>
      <vt:lpstr>Mikotoksinler</vt:lpstr>
      <vt:lpstr>Mikotoksinler</vt:lpstr>
      <vt:lpstr>Mikotoksinler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Inci Basak Kaya</dc:creator>
  <cp:lastModifiedBy>Inci Basak Kaya</cp:lastModifiedBy>
  <cp:revision>1</cp:revision>
  <dcterms:created xsi:type="dcterms:W3CDTF">2019-09-27T09:09:31Z</dcterms:created>
  <dcterms:modified xsi:type="dcterms:W3CDTF">2019-09-27T09:09:39Z</dcterms:modified>
</cp:coreProperties>
</file>