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0"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22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1996E10-09A3-49B2-B41B-3EEA419E65FF}"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703549-682E-42C5-B57B-58BB7CDD7B18}" type="slidenum">
              <a:rPr lang="tr-TR" smtClean="0"/>
              <a:t>‹#›</a:t>
            </a:fld>
            <a:endParaRPr lang="tr-TR"/>
          </a:p>
        </p:txBody>
      </p:sp>
    </p:spTree>
    <p:extLst>
      <p:ext uri="{BB962C8B-B14F-4D97-AF65-F5344CB8AC3E}">
        <p14:creationId xmlns:p14="http://schemas.microsoft.com/office/powerpoint/2010/main" val="3428134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1996E10-09A3-49B2-B41B-3EEA419E65FF}"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703549-682E-42C5-B57B-58BB7CDD7B18}" type="slidenum">
              <a:rPr lang="tr-TR" smtClean="0"/>
              <a:t>‹#›</a:t>
            </a:fld>
            <a:endParaRPr lang="tr-TR"/>
          </a:p>
        </p:txBody>
      </p:sp>
    </p:spTree>
    <p:extLst>
      <p:ext uri="{BB962C8B-B14F-4D97-AF65-F5344CB8AC3E}">
        <p14:creationId xmlns:p14="http://schemas.microsoft.com/office/powerpoint/2010/main" val="383713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1996E10-09A3-49B2-B41B-3EEA419E65FF}"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703549-682E-42C5-B57B-58BB7CDD7B18}" type="slidenum">
              <a:rPr lang="tr-TR" smtClean="0"/>
              <a:t>‹#›</a:t>
            </a:fld>
            <a:endParaRPr lang="tr-TR"/>
          </a:p>
        </p:txBody>
      </p:sp>
    </p:spTree>
    <p:extLst>
      <p:ext uri="{BB962C8B-B14F-4D97-AF65-F5344CB8AC3E}">
        <p14:creationId xmlns:p14="http://schemas.microsoft.com/office/powerpoint/2010/main" val="2498192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1996E10-09A3-49B2-B41B-3EEA419E65FF}"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703549-682E-42C5-B57B-58BB7CDD7B18}" type="slidenum">
              <a:rPr lang="tr-TR" smtClean="0"/>
              <a:t>‹#›</a:t>
            </a:fld>
            <a:endParaRPr lang="tr-TR"/>
          </a:p>
        </p:txBody>
      </p:sp>
    </p:spTree>
    <p:extLst>
      <p:ext uri="{BB962C8B-B14F-4D97-AF65-F5344CB8AC3E}">
        <p14:creationId xmlns:p14="http://schemas.microsoft.com/office/powerpoint/2010/main" val="3868005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1996E10-09A3-49B2-B41B-3EEA419E65FF}"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703549-682E-42C5-B57B-58BB7CDD7B18}" type="slidenum">
              <a:rPr lang="tr-TR" smtClean="0"/>
              <a:t>‹#›</a:t>
            </a:fld>
            <a:endParaRPr lang="tr-TR"/>
          </a:p>
        </p:txBody>
      </p:sp>
    </p:spTree>
    <p:extLst>
      <p:ext uri="{BB962C8B-B14F-4D97-AF65-F5344CB8AC3E}">
        <p14:creationId xmlns:p14="http://schemas.microsoft.com/office/powerpoint/2010/main" val="772082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1996E10-09A3-49B2-B41B-3EEA419E65FF}"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703549-682E-42C5-B57B-58BB7CDD7B18}" type="slidenum">
              <a:rPr lang="tr-TR" smtClean="0"/>
              <a:t>‹#›</a:t>
            </a:fld>
            <a:endParaRPr lang="tr-TR"/>
          </a:p>
        </p:txBody>
      </p:sp>
    </p:spTree>
    <p:extLst>
      <p:ext uri="{BB962C8B-B14F-4D97-AF65-F5344CB8AC3E}">
        <p14:creationId xmlns:p14="http://schemas.microsoft.com/office/powerpoint/2010/main" val="1812594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1996E10-09A3-49B2-B41B-3EEA419E65FF}" type="datetimeFigureOut">
              <a:rPr lang="tr-TR" smtClean="0"/>
              <a:t>9.03.2020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D703549-682E-42C5-B57B-58BB7CDD7B18}" type="slidenum">
              <a:rPr lang="tr-TR" smtClean="0"/>
              <a:t>‹#›</a:t>
            </a:fld>
            <a:endParaRPr lang="tr-TR"/>
          </a:p>
        </p:txBody>
      </p:sp>
    </p:spTree>
    <p:extLst>
      <p:ext uri="{BB962C8B-B14F-4D97-AF65-F5344CB8AC3E}">
        <p14:creationId xmlns:p14="http://schemas.microsoft.com/office/powerpoint/2010/main" val="2607746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1996E10-09A3-49B2-B41B-3EEA419E65FF}" type="datetimeFigureOut">
              <a:rPr lang="tr-TR" smtClean="0"/>
              <a:t>9.03.2020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D703549-682E-42C5-B57B-58BB7CDD7B18}" type="slidenum">
              <a:rPr lang="tr-TR" smtClean="0"/>
              <a:t>‹#›</a:t>
            </a:fld>
            <a:endParaRPr lang="tr-TR"/>
          </a:p>
        </p:txBody>
      </p:sp>
    </p:spTree>
    <p:extLst>
      <p:ext uri="{BB962C8B-B14F-4D97-AF65-F5344CB8AC3E}">
        <p14:creationId xmlns:p14="http://schemas.microsoft.com/office/powerpoint/2010/main" val="4262258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1996E10-09A3-49B2-B41B-3EEA419E65FF}" type="datetimeFigureOut">
              <a:rPr lang="tr-TR" smtClean="0"/>
              <a:t>9.03.2020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D703549-682E-42C5-B57B-58BB7CDD7B18}" type="slidenum">
              <a:rPr lang="tr-TR" smtClean="0"/>
              <a:t>‹#›</a:t>
            </a:fld>
            <a:endParaRPr lang="tr-TR"/>
          </a:p>
        </p:txBody>
      </p:sp>
    </p:spTree>
    <p:extLst>
      <p:ext uri="{BB962C8B-B14F-4D97-AF65-F5344CB8AC3E}">
        <p14:creationId xmlns:p14="http://schemas.microsoft.com/office/powerpoint/2010/main" val="1955176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1996E10-09A3-49B2-B41B-3EEA419E65FF}"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703549-682E-42C5-B57B-58BB7CDD7B18}" type="slidenum">
              <a:rPr lang="tr-TR" smtClean="0"/>
              <a:t>‹#›</a:t>
            </a:fld>
            <a:endParaRPr lang="tr-TR"/>
          </a:p>
        </p:txBody>
      </p:sp>
    </p:spTree>
    <p:extLst>
      <p:ext uri="{BB962C8B-B14F-4D97-AF65-F5344CB8AC3E}">
        <p14:creationId xmlns:p14="http://schemas.microsoft.com/office/powerpoint/2010/main" val="2924823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1996E10-09A3-49B2-B41B-3EEA419E65FF}"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703549-682E-42C5-B57B-58BB7CDD7B18}" type="slidenum">
              <a:rPr lang="tr-TR" smtClean="0"/>
              <a:t>‹#›</a:t>
            </a:fld>
            <a:endParaRPr lang="tr-TR"/>
          </a:p>
        </p:txBody>
      </p:sp>
    </p:spTree>
    <p:extLst>
      <p:ext uri="{BB962C8B-B14F-4D97-AF65-F5344CB8AC3E}">
        <p14:creationId xmlns:p14="http://schemas.microsoft.com/office/powerpoint/2010/main" val="948231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996E10-09A3-49B2-B41B-3EEA419E65FF}" type="datetimeFigureOut">
              <a:rPr lang="tr-TR" smtClean="0"/>
              <a:t>9.03.2020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703549-682E-42C5-B57B-58BB7CDD7B18}" type="slidenum">
              <a:rPr lang="tr-TR" smtClean="0"/>
              <a:t>‹#›</a:t>
            </a:fld>
            <a:endParaRPr lang="tr-TR"/>
          </a:p>
        </p:txBody>
      </p:sp>
    </p:spTree>
    <p:extLst>
      <p:ext uri="{BB962C8B-B14F-4D97-AF65-F5344CB8AC3E}">
        <p14:creationId xmlns:p14="http://schemas.microsoft.com/office/powerpoint/2010/main" val="4164453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pegem.net/kitabevi/1-87685-Mehmet-Ozbas-kitaplari.aspx" TargetMode="External"/><Relationship Id="rId13" Type="http://schemas.openxmlformats.org/officeDocument/2006/relationships/hyperlink" Target="https://www.pegem.net/kitabevi/1-150444-Melike-Burcu-Yilmaz--kitaplari.aspx" TargetMode="External"/><Relationship Id="rId3" Type="http://schemas.openxmlformats.org/officeDocument/2006/relationships/hyperlink" Target="https://www.pegem.net/kitabevi/1-106178-Recep-Serkan-Arik-kitaplari.aspx" TargetMode="External"/><Relationship Id="rId7" Type="http://schemas.openxmlformats.org/officeDocument/2006/relationships/hyperlink" Target="https://www.pegem.net/kitabevi/1-150439-Recep-Gur-kitaplari.aspx" TargetMode="External"/><Relationship Id="rId12" Type="http://schemas.openxmlformats.org/officeDocument/2006/relationships/hyperlink" Target="https://www.pegem.net/kitabevi/1-150443-Eren-Can-Aybek--kitaplari.aspx" TargetMode="External"/><Relationship Id="rId2" Type="http://schemas.openxmlformats.org/officeDocument/2006/relationships/hyperlink" Target="https://www.pegem.net/kitabevi/1-6031-Kursad-Yilmaz-kitaplari.aspx" TargetMode="External"/><Relationship Id="rId1" Type="http://schemas.openxmlformats.org/officeDocument/2006/relationships/slideLayout" Target="../slideLayouts/slideLayout2.xml"/><Relationship Id="rId6" Type="http://schemas.openxmlformats.org/officeDocument/2006/relationships/hyperlink" Target="https://www.pegem.net/kitabevi/1-49850-Duygu-Kocak-kitaplari.aspx" TargetMode="External"/><Relationship Id="rId11" Type="http://schemas.openxmlformats.org/officeDocument/2006/relationships/hyperlink" Target="https://www.pegem.net/kitabevi/1-91506-Fazilet-Tasdemir-kitaplari.aspx" TargetMode="External"/><Relationship Id="rId5" Type="http://schemas.openxmlformats.org/officeDocument/2006/relationships/hyperlink" Target="https://www.pegem.net/kitabevi/1-150438-Ahmet-Salih-Simsek--kitaplari.aspx" TargetMode="External"/><Relationship Id="rId10" Type="http://schemas.openxmlformats.org/officeDocument/2006/relationships/hyperlink" Target="https://www.pegem.net/kitabevi/1-150441-Hatice-Gonca-Usta--kitaplari.aspx" TargetMode="External"/><Relationship Id="rId4" Type="http://schemas.openxmlformats.org/officeDocument/2006/relationships/hyperlink" Target="https://www.pegem.net/kitabevi/2-1-Pegem-Akademi-Yayincilik.aspx" TargetMode="External"/><Relationship Id="rId9" Type="http://schemas.openxmlformats.org/officeDocument/2006/relationships/hyperlink" Target="https://www.pegem.net/kitabevi/1-150440-Hatice-Kumandas-Ozturk--kitaplari.aspx" TargetMode="External"/><Relationship Id="rId14" Type="http://schemas.openxmlformats.org/officeDocument/2006/relationships/hyperlink" Target="https://www.pegem.net/kitabevi/1-150445-Gizem-Uyumaz-kitaplari.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smtClean="0"/>
              <a:t>BİLİM VE ARAŞTIRMA ETİĞİ </a:t>
            </a:r>
            <a:endParaRPr lang="tr-TR" sz="4000" dirty="0"/>
          </a:p>
        </p:txBody>
      </p:sp>
      <p:sp>
        <p:nvSpPr>
          <p:cNvPr id="3" name="Alt Başlık 2"/>
          <p:cNvSpPr>
            <a:spLocks noGrp="1"/>
          </p:cNvSpPr>
          <p:nvPr>
            <p:ph type="subTitle" idx="1"/>
          </p:nvPr>
        </p:nvSpPr>
        <p:spPr/>
        <p:txBody>
          <a:bodyPr/>
          <a:lstStyle/>
          <a:p>
            <a:endParaRPr lang="tr-TR" b="1" dirty="0" smtClean="0"/>
          </a:p>
          <a:p>
            <a:endParaRPr lang="tr-TR" b="1" dirty="0"/>
          </a:p>
          <a:p>
            <a:pPr algn="r"/>
            <a:r>
              <a:rPr lang="tr-TR" b="1" dirty="0" smtClean="0"/>
              <a:t>PROF. DR. ÖMAY ÇOKLUK BÖKEOĞLU</a:t>
            </a:r>
            <a:endParaRPr lang="tr-TR" b="1"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a:t>
            </a:fld>
            <a:endParaRPr lang="tr-TR"/>
          </a:p>
        </p:txBody>
      </p:sp>
    </p:spTree>
    <p:extLst>
      <p:ext uri="{BB962C8B-B14F-4D97-AF65-F5344CB8AC3E}">
        <p14:creationId xmlns:p14="http://schemas.microsoft.com/office/powerpoint/2010/main" val="1505627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a:t>B</a:t>
            </a:r>
            <a:r>
              <a:rPr lang="tr-TR" dirty="0" smtClean="0"/>
              <a:t>ir </a:t>
            </a:r>
            <a:r>
              <a:rPr lang="tr-TR" dirty="0"/>
              <a:t>çalışmada yazar olarak yer </a:t>
            </a:r>
            <a:r>
              <a:rPr lang="tr-TR" dirty="0" smtClean="0"/>
              <a:t>alabilmek, </a:t>
            </a:r>
            <a:r>
              <a:rPr lang="tr-TR" dirty="0"/>
              <a:t>çalışmanın planlamasından yayınlanmasına kadar geçen süreçte aktif rol oynamayı gerektirmektedir (Yılmaz, 2015). Bir bilimsel yayında yer almak için sadece verileri toplamak, maddi destekte bulunmak, bölüm başkanı olmak, çalışma grubunu denetlemek gibi görevler yazarlık için yeterli sayılmamaktadır (</a:t>
            </a:r>
            <a:r>
              <a:rPr lang="tr-TR" dirty="0" err="1"/>
              <a:t>Ruacan</a:t>
            </a:r>
            <a:r>
              <a:rPr lang="tr-TR" dirty="0"/>
              <a:t>, 2003). </a:t>
            </a:r>
          </a:p>
        </p:txBody>
      </p:sp>
      <p:sp>
        <p:nvSpPr>
          <p:cNvPr id="4" name="Slayt Numarası Yer Tutucusu 3"/>
          <p:cNvSpPr>
            <a:spLocks noGrp="1"/>
          </p:cNvSpPr>
          <p:nvPr>
            <p:ph type="sldNum" sz="quarter" idx="12"/>
          </p:nvPr>
        </p:nvSpPr>
        <p:spPr/>
        <p:txBody>
          <a:bodyPr/>
          <a:lstStyle/>
          <a:p>
            <a:fld id="{C77C1545-313A-4CA6-A07A-4C40C132D617}" type="slidenum">
              <a:rPr lang="tr-TR" smtClean="0"/>
              <a:t>10</a:t>
            </a:fld>
            <a:endParaRPr lang="tr-TR"/>
          </a:p>
        </p:txBody>
      </p:sp>
    </p:spTree>
    <p:extLst>
      <p:ext uri="{BB962C8B-B14F-4D97-AF65-F5344CB8AC3E}">
        <p14:creationId xmlns:p14="http://schemas.microsoft.com/office/powerpoint/2010/main" val="10096447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lstStyle/>
          <a:p>
            <a:r>
              <a:rPr lang="tr-TR" sz="3200" b="1" dirty="0" smtClean="0"/>
              <a:t>HAKSIZ YAZARLIK</a:t>
            </a:r>
            <a:r>
              <a:rPr lang="tr-TR" sz="3200" dirty="0" smtClean="0"/>
              <a:t/>
            </a:r>
            <a:br>
              <a:rPr lang="tr-TR" sz="3200" dirty="0" smtClean="0"/>
            </a:br>
            <a:endParaRPr lang="tr-TR" sz="3200" dirty="0"/>
          </a:p>
        </p:txBody>
      </p:sp>
      <p:sp>
        <p:nvSpPr>
          <p:cNvPr id="3" name="İçerik Yer Tutucusu 2"/>
          <p:cNvSpPr>
            <a:spLocks noGrp="1"/>
          </p:cNvSpPr>
          <p:nvPr>
            <p:ph idx="1"/>
          </p:nvPr>
        </p:nvSpPr>
        <p:spPr/>
        <p:txBody>
          <a:bodyPr>
            <a:normAutofit/>
          </a:bodyPr>
          <a:lstStyle/>
          <a:p>
            <a:pPr marL="0" indent="0" algn="just">
              <a:buNone/>
            </a:pPr>
            <a:endParaRPr lang="tr-TR" dirty="0" smtClean="0"/>
          </a:p>
          <a:p>
            <a:pPr marL="0" indent="0" algn="just">
              <a:buNone/>
            </a:pPr>
            <a:r>
              <a:rPr lang="tr-TR" dirty="0" smtClean="0"/>
              <a:t>Aktif </a:t>
            </a:r>
            <a:r>
              <a:rPr lang="tr-TR" dirty="0"/>
              <a:t>katkısı olmayan kişileri yazarlar arasına dâhil etmek veya olan kişileri dâhil etmemek, yazar sıralamasını gerekçesiz ve uygun olmayan bir biçimde değiştirmek, aktif katkısı olanların isimlerini sonraki baskılarda eserden çıkartmak, aktif katkısı olmadığı hâlde nüfuzunu kullanarak ismini yazarlar arasına dâhil ettirmek en genel tanımıyla haksız yazarlıktır (ÜAK, 2001). </a:t>
            </a:r>
          </a:p>
        </p:txBody>
      </p:sp>
      <p:sp>
        <p:nvSpPr>
          <p:cNvPr id="4" name="Slayt Numarası Yer Tutucusu 3"/>
          <p:cNvSpPr>
            <a:spLocks noGrp="1"/>
          </p:cNvSpPr>
          <p:nvPr>
            <p:ph type="sldNum" sz="quarter" idx="12"/>
          </p:nvPr>
        </p:nvSpPr>
        <p:spPr/>
        <p:txBody>
          <a:bodyPr/>
          <a:lstStyle/>
          <a:p>
            <a:fld id="{C77C1545-313A-4CA6-A07A-4C40C132D617}" type="slidenum">
              <a:rPr lang="tr-TR" smtClean="0"/>
              <a:t>11</a:t>
            </a:fld>
            <a:endParaRPr lang="tr-TR"/>
          </a:p>
        </p:txBody>
      </p:sp>
    </p:spTree>
    <p:extLst>
      <p:ext uri="{BB962C8B-B14F-4D97-AF65-F5344CB8AC3E}">
        <p14:creationId xmlns:p14="http://schemas.microsoft.com/office/powerpoint/2010/main" val="13912744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Çok yazarlı bilimsel çalışmalarda yaşanan etik problemler olarak şunlar sıralanabilir (Erdem, 2006): </a:t>
            </a:r>
          </a:p>
          <a:p>
            <a:pPr lvl="0"/>
            <a:r>
              <a:rPr lang="tr-TR" dirty="0" smtClean="0"/>
              <a:t>Hazıra Konanlar</a:t>
            </a:r>
          </a:p>
          <a:p>
            <a:pPr lvl="0"/>
            <a:r>
              <a:rPr lang="tr-TR" dirty="0" smtClean="0"/>
              <a:t>Kıdem ve Statü Etkisi</a:t>
            </a:r>
          </a:p>
          <a:p>
            <a:pPr lvl="0"/>
            <a:r>
              <a:rPr lang="tr-TR" dirty="0" smtClean="0"/>
              <a:t>Sen Beni Yaz, Ben de Seni Yazayım Sendromu</a:t>
            </a:r>
          </a:p>
          <a:p>
            <a:pPr lvl="0"/>
            <a:r>
              <a:rPr lang="tr-TR" dirty="0" smtClean="0"/>
              <a:t>Etik Bilinç Eksikliği</a:t>
            </a:r>
          </a:p>
          <a:p>
            <a:pPr lvl="0"/>
            <a:r>
              <a:rPr lang="tr-TR" dirty="0" smtClean="0"/>
              <a:t>Danışman-Öğrenci Problemleri</a:t>
            </a:r>
          </a:p>
          <a:p>
            <a:pPr lvl="0"/>
            <a:r>
              <a:rPr lang="tr-TR" dirty="0" smtClean="0"/>
              <a:t>Akademik Terfi Sisteminin Etkisi</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12</a:t>
            </a:fld>
            <a:endParaRPr lang="tr-TR"/>
          </a:p>
        </p:txBody>
      </p:sp>
    </p:spTree>
    <p:extLst>
      <p:ext uri="{BB962C8B-B14F-4D97-AF65-F5344CB8AC3E}">
        <p14:creationId xmlns:p14="http://schemas.microsoft.com/office/powerpoint/2010/main" val="41872493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a:t>Yazarlık ile ilgili en sık görülen etik sorunlar şu şekilde açıklanmaya çalışılmıştır (TÜBA, 2002: 26-27): </a:t>
            </a:r>
            <a:endParaRPr lang="tr-TR" dirty="0" smtClean="0"/>
          </a:p>
          <a:p>
            <a:pPr marL="0" indent="0">
              <a:buNone/>
            </a:pPr>
            <a:endParaRPr lang="tr-TR" dirty="0"/>
          </a:p>
          <a:p>
            <a:pPr marL="0" indent="0">
              <a:buNone/>
            </a:pPr>
            <a:r>
              <a:rPr lang="tr-TR" dirty="0"/>
              <a:t>1) Armağan konuk yazarlık (</a:t>
            </a:r>
            <a:r>
              <a:rPr lang="tr-TR" dirty="0" err="1"/>
              <a:t>gift-guest</a:t>
            </a:r>
            <a:r>
              <a:rPr lang="tr-TR" dirty="0"/>
              <a:t> </a:t>
            </a:r>
            <a:r>
              <a:rPr lang="tr-TR" dirty="0" err="1"/>
              <a:t>authorship</a:t>
            </a:r>
            <a:r>
              <a:rPr lang="tr-TR" dirty="0"/>
              <a:t>)</a:t>
            </a:r>
          </a:p>
          <a:p>
            <a:pPr marL="0" indent="0">
              <a:buNone/>
            </a:pPr>
            <a:r>
              <a:rPr lang="tr-TR" dirty="0"/>
              <a:t>2) Hayali-sanal-gölge yazarlık (</a:t>
            </a:r>
            <a:r>
              <a:rPr lang="tr-TR" dirty="0" err="1"/>
              <a:t>ghost</a:t>
            </a:r>
            <a:r>
              <a:rPr lang="tr-TR" dirty="0"/>
              <a:t> </a:t>
            </a:r>
            <a:r>
              <a:rPr lang="tr-TR" dirty="0" err="1"/>
              <a:t>authorship</a:t>
            </a:r>
            <a:r>
              <a:rPr lang="tr-TR" dirty="0"/>
              <a:t>)</a:t>
            </a:r>
          </a:p>
          <a:p>
            <a:pPr marL="0" indent="0">
              <a:buNone/>
            </a:pPr>
            <a:r>
              <a:rPr lang="tr-TR" dirty="0"/>
              <a:t>3) Onursal yazarlık (</a:t>
            </a:r>
            <a:r>
              <a:rPr lang="tr-TR" dirty="0" err="1"/>
              <a:t>honorary</a:t>
            </a:r>
            <a:r>
              <a:rPr lang="tr-TR" dirty="0"/>
              <a:t> </a:t>
            </a:r>
            <a:r>
              <a:rPr lang="tr-TR" dirty="0" err="1"/>
              <a:t>authorship</a:t>
            </a:r>
            <a:r>
              <a:rPr lang="tr-TR" dirty="0" smtClean="0"/>
              <a:t>)</a:t>
            </a:r>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13</a:t>
            </a:fld>
            <a:endParaRPr lang="tr-TR"/>
          </a:p>
        </p:txBody>
      </p:sp>
    </p:spTree>
    <p:extLst>
      <p:ext uri="{BB962C8B-B14F-4D97-AF65-F5344CB8AC3E}">
        <p14:creationId xmlns:p14="http://schemas.microsoft.com/office/powerpoint/2010/main" val="23791002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3200" b="1" dirty="0" smtClean="0">
                <a:latin typeface="+mn-lt"/>
              </a:rPr>
              <a:t/>
            </a:r>
            <a:br>
              <a:rPr lang="tr-TR" sz="3200" b="1" dirty="0" smtClean="0">
                <a:latin typeface="+mn-lt"/>
              </a:rPr>
            </a:br>
            <a:r>
              <a:rPr lang="tr-TR" sz="3200" b="1" dirty="0" smtClean="0">
                <a:latin typeface="+mn-lt"/>
              </a:rPr>
              <a:t>DİĞER ETİK İHLAL TÜRLERİ</a:t>
            </a:r>
            <a:br>
              <a:rPr lang="tr-TR" sz="3200" b="1" dirty="0" smtClean="0">
                <a:latin typeface="+mn-lt"/>
              </a:rPr>
            </a:br>
            <a:endParaRPr lang="tr-TR" sz="3200" b="1" dirty="0">
              <a:latin typeface="+mn-lt"/>
            </a:endParaRPr>
          </a:p>
        </p:txBody>
      </p:sp>
      <p:sp>
        <p:nvSpPr>
          <p:cNvPr id="3" name="İçerik Yer Tutucusu 2"/>
          <p:cNvSpPr>
            <a:spLocks noGrp="1"/>
          </p:cNvSpPr>
          <p:nvPr>
            <p:ph idx="1"/>
          </p:nvPr>
        </p:nvSpPr>
        <p:spPr/>
        <p:txBody>
          <a:bodyPr/>
          <a:lstStyle/>
          <a:p>
            <a:pPr marL="0" indent="0" algn="just">
              <a:buNone/>
            </a:pPr>
            <a:r>
              <a:rPr lang="tr-TR" dirty="0" smtClean="0"/>
              <a:t>Diğer </a:t>
            </a:r>
            <a:r>
              <a:rPr lang="tr-TR" dirty="0"/>
              <a:t>etik ihlal türleri </a:t>
            </a:r>
            <a:r>
              <a:rPr lang="tr-TR" dirty="0" smtClean="0"/>
              <a:t>olarak:</a:t>
            </a:r>
          </a:p>
          <a:p>
            <a:pPr marL="0" indent="0" algn="just">
              <a:buNone/>
            </a:pPr>
            <a:endParaRPr lang="tr-TR" dirty="0"/>
          </a:p>
          <a:p>
            <a:pPr marL="0" indent="0" algn="just">
              <a:buNone/>
            </a:pPr>
            <a:r>
              <a:rPr lang="tr-TR" dirty="0" smtClean="0"/>
              <a:t>Destekleyenleri </a:t>
            </a:r>
            <a:r>
              <a:rPr lang="tr-TR" dirty="0"/>
              <a:t>Belirtmemek, </a:t>
            </a:r>
            <a:endParaRPr lang="tr-TR" dirty="0" smtClean="0"/>
          </a:p>
          <a:p>
            <a:pPr marL="0" indent="0" algn="just">
              <a:buNone/>
            </a:pPr>
            <a:r>
              <a:rPr lang="tr-TR" dirty="0" smtClean="0"/>
              <a:t>Mali </a:t>
            </a:r>
            <a:r>
              <a:rPr lang="tr-TR" dirty="0"/>
              <a:t>Desteğe İlişkin Etik Sorunlar, </a:t>
            </a:r>
            <a:endParaRPr lang="tr-TR" dirty="0" smtClean="0"/>
          </a:p>
          <a:p>
            <a:pPr marL="0" indent="0" algn="just">
              <a:buNone/>
            </a:pPr>
            <a:r>
              <a:rPr lang="tr-TR" dirty="0" smtClean="0"/>
              <a:t>Bilimsel </a:t>
            </a:r>
            <a:r>
              <a:rPr lang="tr-TR" dirty="0"/>
              <a:t>Yayınlarda Teşekkür, </a:t>
            </a:r>
            <a:endParaRPr lang="tr-TR" dirty="0" smtClean="0"/>
          </a:p>
          <a:p>
            <a:pPr marL="0" indent="0" algn="just">
              <a:buNone/>
            </a:pPr>
            <a:r>
              <a:rPr lang="tr-TR" dirty="0" smtClean="0"/>
              <a:t>Kaynakların </a:t>
            </a:r>
            <a:r>
              <a:rPr lang="tr-TR" dirty="0"/>
              <a:t>Taraflı Seçilmesi, </a:t>
            </a:r>
            <a:endParaRPr lang="tr-TR" dirty="0" smtClean="0"/>
          </a:p>
          <a:p>
            <a:pPr marL="0" indent="0" algn="just">
              <a:buNone/>
            </a:pPr>
            <a:r>
              <a:rPr lang="tr-TR" dirty="0" smtClean="0"/>
              <a:t>Taraflı </a:t>
            </a:r>
            <a:r>
              <a:rPr lang="tr-TR" dirty="0"/>
              <a:t>Yayın, </a:t>
            </a:r>
            <a:endParaRPr lang="tr-TR" dirty="0" smtClean="0"/>
          </a:p>
          <a:p>
            <a:pPr marL="0" indent="0" algn="just">
              <a:buNone/>
            </a:pPr>
            <a:r>
              <a:rPr lang="tr-TR" dirty="0" smtClean="0"/>
              <a:t>Çıkar </a:t>
            </a:r>
            <a:r>
              <a:rPr lang="tr-TR" dirty="0"/>
              <a:t>Çatışması ve Çıkar </a:t>
            </a:r>
            <a:r>
              <a:rPr lang="tr-TR" dirty="0" smtClean="0"/>
              <a:t>Çakışması</a:t>
            </a:r>
            <a:r>
              <a:rPr lang="tr-TR" dirty="0"/>
              <a:t> </a:t>
            </a:r>
            <a:r>
              <a:rPr lang="tr-TR" dirty="0" smtClean="0"/>
              <a:t>vb. sayılabilir. </a:t>
            </a:r>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14</a:t>
            </a:fld>
            <a:endParaRPr lang="tr-TR"/>
          </a:p>
        </p:txBody>
      </p:sp>
    </p:spTree>
    <p:extLst>
      <p:ext uri="{BB962C8B-B14F-4D97-AF65-F5344CB8AC3E}">
        <p14:creationId xmlns:p14="http://schemas.microsoft.com/office/powerpoint/2010/main" val="1815594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BAŞLARKEN: </a:t>
            </a:r>
            <a:endParaRPr lang="tr-TR" dirty="0"/>
          </a:p>
        </p:txBody>
      </p:sp>
      <p:sp>
        <p:nvSpPr>
          <p:cNvPr id="3" name="İçerik Yer Tutucusu 2"/>
          <p:cNvSpPr>
            <a:spLocks noGrp="1"/>
          </p:cNvSpPr>
          <p:nvPr>
            <p:ph idx="1"/>
          </p:nvPr>
        </p:nvSpPr>
        <p:spPr/>
        <p:txBody>
          <a:bodyPr>
            <a:normAutofit/>
          </a:bodyPr>
          <a:lstStyle/>
          <a:p>
            <a:pPr algn="just"/>
            <a:r>
              <a:rPr lang="tr-TR" dirty="0"/>
              <a:t>Etik ile ilgili tüm bilgiler </a:t>
            </a:r>
            <a:r>
              <a:rPr lang="tr-TR" dirty="0">
                <a:hlinkClick r:id="rId2"/>
              </a:rPr>
              <a:t>Kürşad Yılmaz</a:t>
            </a:r>
            <a:r>
              <a:rPr lang="tr-TR" dirty="0"/>
              <a:t>, </a:t>
            </a:r>
            <a:r>
              <a:rPr lang="tr-TR" dirty="0">
                <a:hlinkClick r:id="rId3"/>
              </a:rPr>
              <a:t>Recep Serkan Arık</a:t>
            </a:r>
            <a:r>
              <a:rPr lang="tr-TR" dirty="0"/>
              <a:t> Editörlüğünde </a:t>
            </a:r>
            <a:r>
              <a:rPr lang="tr-TR" dirty="0" err="1">
                <a:hlinkClick r:id="rId4"/>
              </a:rPr>
              <a:t>Pegem</a:t>
            </a:r>
            <a:r>
              <a:rPr lang="tr-TR" dirty="0">
                <a:hlinkClick r:id="rId4"/>
              </a:rPr>
              <a:t> Akademi Yayıncılık</a:t>
            </a:r>
            <a:r>
              <a:rPr lang="tr-TR" dirty="0"/>
              <a:t> tarafından yayınlanmış olan «Bilim ve Araştırma Etiği» kitabından yararlanılarak hazırlanmıştır. Kitapta aşağıdaki yazarların bölümleri bulunmaktadır: </a:t>
            </a:r>
          </a:p>
          <a:p>
            <a:pPr algn="just"/>
            <a:r>
              <a:rPr lang="tr-TR" dirty="0"/>
              <a:t>Yazar(</a:t>
            </a:r>
            <a:r>
              <a:rPr lang="tr-TR" dirty="0" err="1"/>
              <a:t>lar</a:t>
            </a:r>
            <a:r>
              <a:rPr lang="tr-TR" dirty="0"/>
              <a:t>): </a:t>
            </a:r>
            <a:r>
              <a:rPr lang="tr-TR" dirty="0">
                <a:hlinkClick r:id="rId5"/>
              </a:rPr>
              <a:t>Ahmet Salih Şimşek </a:t>
            </a:r>
            <a:r>
              <a:rPr lang="tr-TR" dirty="0"/>
              <a:t>, </a:t>
            </a:r>
            <a:r>
              <a:rPr lang="tr-TR" dirty="0">
                <a:hlinkClick r:id="rId6"/>
              </a:rPr>
              <a:t>Duygu Koçak</a:t>
            </a:r>
            <a:r>
              <a:rPr lang="tr-TR" dirty="0"/>
              <a:t>, </a:t>
            </a:r>
            <a:r>
              <a:rPr lang="tr-TR" dirty="0">
                <a:hlinkClick r:id="rId7"/>
              </a:rPr>
              <a:t>Recep Gür</a:t>
            </a:r>
            <a:r>
              <a:rPr lang="tr-TR" dirty="0"/>
              <a:t>, </a:t>
            </a:r>
            <a:r>
              <a:rPr lang="tr-TR" dirty="0">
                <a:hlinkClick r:id="rId8"/>
              </a:rPr>
              <a:t>Mehmet Özbaş</a:t>
            </a:r>
            <a:r>
              <a:rPr lang="tr-TR" dirty="0"/>
              <a:t>, </a:t>
            </a:r>
            <a:r>
              <a:rPr lang="tr-TR" dirty="0">
                <a:hlinkClick r:id="rId9"/>
              </a:rPr>
              <a:t>Hatice </a:t>
            </a:r>
            <a:r>
              <a:rPr lang="tr-TR" dirty="0" err="1">
                <a:hlinkClick r:id="rId9"/>
              </a:rPr>
              <a:t>Kumandaş</a:t>
            </a:r>
            <a:r>
              <a:rPr lang="tr-TR" dirty="0">
                <a:hlinkClick r:id="rId9"/>
              </a:rPr>
              <a:t> Öztürk </a:t>
            </a:r>
            <a:r>
              <a:rPr lang="tr-TR" dirty="0"/>
              <a:t>, </a:t>
            </a:r>
            <a:r>
              <a:rPr lang="tr-TR" dirty="0">
                <a:hlinkClick r:id="rId10"/>
              </a:rPr>
              <a:t>Hatice Gonca Usta </a:t>
            </a:r>
            <a:r>
              <a:rPr lang="tr-TR" dirty="0"/>
              <a:t>, </a:t>
            </a:r>
            <a:r>
              <a:rPr lang="tr-TR" dirty="0">
                <a:hlinkClick r:id="rId11"/>
              </a:rPr>
              <a:t>Fazilet Taşdemir</a:t>
            </a:r>
            <a:r>
              <a:rPr lang="tr-TR" dirty="0"/>
              <a:t>, </a:t>
            </a:r>
            <a:r>
              <a:rPr lang="tr-TR" dirty="0">
                <a:hlinkClick r:id="rId3"/>
              </a:rPr>
              <a:t>Recep Serkan Arık</a:t>
            </a:r>
            <a:r>
              <a:rPr lang="tr-TR" dirty="0"/>
              <a:t>, </a:t>
            </a:r>
            <a:r>
              <a:rPr lang="tr-TR" dirty="0">
                <a:hlinkClick r:id="rId12"/>
              </a:rPr>
              <a:t>Eren Can Aybek </a:t>
            </a:r>
            <a:r>
              <a:rPr lang="tr-TR" dirty="0"/>
              <a:t>, </a:t>
            </a:r>
            <a:r>
              <a:rPr lang="tr-TR" dirty="0">
                <a:hlinkClick r:id="rId2"/>
              </a:rPr>
              <a:t>Kürşad Yılmaz</a:t>
            </a:r>
            <a:r>
              <a:rPr lang="tr-TR" dirty="0"/>
              <a:t>, </a:t>
            </a:r>
            <a:r>
              <a:rPr lang="tr-TR" dirty="0">
                <a:hlinkClick r:id="rId13"/>
              </a:rPr>
              <a:t>Melike Burcu Yılmaz </a:t>
            </a:r>
            <a:r>
              <a:rPr lang="tr-TR" dirty="0"/>
              <a:t>, </a:t>
            </a:r>
            <a:r>
              <a:rPr lang="tr-TR" dirty="0">
                <a:hlinkClick r:id="rId14"/>
              </a:rPr>
              <a:t>Gizem Uyumaz</a:t>
            </a:r>
            <a:endParaRPr lang="tr-TR" dirty="0"/>
          </a:p>
          <a:p>
            <a:pPr algn="just"/>
            <a:r>
              <a:rPr lang="tr-TR" dirty="0"/>
              <a:t> </a:t>
            </a:r>
          </a:p>
          <a:p>
            <a:pPr marL="0" indent="0" algn="just">
              <a:buNone/>
            </a:pPr>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2</a:t>
            </a:fld>
            <a:endParaRPr lang="tr-TR"/>
          </a:p>
        </p:txBody>
      </p:sp>
    </p:spTree>
    <p:extLst>
      <p:ext uri="{BB962C8B-B14F-4D97-AF65-F5344CB8AC3E}">
        <p14:creationId xmlns:p14="http://schemas.microsoft.com/office/powerpoint/2010/main" val="4226800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b="1" dirty="0" smtClean="0"/>
          </a:p>
          <a:p>
            <a:pPr marL="0" indent="0">
              <a:buNone/>
            </a:pPr>
            <a:endParaRPr lang="tr-TR" b="1" dirty="0"/>
          </a:p>
          <a:p>
            <a:pPr marL="0" indent="0" algn="ctr">
              <a:buNone/>
            </a:pPr>
            <a:r>
              <a:rPr lang="tr-TR" b="1" dirty="0" smtClean="0"/>
              <a:t>YAYIN </a:t>
            </a:r>
            <a:r>
              <a:rPr lang="tr-TR" b="1" dirty="0"/>
              <a:t>ETİĞİ VE YAYIN SÜRECİNDEKİ ETİK DIŞI DAVRANIŞLARDAN AŞIRMA</a:t>
            </a:r>
            <a:endParaRPr lang="tr-TR" dirty="0"/>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3</a:t>
            </a:fld>
            <a:endParaRPr lang="tr-TR"/>
          </a:p>
        </p:txBody>
      </p:sp>
    </p:spTree>
    <p:extLst>
      <p:ext uri="{BB962C8B-B14F-4D97-AF65-F5344CB8AC3E}">
        <p14:creationId xmlns:p14="http://schemas.microsoft.com/office/powerpoint/2010/main" val="4142829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endParaRPr lang="tr-TR" dirty="0" smtClean="0"/>
          </a:p>
          <a:p>
            <a:pPr marL="0" indent="0" algn="just">
              <a:buNone/>
            </a:pPr>
            <a:r>
              <a:rPr lang="tr-TR" dirty="0" smtClean="0"/>
              <a:t>“</a:t>
            </a:r>
            <a:r>
              <a:rPr lang="tr-TR" dirty="0"/>
              <a:t>Başkalarının yazılarından bölümler, dizeler alıp kendisininmiş gibi gösterme veya başkalarının konularını benimseyip değişik bir biçimde anlatma, intihal” (Türk Dil Kurumu [TDK], 2019) olarak tanımlanan aşırma için batı dillerinde “</a:t>
            </a:r>
            <a:r>
              <a:rPr lang="tr-TR" dirty="0" err="1"/>
              <a:t>plajiarizm</a:t>
            </a:r>
            <a:r>
              <a:rPr lang="tr-TR" dirty="0"/>
              <a:t>” sözcüğü kullanılırken Osmanlı ise “intihal” demiştir. </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4</a:t>
            </a:fld>
            <a:endParaRPr lang="tr-TR"/>
          </a:p>
        </p:txBody>
      </p:sp>
    </p:spTree>
    <p:extLst>
      <p:ext uri="{BB962C8B-B14F-4D97-AF65-F5344CB8AC3E}">
        <p14:creationId xmlns:p14="http://schemas.microsoft.com/office/powerpoint/2010/main" val="17540519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Aşırma eylemi kaynak gösterilmeyerek ve gösterilerek iki biçimde gerçekleşmektedir. Kaynak göstermeden yapılan aşırma yöntemleri aşağıdaki gibidir (</a:t>
            </a:r>
            <a:r>
              <a:rPr lang="tr-TR" dirty="0" err="1"/>
              <a:t>Plagiarism</a:t>
            </a:r>
            <a:r>
              <a:rPr lang="tr-TR" dirty="0"/>
              <a:t>, 2007 </a:t>
            </a:r>
            <a:r>
              <a:rPr lang="tr-TR" dirty="0" err="1"/>
              <a:t>Akt</a:t>
            </a:r>
            <a:r>
              <a:rPr lang="tr-TR" dirty="0"/>
              <a:t>: Özenç-Uçak ve Birinci, 2008</a:t>
            </a:r>
            <a:r>
              <a:rPr lang="tr-TR" dirty="0" smtClean="0"/>
              <a:t>):</a:t>
            </a:r>
          </a:p>
          <a:p>
            <a:pPr marL="0" indent="0">
              <a:buNone/>
            </a:pPr>
            <a:endParaRPr lang="tr-TR" dirty="0"/>
          </a:p>
          <a:p>
            <a:pPr lvl="0"/>
            <a:r>
              <a:rPr lang="tr-TR" i="1" dirty="0"/>
              <a:t>Hayalet Yazar (</a:t>
            </a:r>
            <a:r>
              <a:rPr lang="tr-TR" i="1" dirty="0" err="1"/>
              <a:t>The</a:t>
            </a:r>
            <a:r>
              <a:rPr lang="tr-TR" i="1" dirty="0"/>
              <a:t> </a:t>
            </a:r>
            <a:r>
              <a:rPr lang="tr-TR" i="1" dirty="0" err="1"/>
              <a:t>Ghost</a:t>
            </a:r>
            <a:r>
              <a:rPr lang="tr-TR" i="1" dirty="0"/>
              <a:t> Writer):</a:t>
            </a:r>
            <a:r>
              <a:rPr lang="tr-TR" dirty="0"/>
              <a:t> Başkasına ait bir kaynaktan kelime </a:t>
            </a:r>
            <a:r>
              <a:rPr lang="tr-TR" dirty="0" err="1"/>
              <a:t>kelime</a:t>
            </a:r>
            <a:r>
              <a:rPr lang="tr-TR" dirty="0"/>
              <a:t> bütün bilgiyi kopyalama. </a:t>
            </a:r>
          </a:p>
        </p:txBody>
      </p:sp>
      <p:sp>
        <p:nvSpPr>
          <p:cNvPr id="4" name="Slayt Numarası Yer Tutucusu 3"/>
          <p:cNvSpPr>
            <a:spLocks noGrp="1"/>
          </p:cNvSpPr>
          <p:nvPr>
            <p:ph type="sldNum" sz="quarter" idx="12"/>
          </p:nvPr>
        </p:nvSpPr>
        <p:spPr/>
        <p:txBody>
          <a:bodyPr/>
          <a:lstStyle/>
          <a:p>
            <a:fld id="{C77C1545-313A-4CA6-A07A-4C40C132D617}" type="slidenum">
              <a:rPr lang="tr-TR" smtClean="0"/>
              <a:t>5</a:t>
            </a:fld>
            <a:endParaRPr lang="tr-TR"/>
          </a:p>
        </p:txBody>
      </p:sp>
    </p:spTree>
    <p:extLst>
      <p:ext uri="{BB962C8B-B14F-4D97-AF65-F5344CB8AC3E}">
        <p14:creationId xmlns:p14="http://schemas.microsoft.com/office/powerpoint/2010/main" val="39128294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lvl="0"/>
            <a:r>
              <a:rPr lang="tr-TR" i="1" dirty="0" smtClean="0"/>
              <a:t>Mevcut Yazı: </a:t>
            </a:r>
            <a:r>
              <a:rPr lang="tr-TR" dirty="0" smtClean="0"/>
              <a:t>Pek çok kaynaktan edindiği bilgileri kendisi yazmış gibi gösterme.</a:t>
            </a:r>
          </a:p>
          <a:p>
            <a:pPr lvl="0"/>
            <a:r>
              <a:rPr lang="tr-TR" i="1" dirty="0" smtClean="0"/>
              <a:t>Zayıf/Yetersiz Gizleme:</a:t>
            </a:r>
            <a:r>
              <a:rPr lang="tr-TR" dirty="0" smtClean="0"/>
              <a:t> Alıntı yaptığı yerde bulunan anahtar kelimeleri değiştirerek gizleme.</a:t>
            </a:r>
          </a:p>
          <a:p>
            <a:pPr lvl="0"/>
            <a:r>
              <a:rPr lang="tr-TR" i="1" dirty="0" smtClean="0"/>
              <a:t>Kendinden Aşırma:</a:t>
            </a:r>
            <a:r>
              <a:rPr lang="tr-TR" dirty="0" smtClean="0"/>
              <a:t> Kendisinin daha önce yürüttüğü bir çalışmada yer alan bilgileri yeni çalışmasına aynen aktarma.</a:t>
            </a:r>
          </a:p>
          <a:p>
            <a:pPr lvl="0"/>
            <a:r>
              <a:rPr lang="tr-TR" i="1" dirty="0" smtClean="0"/>
              <a:t>Fotokopi:</a:t>
            </a:r>
            <a:r>
              <a:rPr lang="tr-TR" dirty="0" smtClean="0"/>
              <a:t> Belli bir kaynağın bir bölümünü alarak aynen kullanma.</a:t>
            </a:r>
          </a:p>
          <a:p>
            <a:pPr lvl="0"/>
            <a:r>
              <a:rPr lang="tr-TR" i="1" dirty="0" smtClean="0"/>
              <a:t>Emek Tembelliği:</a:t>
            </a:r>
            <a:r>
              <a:rPr lang="tr-TR" dirty="0" smtClean="0"/>
              <a:t> Özgün bir çalışma ortaya koymak yerine çalışmanın önemli bir bölümünü başka kaynaklardan alıntılarla doldurma.</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6</a:t>
            </a:fld>
            <a:endParaRPr lang="tr-TR"/>
          </a:p>
        </p:txBody>
      </p:sp>
    </p:spTree>
    <p:extLst>
      <p:ext uri="{BB962C8B-B14F-4D97-AF65-F5344CB8AC3E}">
        <p14:creationId xmlns:p14="http://schemas.microsoft.com/office/powerpoint/2010/main" val="42060949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dirty="0"/>
              <a:t>İntihal her zaman aşırma şeklinde ortaya çıkmamakta bazen kaynak gösterilerek de gerçekleştirilebilmektedir (</a:t>
            </a:r>
            <a:r>
              <a:rPr lang="tr-TR" dirty="0" err="1"/>
              <a:t>Plagiarism</a:t>
            </a:r>
            <a:r>
              <a:rPr lang="tr-TR" dirty="0"/>
              <a:t>, 2007 </a:t>
            </a:r>
            <a:r>
              <a:rPr lang="tr-TR" dirty="0" err="1"/>
              <a:t>Akt</a:t>
            </a:r>
            <a:r>
              <a:rPr lang="tr-TR" dirty="0"/>
              <a:t>: Özenç-Uçak ve Birinci 2008):</a:t>
            </a:r>
          </a:p>
          <a:p>
            <a:pPr lvl="0"/>
            <a:r>
              <a:rPr lang="tr-TR" i="1" dirty="0"/>
              <a:t>Unutulan </a:t>
            </a:r>
            <a:r>
              <a:rPr lang="tr-TR" i="1" dirty="0" smtClean="0"/>
              <a:t>Dipnot</a:t>
            </a:r>
            <a:endParaRPr lang="tr-TR" dirty="0" smtClean="0"/>
          </a:p>
          <a:p>
            <a:pPr lvl="0"/>
            <a:r>
              <a:rPr lang="tr-TR" i="1" dirty="0" smtClean="0"/>
              <a:t>Yanlış Bilgilendirme</a:t>
            </a:r>
          </a:p>
          <a:p>
            <a:pPr lvl="0"/>
            <a:r>
              <a:rPr lang="tr-TR" i="1" dirty="0" smtClean="0"/>
              <a:t>Fazla </a:t>
            </a:r>
            <a:r>
              <a:rPr lang="tr-TR" i="1" dirty="0"/>
              <a:t>Mükemmel Alıntı </a:t>
            </a:r>
            <a:endParaRPr lang="tr-TR" i="1" dirty="0" smtClean="0"/>
          </a:p>
          <a:p>
            <a:pPr lvl="0"/>
            <a:r>
              <a:rPr lang="tr-TR" i="1" dirty="0" smtClean="0"/>
              <a:t>Becerikli </a:t>
            </a:r>
            <a:r>
              <a:rPr lang="tr-TR" i="1" dirty="0"/>
              <a:t>Atıf Yapma </a:t>
            </a:r>
            <a:endParaRPr lang="tr-TR" i="1" dirty="0" smtClean="0"/>
          </a:p>
          <a:p>
            <a:pPr lvl="0"/>
            <a:r>
              <a:rPr lang="tr-TR" i="1" dirty="0" smtClean="0"/>
              <a:t>Mükemmel Suç bunlar arasında sayılabilir. </a:t>
            </a:r>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7</a:t>
            </a:fld>
            <a:endParaRPr lang="tr-TR"/>
          </a:p>
        </p:txBody>
      </p:sp>
    </p:spTree>
    <p:extLst>
      <p:ext uri="{BB962C8B-B14F-4D97-AF65-F5344CB8AC3E}">
        <p14:creationId xmlns:p14="http://schemas.microsoft.com/office/powerpoint/2010/main" val="11573563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ctr">
              <a:buNone/>
            </a:pPr>
            <a:endParaRPr lang="tr-TR" b="1" dirty="0" smtClean="0"/>
          </a:p>
          <a:p>
            <a:pPr marL="0" indent="0" algn="ctr">
              <a:buNone/>
            </a:pPr>
            <a:endParaRPr lang="tr-TR" b="1" dirty="0" smtClean="0"/>
          </a:p>
          <a:p>
            <a:pPr marL="0" indent="0" algn="ctr">
              <a:buNone/>
            </a:pPr>
            <a:r>
              <a:rPr lang="tr-TR" b="1" dirty="0" smtClean="0"/>
              <a:t>HAKSIZ </a:t>
            </a:r>
            <a:r>
              <a:rPr lang="tr-TR" b="1" dirty="0"/>
              <a:t>YAZARLIK VE DİĞER ETİK İHLAL TÜRLERİ</a:t>
            </a:r>
            <a:endParaRPr lang="tr-TR" dirty="0"/>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8</a:t>
            </a:fld>
            <a:endParaRPr lang="tr-TR"/>
          </a:p>
        </p:txBody>
      </p:sp>
    </p:spTree>
    <p:extLst>
      <p:ext uri="{BB962C8B-B14F-4D97-AF65-F5344CB8AC3E}">
        <p14:creationId xmlns:p14="http://schemas.microsoft.com/office/powerpoint/2010/main" val="40051238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a:t>Yazarlık hakkı; bir araştırmacının, araştırmanın ve yayının tüm aşamalarında görev ve sorumluluk alması anlamına gelmektedir. Tıp Dergisi Editörleri Uluslararası Komitesi (International </a:t>
            </a:r>
            <a:r>
              <a:rPr lang="tr-TR" dirty="0" err="1"/>
              <a:t>Comittee</a:t>
            </a:r>
            <a:r>
              <a:rPr lang="tr-TR" dirty="0"/>
              <a:t> of </a:t>
            </a:r>
            <a:r>
              <a:rPr lang="tr-TR" dirty="0" err="1"/>
              <a:t>Medical</a:t>
            </a:r>
            <a:r>
              <a:rPr lang="tr-TR" dirty="0"/>
              <a:t> </a:t>
            </a:r>
            <a:r>
              <a:rPr lang="tr-TR" dirty="0" err="1"/>
              <a:t>Journal</a:t>
            </a:r>
            <a:r>
              <a:rPr lang="tr-TR" dirty="0"/>
              <a:t>, 2006) tarafından kabul edilen </a:t>
            </a:r>
            <a:r>
              <a:rPr lang="tr-TR" dirty="0" err="1"/>
              <a:t>Vancouver</a:t>
            </a:r>
            <a:r>
              <a:rPr lang="tr-TR" dirty="0"/>
              <a:t> Ölçütlerine göre bir bilimsel yayında yazarlar arasında bulunabilmek için araştırmacının şu şartları karşılaması gereklidir (</a:t>
            </a:r>
            <a:r>
              <a:rPr lang="tr-TR" dirty="0" err="1"/>
              <a:t>Ruacan</a:t>
            </a:r>
            <a:r>
              <a:rPr lang="tr-TR" dirty="0"/>
              <a:t>, 2005: 147; İnci, 2008):</a:t>
            </a:r>
          </a:p>
          <a:p>
            <a:pPr lvl="0" algn="just"/>
            <a:r>
              <a:rPr lang="tr-TR" dirty="0"/>
              <a:t>Çalışmanın planlamasına, tasarımına katılma.</a:t>
            </a:r>
          </a:p>
          <a:p>
            <a:pPr lvl="0" algn="just"/>
            <a:r>
              <a:rPr lang="tr-TR" dirty="0"/>
              <a:t>Verilerin analizine, incelenmesine ve yorumlarına katılma.</a:t>
            </a:r>
          </a:p>
          <a:p>
            <a:pPr lvl="0" algn="just"/>
            <a:r>
              <a:rPr lang="tr-TR" dirty="0"/>
              <a:t>Bilimsel yayını hazırlama, önemli oranda düşünsel katkı ve düzeltme yapma.</a:t>
            </a:r>
          </a:p>
          <a:p>
            <a:pPr lvl="0" algn="just"/>
            <a:r>
              <a:rPr lang="tr-TR" dirty="0"/>
              <a:t>Son biçimini gözden geçirme, yoruma katılma ve onay verme.</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9</a:t>
            </a:fld>
            <a:endParaRPr lang="tr-TR"/>
          </a:p>
        </p:txBody>
      </p:sp>
    </p:spTree>
    <p:extLst>
      <p:ext uri="{BB962C8B-B14F-4D97-AF65-F5344CB8AC3E}">
        <p14:creationId xmlns:p14="http://schemas.microsoft.com/office/powerpoint/2010/main" val="19863085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488</Words>
  <Application>Microsoft Office PowerPoint</Application>
  <PresentationFormat>Geniş ekran</PresentationFormat>
  <Paragraphs>74</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BİLİM VE ARAŞTIRMA ETİĞİ </vt:lpstr>
      <vt:lpstr>BAŞLARKEN: </vt:lpstr>
      <vt:lpstr>PowerPoint Sunusu</vt:lpstr>
      <vt:lpstr>PowerPoint Sunusu</vt:lpstr>
      <vt:lpstr>PowerPoint Sunusu</vt:lpstr>
      <vt:lpstr>PowerPoint Sunusu</vt:lpstr>
      <vt:lpstr>PowerPoint Sunusu</vt:lpstr>
      <vt:lpstr>PowerPoint Sunusu</vt:lpstr>
      <vt:lpstr>PowerPoint Sunusu</vt:lpstr>
      <vt:lpstr>PowerPoint Sunusu</vt:lpstr>
      <vt:lpstr>HAKSIZ YAZARLIK </vt:lpstr>
      <vt:lpstr>PowerPoint Sunusu</vt:lpstr>
      <vt:lpstr>PowerPoint Sunusu</vt:lpstr>
      <vt:lpstr> DİĞER ETİK İHLAL TÜRLERİ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 VE ARAŞTIRMA ETİĞİ </dc:title>
  <dc:creator>Serkan Bokeoglu</dc:creator>
  <cp:lastModifiedBy>Serkan Bokeoglu</cp:lastModifiedBy>
  <cp:revision>1</cp:revision>
  <dcterms:created xsi:type="dcterms:W3CDTF">2020-03-09T07:57:44Z</dcterms:created>
  <dcterms:modified xsi:type="dcterms:W3CDTF">2020-03-09T07:58:58Z</dcterms:modified>
</cp:coreProperties>
</file>