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81A3D-CDC2-4AA5-AB35-DEB5F472D1CC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7C59-1DA6-4A59-8CBA-5391A094C1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81A3D-CDC2-4AA5-AB35-DEB5F472D1CC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7C59-1DA6-4A59-8CBA-5391A094C1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81A3D-CDC2-4AA5-AB35-DEB5F472D1CC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7C59-1DA6-4A59-8CBA-5391A094C1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81A3D-CDC2-4AA5-AB35-DEB5F472D1CC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7C59-1DA6-4A59-8CBA-5391A094C1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81A3D-CDC2-4AA5-AB35-DEB5F472D1CC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7C59-1DA6-4A59-8CBA-5391A094C1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81A3D-CDC2-4AA5-AB35-DEB5F472D1CC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7C59-1DA6-4A59-8CBA-5391A094C1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81A3D-CDC2-4AA5-AB35-DEB5F472D1CC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7C59-1DA6-4A59-8CBA-5391A094C1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81A3D-CDC2-4AA5-AB35-DEB5F472D1CC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7C59-1DA6-4A59-8CBA-5391A094C1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81A3D-CDC2-4AA5-AB35-DEB5F472D1CC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7C59-1DA6-4A59-8CBA-5391A094C1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81A3D-CDC2-4AA5-AB35-DEB5F472D1CC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7C59-1DA6-4A59-8CBA-5391A094C1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81A3D-CDC2-4AA5-AB35-DEB5F472D1CC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7C59-1DA6-4A59-8CBA-5391A094C1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81A3D-CDC2-4AA5-AB35-DEB5F472D1CC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67C59-1DA6-4A59-8CBA-5391A094C1E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1 Başlık"/>
          <p:cNvSpPr>
            <a:spLocks noGrp="1"/>
          </p:cNvSpPr>
          <p:nvPr>
            <p:ph type="title" idx="4294967295"/>
          </p:nvPr>
        </p:nvSpPr>
        <p:spPr>
          <a:xfrm>
            <a:off x="1331913" y="260350"/>
            <a:ext cx="7313612" cy="1143000"/>
          </a:xfrm>
        </p:spPr>
        <p:txBody>
          <a:bodyPr anchor="ctr"/>
          <a:lstStyle/>
          <a:p>
            <a:pPr algn="ctr" eaLnBrk="1" hangingPunct="1"/>
            <a:r>
              <a:rPr lang="tr-TR" b="1" baseline="30000" smtClean="0"/>
              <a:t>99m</a:t>
            </a:r>
            <a:r>
              <a:rPr lang="tr-TR" b="1" smtClean="0"/>
              <a:t>TcO4</a:t>
            </a:r>
          </a:p>
        </p:txBody>
      </p:sp>
      <p:sp>
        <p:nvSpPr>
          <p:cNvPr id="37890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Tanıda en sık kullanılan radyonüklid</a:t>
            </a:r>
          </a:p>
          <a:p>
            <a:pPr eaLnBrk="1" hangingPunct="1"/>
            <a:r>
              <a:rPr lang="tr-TR" smtClean="0"/>
              <a:t>FYÖ:6 saat</a:t>
            </a:r>
          </a:p>
          <a:p>
            <a:pPr eaLnBrk="1" hangingPunct="1"/>
            <a:r>
              <a:rPr lang="tr-TR" smtClean="0"/>
              <a:t>140 kev (monoenerjili gama ışını)</a:t>
            </a:r>
          </a:p>
          <a:p>
            <a:pPr eaLnBrk="1" hangingPunct="1"/>
            <a:r>
              <a:rPr lang="tr-TR" smtClean="0"/>
              <a:t>Elde edilmesi kolay (jeneratör ürünü)</a:t>
            </a:r>
          </a:p>
          <a:p>
            <a:pPr eaLnBrk="1" hangingPunct="1"/>
            <a:r>
              <a:rPr lang="tr-TR" smtClean="0"/>
              <a:t>Görüntü kalitesi yüksek</a:t>
            </a:r>
          </a:p>
          <a:p>
            <a:pPr eaLnBrk="1" hangingPunct="1"/>
            <a:r>
              <a:rPr lang="tr-TR" smtClean="0"/>
              <a:t>Radyasyon dozu düşük</a:t>
            </a:r>
          </a:p>
          <a:p>
            <a:pPr eaLnBrk="1" hangingPunct="1"/>
            <a:r>
              <a:rPr lang="tr-TR" smtClean="0"/>
              <a:t>Test  tekrarlama olanağı var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>
            <a:normAutofit fontScale="90000"/>
          </a:bodyPr>
          <a:lstStyle/>
          <a:p>
            <a:pPr eaLnBrk="1" hangingPunct="1">
              <a:defRPr/>
            </a:pPr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Radyofarmasötiklerde Kalite Kontrol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Radyoizotopik saflık</a:t>
            </a:r>
          </a:p>
          <a:p>
            <a:pPr eaLnBrk="1" hangingPunct="1">
              <a:buFontTx/>
              <a:buChar char="-"/>
            </a:pPr>
            <a:r>
              <a:rPr lang="tr-TR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Radyofarmasötiğin izotop kısmındaki aktivitenin total radyoaktiviteye oranı</a:t>
            </a:r>
          </a:p>
          <a:p>
            <a:pPr eaLnBrk="1" hangingPunct="1">
              <a:buFontTx/>
              <a:buChar char="-"/>
            </a:pPr>
            <a:endParaRPr lang="tr-TR" sz="24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Char char="-"/>
            </a:pPr>
            <a:r>
              <a:rPr lang="tr-TR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Yabancı maddelerin ortamdan uzaklaştırılması gerekir.</a:t>
            </a:r>
          </a:p>
          <a:p>
            <a:pPr eaLnBrk="1" hangingPunct="1">
              <a:buFontTx/>
              <a:buChar char="-"/>
            </a:pPr>
            <a:endParaRPr lang="tr-TR" sz="24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Char char="-"/>
            </a:pPr>
            <a:r>
              <a:rPr lang="tr-TR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Çok kanallı gama sayıcılar kullanılır.</a:t>
            </a:r>
          </a:p>
          <a:p>
            <a:pPr eaLnBrk="1" hangingPunct="1">
              <a:buFontTx/>
              <a:buChar char="-"/>
            </a:pPr>
            <a:endParaRPr lang="tr-TR" sz="24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>
            <a:normAutofit fontScale="90000"/>
          </a:bodyPr>
          <a:lstStyle/>
          <a:p>
            <a:pPr eaLnBrk="1" hangingPunct="1">
              <a:defRPr/>
            </a:pPr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Radyofarmasötiklerde Kalite Kontrol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sz="25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Kimyasal ve Radyokimyasal saflık:</a:t>
            </a:r>
          </a:p>
          <a:p>
            <a:pPr eaLnBrk="1" hangingPunct="1">
              <a:buFontTx/>
              <a:buChar char="-"/>
            </a:pPr>
            <a:r>
              <a:rPr lang="tr-TR" sz="25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Radyonüklidin tamamının istenilen bileşiğe bağlanmış olup olmadığıdır.</a:t>
            </a:r>
          </a:p>
          <a:p>
            <a:pPr eaLnBrk="1" hangingPunct="1">
              <a:buFontTx/>
              <a:buChar char="-"/>
            </a:pPr>
            <a:r>
              <a:rPr lang="tr-TR" sz="25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Kromotografi sistemi ile ortamdan uzaklaştırılır.</a:t>
            </a:r>
          </a:p>
          <a:p>
            <a:pPr eaLnBrk="1" hangingPunct="1">
              <a:buFontTx/>
              <a:buChar char="-"/>
            </a:pPr>
            <a:r>
              <a:rPr lang="tr-TR" sz="25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Kağıt, ince tabaka kromotografisi, elektroforez gibi yöntemler kullanılır.</a:t>
            </a:r>
          </a:p>
          <a:p>
            <a:pPr eaLnBrk="1" hangingPunct="1">
              <a:buFont typeface="Wingdings" pitchFamily="2" charset="2"/>
              <a:buNone/>
            </a:pPr>
            <a:endParaRPr lang="tr-TR" sz="25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>
            <a:normAutofit fontScale="90000"/>
          </a:bodyPr>
          <a:lstStyle/>
          <a:p>
            <a:pPr eaLnBrk="1" hangingPunct="1">
              <a:defRPr/>
            </a:pPr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Radyofarmasötiklerde Kalite Kontrol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Stabilite</a:t>
            </a:r>
          </a:p>
          <a:p>
            <a:pPr eaLnBrk="1" hangingPunct="1">
              <a:buFontTx/>
              <a:buChar char="-"/>
            </a:pPr>
            <a:r>
              <a:rPr lang="tr-TR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Hazırlanan radyofarmasötikler zamanla saflığını yitirir.</a:t>
            </a:r>
          </a:p>
          <a:p>
            <a:pPr eaLnBrk="1" hangingPunct="1">
              <a:buFontTx/>
              <a:buChar char="-"/>
            </a:pPr>
            <a:endParaRPr lang="tr-TR" sz="24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Char char="-"/>
            </a:pPr>
            <a:r>
              <a:rPr lang="tr-TR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Kağıt, ince tabaka kromotografisi, elektroforez gibi yöntemler kullanılır</a:t>
            </a:r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tr-TR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Radyofarmasötiklerde Kalite Kontrol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Biyodağılım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tr-TR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Radyofarmasötiğin gerçekten hedef organda tutulup tutulmayacağı deney hayvanlarında yapılan dağılım çalışmalarıyla tayin edilir.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Radyofarmasötiklerde Kalite Kontrol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Biyolojik testler</a:t>
            </a:r>
          </a:p>
          <a:p>
            <a:pPr eaLnBrk="1" hangingPunct="1">
              <a:buFontTx/>
              <a:buChar char="-"/>
            </a:pPr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Steril olmalı</a:t>
            </a:r>
          </a:p>
          <a:p>
            <a:pPr eaLnBrk="1" hangingPunct="1">
              <a:buFontTx/>
              <a:buChar char="-"/>
            </a:pPr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Pirojen ve toksik olmamalı</a:t>
            </a:r>
          </a:p>
          <a:p>
            <a:pPr eaLnBrk="1" hangingPunct="1">
              <a:buFontTx/>
              <a:buChar char="-"/>
            </a:pPr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Otoklav ya da membran filtrasyonu ile sterilite sağlanır.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Lokalizasyon mekanizmaları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5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Dilüsyon 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Tc99m-RBC kan havuzu, Xe133 ventilasyon</a:t>
            </a:r>
            <a:endParaRPr lang="tr-TR" sz="21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tr-TR" sz="25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Difüzyon (basit difüzyon)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800" smtClean="0"/>
              <a:t>Tc99mO4 veya Tc-99m DTPA ile beyin sintigrafisi</a:t>
            </a:r>
          </a:p>
          <a:p>
            <a:pPr eaLnBrk="1" hangingPunct="1">
              <a:lnSpc>
                <a:spcPct val="80000"/>
              </a:lnSpc>
            </a:pPr>
            <a:r>
              <a:rPr lang="tr-TR" sz="25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Aktif transport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800" smtClean="0"/>
              <a:t>Tc-99m DMSA, Tc-99mO4</a:t>
            </a:r>
          </a:p>
          <a:p>
            <a:pPr eaLnBrk="1" hangingPunct="1">
              <a:lnSpc>
                <a:spcPct val="80000"/>
              </a:lnSpc>
            </a:pPr>
            <a:r>
              <a:rPr lang="tr-TR" sz="25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Fagositoz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800" smtClean="0"/>
              <a:t>Tc-99m  SC</a:t>
            </a:r>
          </a:p>
          <a:p>
            <a:pPr eaLnBrk="1" hangingPunct="1">
              <a:lnSpc>
                <a:spcPct val="80000"/>
              </a:lnSpc>
            </a:pPr>
            <a:r>
              <a:rPr lang="tr-TR" sz="25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Hücre sekestrasyonu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800" smtClean="0"/>
              <a:t>Tc-99m denatüre eritrosit</a:t>
            </a:r>
          </a:p>
          <a:p>
            <a:pPr eaLnBrk="1" hangingPunct="1">
              <a:lnSpc>
                <a:spcPct val="80000"/>
              </a:lnSpc>
            </a:pPr>
            <a:r>
              <a:rPr lang="tr-TR" sz="25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Kapiller blokaj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800" smtClean="0"/>
              <a:t>Tc-99m MAA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İşaretleme Metodları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Radyonüklidin kimyasal özelliklerine </a:t>
            </a:r>
          </a:p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İşaretlenecek maddenin molekül yapısına bağlıdır.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İşaretleme Metodları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Kimyasal sentez</a:t>
            </a:r>
          </a:p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Yabancı İşaretleme</a:t>
            </a:r>
          </a:p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Yer değiştirme metodu ile işaretleme</a:t>
            </a:r>
          </a:p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İyotla işaretleme</a:t>
            </a:r>
          </a:p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Teknesyum ile işaretleme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İşaretleme Metodları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sz="25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Kimyasal sentez</a:t>
            </a:r>
          </a:p>
          <a:p>
            <a:pPr lvl="1" eaLnBrk="1" hangingPunct="1"/>
            <a:r>
              <a:rPr lang="tr-TR" sz="2000" smtClean="0"/>
              <a:t>Bir organik bileşiğin  kimyasal, biyolojik ve immünolojik özellikleri  muhafaza edilmek istendiğinde içinde bulunan elementlerden birinin yerine o elementin izotopu konur.</a:t>
            </a:r>
          </a:p>
          <a:p>
            <a:pPr lvl="1" eaLnBrk="1" hangingPunct="1"/>
            <a:r>
              <a:rPr lang="tr-TR" sz="2000" smtClean="0"/>
              <a:t>Vücut yapısında doğal olarak bulunan karbon, hidrojen, oksijen ve azot gibi.</a:t>
            </a:r>
          </a:p>
          <a:p>
            <a:pPr lvl="1" eaLnBrk="1" hangingPunct="1"/>
            <a:r>
              <a:rPr lang="tr-TR" sz="2000" smtClean="0"/>
              <a:t>C-11,O-15,N-13 pozitron yayarlar ve yarılanma süreleri çok kısa (2-20 dakika)</a:t>
            </a:r>
          </a:p>
          <a:p>
            <a:pPr lvl="1" eaLnBrk="1" hangingPunct="1"/>
            <a:r>
              <a:rPr lang="tr-TR" sz="2000" smtClean="0"/>
              <a:t>H-3 ve C-14 gibi negatron yayan yarılanma süresi çok uzun olanlar, sadece invitro ve hayvan deneylerinde kullanılırlar.</a:t>
            </a:r>
          </a:p>
          <a:p>
            <a:pPr eaLnBrk="1" hangingPunct="1">
              <a:buFontTx/>
              <a:buNone/>
            </a:pPr>
            <a:endParaRPr lang="tr-TR" sz="2400" smtClean="0"/>
          </a:p>
          <a:p>
            <a:pPr eaLnBrk="1" hangingPunct="1">
              <a:buFontTx/>
              <a:buNone/>
            </a:pPr>
            <a:endParaRPr lang="tr-TR" sz="25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</a:pPr>
            <a:endParaRPr lang="tr-TR" sz="25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İşaretleme Metodları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sz="25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Yabancı İşaretleme</a:t>
            </a:r>
          </a:p>
          <a:p>
            <a:pPr eaLnBrk="1" hangingPunct="1">
              <a:buFontTx/>
              <a:buChar char="-"/>
            </a:pPr>
            <a:r>
              <a:rPr lang="tr-TR" sz="25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Hormon, protein, antikor ve organik maddeler</a:t>
            </a:r>
          </a:p>
          <a:p>
            <a:pPr eaLnBrk="1" hangingPunct="1">
              <a:buFontTx/>
              <a:buChar char="-"/>
            </a:pPr>
            <a:r>
              <a:rPr lang="tr-TR" sz="25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Uygun yarı ömürlü gama yayıcılar ile işaretlenir.</a:t>
            </a:r>
          </a:p>
          <a:p>
            <a:pPr eaLnBrk="1" hangingPunct="1">
              <a:buFontTx/>
              <a:buChar char="-"/>
            </a:pPr>
            <a:r>
              <a:rPr lang="tr-TR" sz="25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Radyonüklid moleküle organik yolla bağlanır .</a:t>
            </a:r>
          </a:p>
          <a:p>
            <a:pPr eaLnBrk="1" hangingPunct="1">
              <a:buFontTx/>
              <a:buChar char="-"/>
            </a:pPr>
            <a:r>
              <a:rPr lang="tr-TR" sz="25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Teknesyum ve iyot ile yapılan işaretlemelerin çoğu bu esasa dayanır.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İşaretleme Metodları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Yer değiştirme metodu ile işaretleme</a:t>
            </a:r>
          </a:p>
          <a:p>
            <a:pPr lvl="1" eaLnBrk="1" hangingPunct="1">
              <a:defRPr/>
            </a:pPr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Halojen ihtiva eden bileşiklerdeki kararlı izotopun radyoaktif olanı ile yer değiştirilmesi suretiyle molekül işaretlenir.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İşaretleme Metodları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sz="25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İyotla işaretleme</a:t>
            </a:r>
          </a:p>
          <a:p>
            <a:pPr eaLnBrk="1" hangingPunct="1">
              <a:buFontTx/>
              <a:buChar char="-"/>
            </a:pPr>
            <a:r>
              <a:rPr lang="tr-TR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30’dan fazla radyoizotopu var</a:t>
            </a:r>
          </a:p>
          <a:p>
            <a:pPr eaLnBrk="1" hangingPunct="1">
              <a:buFontTx/>
              <a:buChar char="-"/>
            </a:pPr>
            <a:endParaRPr lang="tr-TR" sz="20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Char char="-"/>
            </a:pPr>
            <a:r>
              <a:rPr lang="tr-TR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I-131, I-125,I-123 rutinde kullanılır.</a:t>
            </a:r>
          </a:p>
          <a:p>
            <a:pPr eaLnBrk="1" hangingPunct="1">
              <a:buFontTx/>
              <a:buChar char="-"/>
            </a:pPr>
            <a:endParaRPr lang="tr-TR" sz="20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Char char="-"/>
            </a:pPr>
            <a:r>
              <a:rPr lang="tr-TR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I-125 ----</a:t>
            </a:r>
            <a:r>
              <a:rPr lang="en-US" sz="20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&gt;</a:t>
            </a:r>
            <a:r>
              <a:rPr lang="tr-TR" sz="20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in-vitro deneylerde (t ½ 60 gün, enerjisi 27.5 KeV), diğer ikisi in-vivo kullanılır</a:t>
            </a:r>
          </a:p>
          <a:p>
            <a:pPr eaLnBrk="1" hangingPunct="1">
              <a:buFontTx/>
              <a:buChar char="-"/>
            </a:pPr>
            <a:endParaRPr lang="tr-TR" sz="200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eaLnBrk="1" hangingPunct="1">
              <a:buFontTx/>
              <a:buChar char="-"/>
            </a:pPr>
            <a:r>
              <a:rPr lang="tr-TR" sz="20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İyot izotopu proteinde mevcut tirosin veya histidin halkasındaki hidrojen atomunun yerine konur</a:t>
            </a:r>
          </a:p>
          <a:p>
            <a:pPr eaLnBrk="1" hangingPunct="1">
              <a:buFontTx/>
              <a:buNone/>
            </a:pPr>
            <a:endParaRPr lang="en-US" sz="250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İşaretleme Metodları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Teknesyum ile işaretleme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tr-TR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+1’den +7’e kadar  oksidasyon kademeleri mevcut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tr-TR" sz="20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tr-TR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Jeneratörden +7 değerlikli elde edilir (en kararlı olanı)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tr-TR" sz="20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tr-TR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İşaretleme yapabilmek için indirgenmesi gerekir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tr-TR" sz="20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tr-TR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 sık kalay tuzları ile indirgenir.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tr-TR" sz="20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tr-TR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İndirgenmiş Tc-99m iyon ve moleküller ile kompleks yapar.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>
            <a:normAutofit fontScale="90000"/>
          </a:bodyPr>
          <a:lstStyle/>
          <a:p>
            <a:pPr eaLnBrk="1" hangingPunct="1">
              <a:defRPr/>
            </a:pPr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Radyofarmasötiklerde Kalite Kontrol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Radyoizotopik saflık</a:t>
            </a:r>
          </a:p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Kimyasal ve Radyokimyasal saflık</a:t>
            </a:r>
          </a:p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Radyoassay</a:t>
            </a:r>
          </a:p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Stabilite</a:t>
            </a:r>
          </a:p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Biyodağılım</a:t>
            </a:r>
          </a:p>
          <a:p>
            <a:pPr eaLnBrk="1" hangingPunct="1"/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Biyolojik testler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434</Words>
  <Application>Microsoft Office PowerPoint</Application>
  <PresentationFormat>Ekran Gösterisi (4:3)</PresentationFormat>
  <Paragraphs>99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99mTcO4</vt:lpstr>
      <vt:lpstr>İşaretleme Metodları</vt:lpstr>
      <vt:lpstr>İşaretleme Metodları</vt:lpstr>
      <vt:lpstr>İşaretleme Metodları</vt:lpstr>
      <vt:lpstr>İşaretleme Metodları</vt:lpstr>
      <vt:lpstr>İşaretleme Metodları</vt:lpstr>
      <vt:lpstr>İşaretleme Metodları</vt:lpstr>
      <vt:lpstr>İşaretleme Metodları</vt:lpstr>
      <vt:lpstr>Radyofarmasötiklerde Kalite Kontrol</vt:lpstr>
      <vt:lpstr>Radyofarmasötiklerde Kalite Kontrol</vt:lpstr>
      <vt:lpstr>Radyofarmasötiklerde Kalite Kontrol</vt:lpstr>
      <vt:lpstr>Radyofarmasötiklerde Kalite Kontrol</vt:lpstr>
      <vt:lpstr>Radyofarmasötiklerde Kalite Kontrol</vt:lpstr>
      <vt:lpstr>Radyofarmasötiklerde Kalite Kontrol</vt:lpstr>
      <vt:lpstr>Lokalizasyon mekanizmaları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99mTcO4</dc:title>
  <dc:creator>KALPMERKZ1677</dc:creator>
  <cp:lastModifiedBy>KALPMERKZ1677</cp:lastModifiedBy>
  <cp:revision>1</cp:revision>
  <dcterms:created xsi:type="dcterms:W3CDTF">2017-07-03T12:48:33Z</dcterms:created>
  <dcterms:modified xsi:type="dcterms:W3CDTF">2017-07-03T12:48:44Z</dcterms:modified>
</cp:coreProperties>
</file>