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9" r:id="rId33"/>
    <p:sldId id="290" r:id="rId34"/>
    <p:sldId id="291"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259" r:id="rId4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showGuides="1">
      <p:cViewPr varScale="1">
        <p:scale>
          <a:sx n="75" d="100"/>
          <a:sy n="75" d="100"/>
        </p:scale>
        <p:origin x="198"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E73E9D31-0B70-4FE0-8AAA-6648E293E69A}" type="datetimeFigureOut">
              <a:rPr lang="tr-TR" smtClean="0"/>
              <a:t>14.02.2020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004451-D683-4A49-B0A2-CAC7F325B75D}" type="slidenum">
              <a:rPr lang="tr-TR" smtClean="0"/>
              <a:t>‹#›</a:t>
            </a:fld>
            <a:endParaRPr lang="tr-TR"/>
          </a:p>
        </p:txBody>
      </p:sp>
    </p:spTree>
    <p:extLst>
      <p:ext uri="{BB962C8B-B14F-4D97-AF65-F5344CB8AC3E}">
        <p14:creationId xmlns:p14="http://schemas.microsoft.com/office/powerpoint/2010/main" val="1782729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73E9D31-0B70-4FE0-8AAA-6648E293E69A}" type="datetimeFigureOut">
              <a:rPr lang="tr-TR" smtClean="0"/>
              <a:t>14.02.2020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004451-D683-4A49-B0A2-CAC7F325B75D}" type="slidenum">
              <a:rPr lang="tr-TR" smtClean="0"/>
              <a:t>‹#›</a:t>
            </a:fld>
            <a:endParaRPr lang="tr-TR"/>
          </a:p>
        </p:txBody>
      </p:sp>
    </p:spTree>
    <p:extLst>
      <p:ext uri="{BB962C8B-B14F-4D97-AF65-F5344CB8AC3E}">
        <p14:creationId xmlns:p14="http://schemas.microsoft.com/office/powerpoint/2010/main" val="110246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73E9D31-0B70-4FE0-8AAA-6648E293E69A}" type="datetimeFigureOut">
              <a:rPr lang="tr-TR" smtClean="0"/>
              <a:t>14.02.2020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004451-D683-4A49-B0A2-CAC7F325B75D}" type="slidenum">
              <a:rPr lang="tr-TR" smtClean="0"/>
              <a:t>‹#›</a:t>
            </a:fld>
            <a:endParaRPr lang="tr-TR"/>
          </a:p>
        </p:txBody>
      </p:sp>
    </p:spTree>
    <p:extLst>
      <p:ext uri="{BB962C8B-B14F-4D97-AF65-F5344CB8AC3E}">
        <p14:creationId xmlns:p14="http://schemas.microsoft.com/office/powerpoint/2010/main" val="1786025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E73E9D31-0B70-4FE0-8AAA-6648E293E69A}" type="datetimeFigureOut">
              <a:rPr lang="tr-TR" smtClean="0"/>
              <a:t>14.02.2020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004451-D683-4A49-B0A2-CAC7F325B75D}" type="slidenum">
              <a:rPr lang="tr-TR" smtClean="0"/>
              <a:t>‹#›</a:t>
            </a:fld>
            <a:endParaRPr lang="tr-TR"/>
          </a:p>
        </p:txBody>
      </p:sp>
    </p:spTree>
    <p:extLst>
      <p:ext uri="{BB962C8B-B14F-4D97-AF65-F5344CB8AC3E}">
        <p14:creationId xmlns:p14="http://schemas.microsoft.com/office/powerpoint/2010/main" val="2747171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E73E9D31-0B70-4FE0-8AAA-6648E293E69A}" type="datetimeFigureOut">
              <a:rPr lang="tr-TR" smtClean="0"/>
              <a:t>14.02.2020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8004451-D683-4A49-B0A2-CAC7F325B75D}" type="slidenum">
              <a:rPr lang="tr-TR" smtClean="0"/>
              <a:t>‹#›</a:t>
            </a:fld>
            <a:endParaRPr lang="tr-TR"/>
          </a:p>
        </p:txBody>
      </p:sp>
    </p:spTree>
    <p:extLst>
      <p:ext uri="{BB962C8B-B14F-4D97-AF65-F5344CB8AC3E}">
        <p14:creationId xmlns:p14="http://schemas.microsoft.com/office/powerpoint/2010/main" val="1624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E73E9D31-0B70-4FE0-8AAA-6648E293E69A}" type="datetimeFigureOut">
              <a:rPr lang="tr-TR" smtClean="0"/>
              <a:t>14.02.2020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8004451-D683-4A49-B0A2-CAC7F325B75D}" type="slidenum">
              <a:rPr lang="tr-TR" smtClean="0"/>
              <a:t>‹#›</a:t>
            </a:fld>
            <a:endParaRPr lang="tr-TR"/>
          </a:p>
        </p:txBody>
      </p:sp>
    </p:spTree>
    <p:extLst>
      <p:ext uri="{BB962C8B-B14F-4D97-AF65-F5344CB8AC3E}">
        <p14:creationId xmlns:p14="http://schemas.microsoft.com/office/powerpoint/2010/main" val="316186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E73E9D31-0B70-4FE0-8AAA-6648E293E69A}" type="datetimeFigureOut">
              <a:rPr lang="tr-TR" smtClean="0"/>
              <a:t>14.02.2020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8004451-D683-4A49-B0A2-CAC7F325B75D}" type="slidenum">
              <a:rPr lang="tr-TR" smtClean="0"/>
              <a:t>‹#›</a:t>
            </a:fld>
            <a:endParaRPr lang="tr-TR"/>
          </a:p>
        </p:txBody>
      </p:sp>
    </p:spTree>
    <p:extLst>
      <p:ext uri="{BB962C8B-B14F-4D97-AF65-F5344CB8AC3E}">
        <p14:creationId xmlns:p14="http://schemas.microsoft.com/office/powerpoint/2010/main" val="3035422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73E9D31-0B70-4FE0-8AAA-6648E293E69A}" type="datetimeFigureOut">
              <a:rPr lang="tr-TR" smtClean="0"/>
              <a:t>14.02.2020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8004451-D683-4A49-B0A2-CAC7F325B75D}" type="slidenum">
              <a:rPr lang="tr-TR" smtClean="0"/>
              <a:t>‹#›</a:t>
            </a:fld>
            <a:endParaRPr lang="tr-TR"/>
          </a:p>
        </p:txBody>
      </p:sp>
    </p:spTree>
    <p:extLst>
      <p:ext uri="{BB962C8B-B14F-4D97-AF65-F5344CB8AC3E}">
        <p14:creationId xmlns:p14="http://schemas.microsoft.com/office/powerpoint/2010/main" val="4267338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73E9D31-0B70-4FE0-8AAA-6648E293E69A}" type="datetimeFigureOut">
              <a:rPr lang="tr-TR" smtClean="0"/>
              <a:t>14.02.2020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8004451-D683-4A49-B0A2-CAC7F325B75D}" type="slidenum">
              <a:rPr lang="tr-TR" smtClean="0"/>
              <a:t>‹#›</a:t>
            </a:fld>
            <a:endParaRPr lang="tr-TR"/>
          </a:p>
        </p:txBody>
      </p:sp>
    </p:spTree>
    <p:extLst>
      <p:ext uri="{BB962C8B-B14F-4D97-AF65-F5344CB8AC3E}">
        <p14:creationId xmlns:p14="http://schemas.microsoft.com/office/powerpoint/2010/main" val="3184150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73E9D31-0B70-4FE0-8AAA-6648E293E69A}" type="datetimeFigureOut">
              <a:rPr lang="tr-TR" smtClean="0"/>
              <a:t>14.02.2020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8004451-D683-4A49-B0A2-CAC7F325B75D}" type="slidenum">
              <a:rPr lang="tr-TR" smtClean="0"/>
              <a:t>‹#›</a:t>
            </a:fld>
            <a:endParaRPr lang="tr-TR"/>
          </a:p>
        </p:txBody>
      </p:sp>
    </p:spTree>
    <p:extLst>
      <p:ext uri="{BB962C8B-B14F-4D97-AF65-F5344CB8AC3E}">
        <p14:creationId xmlns:p14="http://schemas.microsoft.com/office/powerpoint/2010/main" val="54948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E73E9D31-0B70-4FE0-8AAA-6648E293E69A}" type="datetimeFigureOut">
              <a:rPr lang="tr-TR" smtClean="0"/>
              <a:t>14.02.2020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8004451-D683-4A49-B0A2-CAC7F325B75D}" type="slidenum">
              <a:rPr lang="tr-TR" smtClean="0"/>
              <a:t>‹#›</a:t>
            </a:fld>
            <a:endParaRPr lang="tr-TR"/>
          </a:p>
        </p:txBody>
      </p:sp>
    </p:spTree>
    <p:extLst>
      <p:ext uri="{BB962C8B-B14F-4D97-AF65-F5344CB8AC3E}">
        <p14:creationId xmlns:p14="http://schemas.microsoft.com/office/powerpoint/2010/main" val="2556991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3E9D31-0B70-4FE0-8AAA-6648E293E69A}" type="datetimeFigureOut">
              <a:rPr lang="tr-TR" smtClean="0"/>
              <a:t>14.02.2020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04451-D683-4A49-B0A2-CAC7F325B75D}" type="slidenum">
              <a:rPr lang="tr-TR" smtClean="0"/>
              <a:t>‹#›</a:t>
            </a:fld>
            <a:endParaRPr lang="tr-TR"/>
          </a:p>
        </p:txBody>
      </p:sp>
    </p:spTree>
    <p:extLst>
      <p:ext uri="{BB962C8B-B14F-4D97-AF65-F5344CB8AC3E}">
        <p14:creationId xmlns:p14="http://schemas.microsoft.com/office/powerpoint/2010/main" val="378261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Unvan 5"/>
          <p:cNvSpPr>
            <a:spLocks noGrp="1"/>
          </p:cNvSpPr>
          <p:nvPr>
            <p:ph type="title"/>
          </p:nvPr>
        </p:nvSpPr>
        <p:spPr>
          <a:xfrm>
            <a:off x="838200" y="2766218"/>
            <a:ext cx="10515600" cy="1325563"/>
          </a:xfrm>
        </p:spPr>
        <p:txBody>
          <a:bodyPr>
            <a:normAutofit/>
          </a:bodyPr>
          <a:lstStyle/>
          <a:p>
            <a:pPr algn="ctr"/>
            <a:r>
              <a:rPr lang="tr-TR" sz="6000" b="1" dirty="0" smtClean="0"/>
              <a:t>GİYSİ TASARIMI VE ÜRETİMİ</a:t>
            </a:r>
            <a:endParaRPr lang="tr-TR" sz="6000" b="1" dirty="0"/>
          </a:p>
        </p:txBody>
      </p:sp>
    </p:spTree>
    <p:extLst>
      <p:ext uri="{BB962C8B-B14F-4D97-AF65-F5344CB8AC3E}">
        <p14:creationId xmlns:p14="http://schemas.microsoft.com/office/powerpoint/2010/main" val="2255034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8700" y="979438"/>
            <a:ext cx="10121900" cy="5262979"/>
          </a:xfrm>
          <a:prstGeom prst="rect">
            <a:avLst/>
          </a:prstGeom>
        </p:spPr>
        <p:txBody>
          <a:bodyPr wrap="square">
            <a:spAutoFit/>
          </a:bodyPr>
          <a:lstStyle/>
          <a:p>
            <a:pPr algn="just">
              <a:lnSpc>
                <a:spcPct val="150000"/>
              </a:lnSpc>
            </a:pPr>
            <a:r>
              <a:rPr lang="tr-TR" dirty="0" smtClean="0"/>
              <a:t>       </a:t>
            </a:r>
            <a:r>
              <a:rPr lang="tr-TR" sz="2800" dirty="0" smtClean="0"/>
              <a:t>Biçim ise, çizginin kapalı oluşudur. Buna giyside cepler, yaka, genellikle kol biçimi, etek biçimi vb. biçimler örnek verilebilir. Doku, kumaşın kendi dokusu (İpekli, yünlü, jorjet, tüvit vb. kumaşların dokuları da ayrı ayrıdır.) olduğu gibi, kumaşın deseninin oluşturduğu doku da buna girer. Giysinin işlevine uygun dokuda kumaş seçilmelidir. Renk ise, kumaşın ve giyside kullanılan diğer gereçlerin (cep, biye, kemer vb ) rengidir. Giysinin her ögesi birbiri ile uyumlu olmalıdır. </a:t>
            </a:r>
            <a:endParaRPr lang="tr-TR" sz="2800" dirty="0"/>
          </a:p>
        </p:txBody>
      </p:sp>
    </p:spTree>
    <p:extLst>
      <p:ext uri="{BB962C8B-B14F-4D97-AF65-F5344CB8AC3E}">
        <p14:creationId xmlns:p14="http://schemas.microsoft.com/office/powerpoint/2010/main" val="3293669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Hazır Giyimde Tasarım</a:t>
            </a:r>
            <a:endParaRPr lang="tr-TR" b="1" dirty="0"/>
          </a:p>
        </p:txBody>
      </p:sp>
      <p:sp>
        <p:nvSpPr>
          <p:cNvPr id="3" name="İçerik Yer Tutucusu 2"/>
          <p:cNvSpPr>
            <a:spLocks noGrp="1"/>
          </p:cNvSpPr>
          <p:nvPr>
            <p:ph idx="1"/>
          </p:nvPr>
        </p:nvSpPr>
        <p:spPr/>
        <p:txBody>
          <a:bodyPr>
            <a:normAutofit lnSpcReduction="10000"/>
          </a:bodyPr>
          <a:lstStyle/>
          <a:p>
            <a:pPr marL="0" indent="0" algn="just">
              <a:lnSpc>
                <a:spcPct val="150000"/>
              </a:lnSpc>
              <a:buNone/>
            </a:pPr>
            <a:r>
              <a:rPr lang="tr-TR" dirty="0" smtClean="0"/>
              <a:t>       Bir giysinin deseninden dikimine kadar oluşturularak tüketicinin beğenisine sunma işlemidir. Tasarım esnasında kişi ve toplum, işletmenin fiyat politikası, bir sonraki sezonun moda olacak çizgileri göz önünde bulundurulur. Belirli giysi boy ölçülerine göre, seri biçiminde üretilerek toptan yada tüccar eliyle satılmaktadır. Hazır giyim, konfeksiyonun bir bölümüdür. Konfeksiyon; giysilerin ve tekstil yapımı ev eşyalarının fabrikasyon olarak üretilmesidir. </a:t>
            </a:r>
            <a:endParaRPr lang="tr-TR" dirty="0"/>
          </a:p>
        </p:txBody>
      </p:sp>
    </p:spTree>
    <p:extLst>
      <p:ext uri="{BB962C8B-B14F-4D97-AF65-F5344CB8AC3E}">
        <p14:creationId xmlns:p14="http://schemas.microsoft.com/office/powerpoint/2010/main" val="563751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Hazır giyimin özellikleri: </a:t>
            </a:r>
            <a:endParaRPr lang="tr-TR" b="1" dirty="0"/>
          </a:p>
        </p:txBody>
      </p:sp>
      <p:sp>
        <p:nvSpPr>
          <p:cNvPr id="3" name="İçerik Yer Tutucusu 2"/>
          <p:cNvSpPr>
            <a:spLocks noGrp="1"/>
          </p:cNvSpPr>
          <p:nvPr>
            <p:ph idx="1"/>
          </p:nvPr>
        </p:nvSpPr>
        <p:spPr/>
        <p:txBody>
          <a:bodyPr/>
          <a:lstStyle/>
          <a:p>
            <a:pPr>
              <a:lnSpc>
                <a:spcPct val="150000"/>
              </a:lnSpc>
            </a:pPr>
            <a:r>
              <a:rPr lang="tr-TR" dirty="0" smtClean="0"/>
              <a:t>Hazır giyim standart kalıplarla çok sayıda kesilir, provasız olarak dikilir.</a:t>
            </a:r>
          </a:p>
          <a:p>
            <a:pPr>
              <a:lnSpc>
                <a:spcPct val="150000"/>
              </a:lnSpc>
            </a:pPr>
            <a:r>
              <a:rPr lang="tr-TR" dirty="0" smtClean="0"/>
              <a:t>Aynı modelden çok sayıda elde edilir.</a:t>
            </a:r>
          </a:p>
          <a:p>
            <a:pPr>
              <a:lnSpc>
                <a:spcPct val="150000"/>
              </a:lnSpc>
            </a:pPr>
            <a:r>
              <a:rPr lang="tr-TR" dirty="0" smtClean="0"/>
              <a:t>Kumaşın daha verimli kullanılması sağlanır.</a:t>
            </a:r>
          </a:p>
          <a:p>
            <a:pPr>
              <a:lnSpc>
                <a:spcPct val="150000"/>
              </a:lnSpc>
            </a:pPr>
            <a:r>
              <a:rPr lang="tr-TR" dirty="0" smtClean="0"/>
              <a:t>İşçilerin seri çalışması sonucu zamandan kazanılır.</a:t>
            </a:r>
          </a:p>
          <a:p>
            <a:pPr>
              <a:lnSpc>
                <a:spcPct val="150000"/>
              </a:lnSpc>
            </a:pPr>
            <a:r>
              <a:rPr lang="tr-TR" dirty="0" smtClean="0"/>
              <a:t>Giysi ya da diğer ürünler, makineleşme sonucu ucuza mal olur. </a:t>
            </a:r>
            <a:endParaRPr lang="tr-TR" dirty="0"/>
          </a:p>
        </p:txBody>
      </p:sp>
    </p:spTree>
    <p:extLst>
      <p:ext uri="{BB962C8B-B14F-4D97-AF65-F5344CB8AC3E}">
        <p14:creationId xmlns:p14="http://schemas.microsoft.com/office/powerpoint/2010/main" val="56846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Model çizimi yaparken aşağıdaki hususlar göz önünde bulundurulmalıdır:</a:t>
            </a:r>
            <a:endParaRPr lang="tr-TR" b="1" dirty="0"/>
          </a:p>
        </p:txBody>
      </p:sp>
      <p:sp>
        <p:nvSpPr>
          <p:cNvPr id="3" name="İçerik Yer Tutucusu 2"/>
          <p:cNvSpPr>
            <a:spLocks noGrp="1"/>
          </p:cNvSpPr>
          <p:nvPr>
            <p:ph idx="1"/>
          </p:nvPr>
        </p:nvSpPr>
        <p:spPr/>
        <p:txBody>
          <a:bodyPr/>
          <a:lstStyle/>
          <a:p>
            <a:pPr algn="just">
              <a:lnSpc>
                <a:spcPct val="150000"/>
              </a:lnSpc>
            </a:pPr>
            <a:r>
              <a:rPr lang="tr-TR" dirty="0" smtClean="0"/>
              <a:t>Giysi modelleri gerekli ayrıntılarıyla ve yalın çizgi tekniğiyle çizilmelidir.</a:t>
            </a:r>
          </a:p>
          <a:p>
            <a:pPr algn="just">
              <a:lnSpc>
                <a:spcPct val="150000"/>
              </a:lnSpc>
            </a:pPr>
            <a:r>
              <a:rPr lang="tr-TR" dirty="0" smtClean="0"/>
              <a:t>Vücut özelliklerine göre model çizilmelidir. İnsanların değişik vücut yapıları ve değişik ölçüleri vardır. Model çizimi ve kumaş seçiminde vücut yapısındaki özellikler bilinmelidir</a:t>
            </a:r>
            <a:endParaRPr lang="tr-TR" dirty="0"/>
          </a:p>
        </p:txBody>
      </p:sp>
    </p:spTree>
    <p:extLst>
      <p:ext uri="{BB962C8B-B14F-4D97-AF65-F5344CB8AC3E}">
        <p14:creationId xmlns:p14="http://schemas.microsoft.com/office/powerpoint/2010/main" val="4251932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b="1" dirty="0" smtClean="0"/>
              <a:t>Ürün Denemesi </a:t>
            </a:r>
            <a:endParaRPr lang="tr-TR" b="1" dirty="0"/>
          </a:p>
        </p:txBody>
      </p:sp>
      <p:sp>
        <p:nvSpPr>
          <p:cNvPr id="3" name="İçerik Yer Tutucusu 2"/>
          <p:cNvSpPr>
            <a:spLocks noGrp="1"/>
          </p:cNvSpPr>
          <p:nvPr>
            <p:ph idx="1"/>
          </p:nvPr>
        </p:nvSpPr>
        <p:spPr/>
        <p:txBody>
          <a:bodyPr>
            <a:normAutofit lnSpcReduction="10000"/>
          </a:bodyPr>
          <a:lstStyle/>
          <a:p>
            <a:pPr marL="0" indent="0">
              <a:buNone/>
            </a:pPr>
            <a:r>
              <a:rPr lang="tr-TR" sz="3600" b="1" dirty="0" smtClean="0"/>
              <a:t>Giysinin Kontrolü </a:t>
            </a:r>
          </a:p>
          <a:p>
            <a:pPr marL="0" indent="0" algn="just">
              <a:lnSpc>
                <a:spcPct val="150000"/>
              </a:lnSpc>
              <a:buNone/>
            </a:pPr>
            <a:r>
              <a:rPr lang="tr-TR" dirty="0" smtClean="0"/>
              <a:t>Deneme kalıbının geçici bir kumaşa uygulanarak dikildiği; giysinin vücuda, modele, kullanım alanına uygunluğuna, boyutlarına ve estetik görünümün niteliğine bakıldığı aşamadır. Kontrolde çıkan aksaklıklar çizime ve kalıba aktarılarak gerekli yerler düzeltilmelidir. Ayrıca bu aşamada giysinin dikim tekniği, dikiş çeşidi, dikiş payı, dikim analizi, süsleme gibi dikimle ilgili unsurların ön araştırması yapılmaktadır.</a:t>
            </a:r>
            <a:endParaRPr lang="tr-TR" dirty="0"/>
          </a:p>
        </p:txBody>
      </p:sp>
    </p:spTree>
    <p:extLst>
      <p:ext uri="{BB962C8B-B14F-4D97-AF65-F5344CB8AC3E}">
        <p14:creationId xmlns:p14="http://schemas.microsoft.com/office/powerpoint/2010/main" val="1719438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22350" y="1767006"/>
            <a:ext cx="10147300" cy="3323987"/>
          </a:xfrm>
          <a:prstGeom prst="rect">
            <a:avLst/>
          </a:prstGeom>
        </p:spPr>
        <p:txBody>
          <a:bodyPr wrap="square">
            <a:spAutoFit/>
          </a:bodyPr>
          <a:lstStyle/>
          <a:p>
            <a:pPr algn="just">
              <a:lnSpc>
                <a:spcPct val="150000"/>
              </a:lnSpc>
            </a:pPr>
            <a:r>
              <a:rPr lang="tr-TR" sz="2800" dirty="0" smtClean="0"/>
              <a:t>Giysi gerçek kumaş ya da gerçeğe ve en yakın en uygun malzeme ile uygulanmalı, modelin uygunluğu, giysi formu ve estetik görünüşü değerlendirilmelidir. Örnek giysiyi üreten kişiler, giysinin herhangi bir kısmının üretimi aşamasında karşılaşılan birleştirme güçlüklerini rapor edecek şekilde eğitilmelidir. </a:t>
            </a:r>
            <a:endParaRPr lang="tr-TR" sz="2800" dirty="0"/>
          </a:p>
        </p:txBody>
      </p:sp>
    </p:spTree>
    <p:extLst>
      <p:ext uri="{BB962C8B-B14F-4D97-AF65-F5344CB8AC3E}">
        <p14:creationId xmlns:p14="http://schemas.microsoft.com/office/powerpoint/2010/main" val="3532963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t> </a:t>
            </a:r>
            <a:br>
              <a:rPr lang="tr-TR" dirty="0" smtClean="0"/>
            </a:br>
            <a:r>
              <a:rPr lang="tr-TR" b="1" dirty="0" smtClean="0"/>
              <a:t>Örnek Ürünün İncelenmesi </a:t>
            </a:r>
            <a:r>
              <a:rPr lang="tr-TR" dirty="0" smtClean="0"/>
              <a:t/>
            </a:r>
            <a:br>
              <a:rPr lang="tr-TR" dirty="0" smtClean="0"/>
            </a:br>
            <a:endParaRPr lang="tr-TR" dirty="0"/>
          </a:p>
        </p:txBody>
      </p:sp>
      <p:sp>
        <p:nvSpPr>
          <p:cNvPr id="3" name="İçerik Yer Tutucusu 2"/>
          <p:cNvSpPr>
            <a:spLocks noGrp="1"/>
          </p:cNvSpPr>
          <p:nvPr>
            <p:ph idx="1"/>
          </p:nvPr>
        </p:nvSpPr>
        <p:spPr/>
        <p:txBody>
          <a:bodyPr>
            <a:normAutofit fontScale="92500" lnSpcReduction="10000"/>
          </a:bodyPr>
          <a:lstStyle/>
          <a:p>
            <a:pPr marL="0" indent="0" algn="just">
              <a:lnSpc>
                <a:spcPct val="150000"/>
              </a:lnSpc>
              <a:buNone/>
            </a:pPr>
            <a:r>
              <a:rPr lang="tr-TR" dirty="0" smtClean="0"/>
              <a:t>Teknisyenler (makineci) örnek giysileri ürettikleri zaman, tasarımcılar, üretim grubu, satış grubu üretilen örnek giysilerin yaşamsallığını ve başarısını tartışmak üzere toplanırlar.</a:t>
            </a:r>
          </a:p>
          <a:p>
            <a:pPr marL="0" indent="0" algn="just">
              <a:lnSpc>
                <a:spcPct val="150000"/>
              </a:lnSpc>
              <a:buNone/>
            </a:pPr>
            <a:r>
              <a:rPr lang="tr-TR" dirty="0" smtClean="0"/>
              <a:t>Seri üretime geçmeden önce, bu aşamaya kadar yapılan çalışmaların sonucunu görmek için örnek ürün dikilir. Seri üretime geçilmeden, gereken düzeltmelerin yapılabilmesi, modelde düşünülen ayrıntıların ve model özelliklerinin istenilen şekilde olup olmadığının belirlenmesini sağlar. </a:t>
            </a:r>
            <a:endParaRPr lang="tr-TR" dirty="0"/>
          </a:p>
        </p:txBody>
      </p:sp>
    </p:spTree>
    <p:extLst>
      <p:ext uri="{BB962C8B-B14F-4D97-AF65-F5344CB8AC3E}">
        <p14:creationId xmlns:p14="http://schemas.microsoft.com/office/powerpoint/2010/main" val="3354517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844550" y="1687036"/>
            <a:ext cx="10502900" cy="3257174"/>
          </a:xfrm>
          <a:prstGeom prst="rect">
            <a:avLst/>
          </a:prstGeom>
        </p:spPr>
        <p:txBody>
          <a:bodyPr wrap="square">
            <a:spAutoFit/>
          </a:bodyPr>
          <a:lstStyle/>
          <a:p>
            <a:pPr algn="just">
              <a:lnSpc>
                <a:spcPct val="150000"/>
              </a:lnSpc>
            </a:pPr>
            <a:r>
              <a:rPr lang="tr-TR" sz="2800" dirty="0" smtClean="0"/>
              <a:t>Seri üretim için tasarlanan model, aynı bedende değişik kişiler üzerinde denenerek tartışılmalıdır. Kontrolden sonra gerekli düzeltmeler çizime ve kalıba aktarılarak tekrar denenmelidir.</a:t>
            </a:r>
          </a:p>
          <a:p>
            <a:pPr algn="just">
              <a:lnSpc>
                <a:spcPct val="150000"/>
              </a:lnSpc>
            </a:pPr>
            <a:r>
              <a:rPr lang="tr-TR" sz="2800" dirty="0" smtClean="0"/>
              <a:t>Süslemeler ve süsleyiciler, kumaş, model uyumları bu aşamada düzenlenir ve belirlenir.</a:t>
            </a:r>
            <a:endParaRPr lang="tr-TR" sz="2800" dirty="0"/>
          </a:p>
        </p:txBody>
      </p:sp>
    </p:spTree>
    <p:extLst>
      <p:ext uri="{BB962C8B-B14F-4D97-AF65-F5344CB8AC3E}">
        <p14:creationId xmlns:p14="http://schemas.microsoft.com/office/powerpoint/2010/main" val="3518797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Süsleyicilerin Seçimi </a:t>
            </a:r>
            <a:endParaRPr lang="tr-TR" b="1" dirty="0"/>
          </a:p>
        </p:txBody>
      </p:sp>
      <p:sp>
        <p:nvSpPr>
          <p:cNvPr id="3" name="İçerik Yer Tutucusu 2"/>
          <p:cNvSpPr>
            <a:spLocks noGrp="1"/>
          </p:cNvSpPr>
          <p:nvPr>
            <p:ph idx="1"/>
          </p:nvPr>
        </p:nvSpPr>
        <p:spPr>
          <a:xfrm>
            <a:off x="838200" y="1825625"/>
            <a:ext cx="10198100" cy="4351338"/>
          </a:xfrm>
        </p:spPr>
        <p:txBody>
          <a:bodyPr/>
          <a:lstStyle/>
          <a:p>
            <a:pPr marL="0" indent="0" algn="just">
              <a:lnSpc>
                <a:spcPct val="150000"/>
              </a:lnSpc>
              <a:buNone/>
            </a:pPr>
            <a:r>
              <a:rPr lang="tr-TR" dirty="0" smtClean="0"/>
              <a:t>Tasarımcı, bu aşamada kullandığı kumaşlar ile süsleyicilerin koordinasyonunu düşünmek zorundadır. Bu süsleyiciler, kapitoneler, aplikeler, nakışlar, danteller vb. olabilir. Bu tür süsleyiciler firma dışında bir başka firma yada ilgili kuruluş tarafından üretilebilir. </a:t>
            </a:r>
            <a:endParaRPr lang="tr-TR" dirty="0"/>
          </a:p>
        </p:txBody>
      </p:sp>
    </p:spTree>
    <p:extLst>
      <p:ext uri="{BB962C8B-B14F-4D97-AF65-F5344CB8AC3E}">
        <p14:creationId xmlns:p14="http://schemas.microsoft.com/office/powerpoint/2010/main" val="781791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95400" y="1154082"/>
            <a:ext cx="9601200" cy="4549835"/>
          </a:xfrm>
          <a:prstGeom prst="rect">
            <a:avLst/>
          </a:prstGeom>
        </p:spPr>
        <p:txBody>
          <a:bodyPr wrap="square">
            <a:spAutoFit/>
          </a:bodyPr>
          <a:lstStyle/>
          <a:p>
            <a:pPr algn="just">
              <a:lnSpc>
                <a:spcPct val="150000"/>
              </a:lnSpc>
            </a:pPr>
            <a:r>
              <a:rPr lang="tr-TR" sz="2800" dirty="0" smtClean="0"/>
              <a:t>Tasarımcı, tasarıları ile ilgili düğmelerin, tokaların ve diğer tutturucu aksesuarların ve süsleyicilerin seçiminde büyük bir özen göstermek zorundadır. Çünkü, tüm bunlar tasarımın tamamında bütünleyici bir bölüm olacaktır.</a:t>
            </a:r>
          </a:p>
          <a:p>
            <a:pPr algn="just">
              <a:lnSpc>
                <a:spcPct val="150000"/>
              </a:lnSpc>
            </a:pPr>
            <a:r>
              <a:rPr lang="tr-TR" sz="2800" dirty="0" smtClean="0"/>
              <a:t>Daha sonra ekip, hangi giysilerin üretileceğine karar verir. Bu aşama giysinin dikim teknikleri, dikiş çeşidi, dikiş payı, proses analizi ve süslemelerin karar verildiği aşamadır. </a:t>
            </a:r>
            <a:endParaRPr lang="tr-TR" sz="2800" dirty="0"/>
          </a:p>
        </p:txBody>
      </p:sp>
    </p:spTree>
    <p:extLst>
      <p:ext uri="{BB962C8B-B14F-4D97-AF65-F5344CB8AC3E}">
        <p14:creationId xmlns:p14="http://schemas.microsoft.com/office/powerpoint/2010/main" val="2407709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TASARIM</a:t>
            </a:r>
            <a:endParaRPr lang="tr-TR" b="1" dirty="0"/>
          </a:p>
        </p:txBody>
      </p:sp>
      <p:sp>
        <p:nvSpPr>
          <p:cNvPr id="3" name="İçerik Yer Tutucusu 2"/>
          <p:cNvSpPr>
            <a:spLocks noGrp="1"/>
          </p:cNvSpPr>
          <p:nvPr>
            <p:ph idx="1"/>
          </p:nvPr>
        </p:nvSpPr>
        <p:spPr>
          <a:xfrm>
            <a:off x="838200" y="2151062"/>
            <a:ext cx="10515600" cy="2555875"/>
          </a:xfrm>
        </p:spPr>
        <p:txBody>
          <a:bodyPr/>
          <a:lstStyle/>
          <a:p>
            <a:pPr marL="0" indent="0" algn="just">
              <a:lnSpc>
                <a:spcPct val="150000"/>
              </a:lnSpc>
              <a:buNone/>
            </a:pPr>
            <a:r>
              <a:rPr lang="tr-TR" dirty="0" smtClean="0"/>
              <a:t>        Tasarım, fiyat, kalite ve performans açısından benzer ürünlerin yer aldığı pazarda, ürün bazında anlamlı farklılıklar ve katma değer yaratmanın en etkin araçlarındandır.</a:t>
            </a:r>
          </a:p>
          <a:p>
            <a:pPr marL="0" indent="0">
              <a:buNone/>
            </a:pPr>
            <a:endParaRPr lang="tr-TR" dirty="0"/>
          </a:p>
        </p:txBody>
      </p:sp>
    </p:spTree>
    <p:extLst>
      <p:ext uri="{BB962C8B-B14F-4D97-AF65-F5344CB8AC3E}">
        <p14:creationId xmlns:p14="http://schemas.microsoft.com/office/powerpoint/2010/main" val="3308282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Dikim Analizi (Proses Analizi) </a:t>
            </a:r>
            <a:endParaRPr lang="tr-TR" b="1" dirty="0"/>
          </a:p>
        </p:txBody>
      </p:sp>
      <p:sp>
        <p:nvSpPr>
          <p:cNvPr id="3" name="İçerik Yer Tutucusu 2"/>
          <p:cNvSpPr>
            <a:spLocks noGrp="1"/>
          </p:cNvSpPr>
          <p:nvPr>
            <p:ph idx="1"/>
          </p:nvPr>
        </p:nvSpPr>
        <p:spPr/>
        <p:txBody>
          <a:bodyPr/>
          <a:lstStyle/>
          <a:p>
            <a:pPr marL="0" indent="0" algn="just">
              <a:lnSpc>
                <a:spcPct val="150000"/>
              </a:lnSpc>
              <a:buNone/>
            </a:pPr>
            <a:r>
              <a:rPr lang="tr-TR" dirty="0" smtClean="0"/>
              <a:t>Dikim analizi; işletmenin teknolojik yapısı, birim üretim zamanı dikkate alınarak iş akımının planlanması şemasıdır. </a:t>
            </a:r>
          </a:p>
          <a:p>
            <a:pPr marL="0" indent="0" algn="just">
              <a:lnSpc>
                <a:spcPct val="150000"/>
              </a:lnSpc>
              <a:buNone/>
            </a:pPr>
            <a:r>
              <a:rPr lang="tr-TR" dirty="0" smtClean="0"/>
              <a:t>Giysinin üretebilmesi için, birim üretim zamanını asgariye düşürecek ve istenilen kaliteyi sağlayacak şekilde işletmenin üretim teknolojini de dikkate alarak iş akışının çıkarılmasıyla hazırlanan proses (dikim) analizinin kâğıt üzerinde ayrıntılı olarak gösterilmesidir. </a:t>
            </a:r>
            <a:endParaRPr lang="tr-TR" dirty="0"/>
          </a:p>
        </p:txBody>
      </p:sp>
    </p:spTree>
    <p:extLst>
      <p:ext uri="{BB962C8B-B14F-4D97-AF65-F5344CB8AC3E}">
        <p14:creationId xmlns:p14="http://schemas.microsoft.com/office/powerpoint/2010/main" val="3210927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09600" y="830917"/>
            <a:ext cx="10909300" cy="5262979"/>
          </a:xfrm>
          <a:prstGeom prst="rect">
            <a:avLst/>
          </a:prstGeom>
        </p:spPr>
        <p:txBody>
          <a:bodyPr wrap="square">
            <a:spAutoFit/>
          </a:bodyPr>
          <a:lstStyle/>
          <a:p>
            <a:pPr algn="just">
              <a:lnSpc>
                <a:spcPct val="150000"/>
              </a:lnSpc>
            </a:pPr>
            <a:r>
              <a:rPr lang="tr-TR" sz="2800" dirty="0" smtClean="0"/>
              <a:t>Üretim esnasında yapılan işlemlerin birbirleriyle olan ilişkilerinin belli bir sırayla gösterilmesi ve sembollerle ifade edilmesi sonucunda dikim planı yani üretim şemaları elde edilir.</a:t>
            </a:r>
          </a:p>
          <a:p>
            <a:pPr algn="just">
              <a:lnSpc>
                <a:spcPct val="150000"/>
              </a:lnSpc>
            </a:pPr>
            <a:r>
              <a:rPr lang="tr-TR" sz="2800" dirty="0" smtClean="0"/>
              <a:t>Proses analizi şemalarında; malzemenin ürün haline gelinceye kadar yapılan işlemler, işlemlerin yapılış s ırası, üretim yöntemi, kullanılacak makine hakkında bilgi, parçalarının bağlantı noktası, yapılan kontroller, işlem numaraları sembollerle belirtilir. Yine bu şemalarda, ürünün adı, tasarım tarihi, tasarımı yapan kişinin adı belirtilir. </a:t>
            </a:r>
            <a:endParaRPr lang="tr-TR" sz="2800" dirty="0"/>
          </a:p>
        </p:txBody>
      </p:sp>
    </p:spTree>
    <p:extLst>
      <p:ext uri="{BB962C8B-B14F-4D97-AF65-F5344CB8AC3E}">
        <p14:creationId xmlns:p14="http://schemas.microsoft.com/office/powerpoint/2010/main" val="888251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81200" y="467375"/>
            <a:ext cx="8229600" cy="5923250"/>
          </a:xfrm>
          <a:prstGeom prst="rect">
            <a:avLst/>
          </a:prstGeom>
        </p:spPr>
      </p:pic>
    </p:spTree>
    <p:extLst>
      <p:ext uri="{BB962C8B-B14F-4D97-AF65-F5344CB8AC3E}">
        <p14:creationId xmlns:p14="http://schemas.microsoft.com/office/powerpoint/2010/main" val="4090573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908300" y="374650"/>
            <a:ext cx="6375400" cy="6108699"/>
          </a:xfrm>
          <a:prstGeom prst="rect">
            <a:avLst/>
          </a:prstGeom>
        </p:spPr>
      </p:pic>
    </p:spTree>
    <p:extLst>
      <p:ext uri="{BB962C8B-B14F-4D97-AF65-F5344CB8AC3E}">
        <p14:creationId xmlns:p14="http://schemas.microsoft.com/office/powerpoint/2010/main" val="2693249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b="1" dirty="0" smtClean="0"/>
              <a:t>TASARIM AŞAMALARI </a:t>
            </a:r>
            <a:endParaRPr lang="tr-TR" b="1" dirty="0"/>
          </a:p>
        </p:txBody>
      </p:sp>
      <p:sp>
        <p:nvSpPr>
          <p:cNvPr id="3" name="İçerik Yer Tutucusu 2"/>
          <p:cNvSpPr>
            <a:spLocks noGrp="1"/>
          </p:cNvSpPr>
          <p:nvPr>
            <p:ph idx="1"/>
          </p:nvPr>
        </p:nvSpPr>
        <p:spPr/>
        <p:txBody>
          <a:bodyPr/>
          <a:lstStyle/>
          <a:p>
            <a:pPr marL="0" indent="0">
              <a:buNone/>
            </a:pPr>
            <a:endParaRPr lang="tr-TR" sz="3600" b="1" dirty="0" smtClean="0"/>
          </a:p>
          <a:p>
            <a:pPr marL="0" indent="0">
              <a:buNone/>
            </a:pPr>
            <a:r>
              <a:rPr lang="tr-TR" sz="3600" b="1" dirty="0" smtClean="0"/>
              <a:t>Tasarım Süreci </a:t>
            </a:r>
          </a:p>
          <a:p>
            <a:pPr marL="0" indent="0" algn="just">
              <a:lnSpc>
                <a:spcPct val="150000"/>
              </a:lnSpc>
              <a:buNone/>
            </a:pPr>
            <a:r>
              <a:rPr lang="tr-TR" dirty="0" smtClean="0"/>
              <a:t>Giysi üretiminde tasarım süreci giysinin kalite karakteristiklerinin, spesifik değerlerinin ve kabul değerlerinin belirlenmesi aşamasıdır. </a:t>
            </a:r>
          </a:p>
          <a:p>
            <a:pPr marL="0" indent="0">
              <a:buNone/>
            </a:pPr>
            <a:endParaRPr lang="tr-TR" dirty="0"/>
          </a:p>
        </p:txBody>
      </p:sp>
    </p:spTree>
    <p:extLst>
      <p:ext uri="{BB962C8B-B14F-4D97-AF65-F5344CB8AC3E}">
        <p14:creationId xmlns:p14="http://schemas.microsoft.com/office/powerpoint/2010/main" val="2569969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G</a:t>
            </a:r>
            <a:r>
              <a:rPr lang="tr-TR" b="1" dirty="0" smtClean="0"/>
              <a:t>iysi tasarım süreci şeması incelendiğinde üç ana aşama ortaya çıkmaktadır. </a:t>
            </a:r>
            <a:endParaRPr lang="tr-TR" b="1" dirty="0"/>
          </a:p>
        </p:txBody>
      </p:sp>
      <p:sp>
        <p:nvSpPr>
          <p:cNvPr id="3" name="İçerik Yer Tutucusu 2"/>
          <p:cNvSpPr>
            <a:spLocks noGrp="1"/>
          </p:cNvSpPr>
          <p:nvPr>
            <p:ph idx="1"/>
          </p:nvPr>
        </p:nvSpPr>
        <p:spPr/>
        <p:txBody>
          <a:bodyPr/>
          <a:lstStyle/>
          <a:p>
            <a:endParaRPr lang="tr-TR" dirty="0" smtClean="0"/>
          </a:p>
          <a:p>
            <a:pPr>
              <a:lnSpc>
                <a:spcPct val="150000"/>
              </a:lnSpc>
            </a:pPr>
            <a:r>
              <a:rPr lang="tr-TR" dirty="0" smtClean="0"/>
              <a:t>Model Tasarımı</a:t>
            </a:r>
          </a:p>
          <a:p>
            <a:pPr>
              <a:lnSpc>
                <a:spcPct val="150000"/>
              </a:lnSpc>
            </a:pPr>
            <a:r>
              <a:rPr lang="tr-TR" dirty="0" smtClean="0"/>
              <a:t>Kalıp Tasarımı</a:t>
            </a:r>
          </a:p>
          <a:p>
            <a:pPr>
              <a:lnSpc>
                <a:spcPct val="150000"/>
              </a:lnSpc>
            </a:pPr>
            <a:r>
              <a:rPr lang="tr-TR" dirty="0" smtClean="0"/>
              <a:t>Üretim </a:t>
            </a:r>
            <a:endParaRPr lang="tr-TR" dirty="0"/>
          </a:p>
        </p:txBody>
      </p:sp>
    </p:spTree>
    <p:extLst>
      <p:ext uri="{BB962C8B-B14F-4D97-AF65-F5344CB8AC3E}">
        <p14:creationId xmlns:p14="http://schemas.microsoft.com/office/powerpoint/2010/main" val="3450785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b="1" dirty="0" smtClean="0"/>
              <a:t>Model Tasarımı </a:t>
            </a:r>
            <a:endParaRPr lang="tr-TR" b="1" dirty="0"/>
          </a:p>
        </p:txBody>
      </p:sp>
      <p:sp>
        <p:nvSpPr>
          <p:cNvPr id="3" name="İçerik Yer Tutucusu 2"/>
          <p:cNvSpPr>
            <a:spLocks noGrp="1"/>
          </p:cNvSpPr>
          <p:nvPr>
            <p:ph idx="1"/>
          </p:nvPr>
        </p:nvSpPr>
        <p:spPr/>
        <p:txBody>
          <a:bodyPr/>
          <a:lstStyle/>
          <a:p>
            <a:pPr marL="0" indent="0" algn="just">
              <a:lnSpc>
                <a:spcPct val="150000"/>
              </a:lnSpc>
              <a:buNone/>
            </a:pPr>
            <a:r>
              <a:rPr lang="tr-TR" dirty="0" smtClean="0"/>
              <a:t>            Giysi tasarım sürecinin birinci aşamasını oluşturmaktadır. Model tasarımında üretilmesi planlanan giysiye yönelik yeni fikirlerin oluşması uzunca bir süreyi kapsamaktadır. Giysi üreten firmaların; satış politikaları, üretim maliyetleri, makine parkları, üretim yöntemleri, tasarlama yöntemleri, yeni teknoloji kullanma eğilimleri, gelecekteki planları, kalite kontrol teknikleri ile ilgili bilgiler elde edilir.</a:t>
            </a:r>
            <a:endParaRPr lang="tr-TR" dirty="0"/>
          </a:p>
        </p:txBody>
      </p:sp>
    </p:spTree>
    <p:extLst>
      <p:ext uri="{BB962C8B-B14F-4D97-AF65-F5344CB8AC3E}">
        <p14:creationId xmlns:p14="http://schemas.microsoft.com/office/powerpoint/2010/main" val="1123339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06500" y="1652706"/>
            <a:ext cx="9779000" cy="3323987"/>
          </a:xfrm>
          <a:prstGeom prst="rect">
            <a:avLst/>
          </a:prstGeom>
        </p:spPr>
        <p:txBody>
          <a:bodyPr wrap="square">
            <a:spAutoFit/>
          </a:bodyPr>
          <a:lstStyle/>
          <a:p>
            <a:pPr algn="just">
              <a:lnSpc>
                <a:spcPct val="150000"/>
              </a:lnSpc>
            </a:pPr>
            <a:r>
              <a:rPr lang="tr-TR" sz="2800" dirty="0" smtClean="0"/>
              <a:t>Esin kaynaklarına yönelik moda eğilimleri, geleceğe yönelik bakış açıları ve ipuçları veren yayınlar, renk panoları, kumaş panoları, moda panoları, tasarımlara yönelik çalışmalar, periyodik giysi modelleri, filmler, moda gösterileri ve müzeler ile ilgili bilgiler elde edilir, doküman hazırlanır.</a:t>
            </a:r>
            <a:endParaRPr lang="tr-TR" sz="2800" dirty="0"/>
          </a:p>
        </p:txBody>
      </p:sp>
    </p:spTree>
    <p:extLst>
      <p:ext uri="{BB962C8B-B14F-4D97-AF65-F5344CB8AC3E}">
        <p14:creationId xmlns:p14="http://schemas.microsoft.com/office/powerpoint/2010/main" val="988492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08100" y="1120676"/>
            <a:ext cx="9575800" cy="4616648"/>
          </a:xfrm>
          <a:prstGeom prst="rect">
            <a:avLst/>
          </a:prstGeom>
        </p:spPr>
        <p:txBody>
          <a:bodyPr wrap="square">
            <a:spAutoFit/>
          </a:bodyPr>
          <a:lstStyle/>
          <a:p>
            <a:pPr algn="just">
              <a:lnSpc>
                <a:spcPct val="150000"/>
              </a:lnSpc>
            </a:pPr>
            <a:r>
              <a:rPr lang="tr-TR" sz="2800" dirty="0" smtClean="0"/>
              <a:t>Pazarlamaya yönelik, üretilecek giysinin tüketici profili için gerekli bilgi (yaş, cinsiyet, boyutlar, sosyal ve ekonomik düzeyi, fiyat ve kalite beklentileri, estetik tercihleri ), genel moda gelişmelerine uygunluk, fiyat düzeyi, sezonun eğilimi, pazarlama teknikleri, vitrin düzenleme teknikleri, siparişlerin düzenliliği, genel görünüm-estetik, satış imajı, moda gösteri yöntemleri ve genel etki ile ilgili bilgiler elde edilir.</a:t>
            </a:r>
            <a:endParaRPr lang="tr-TR" sz="2800" dirty="0"/>
          </a:p>
        </p:txBody>
      </p:sp>
    </p:spTree>
    <p:extLst>
      <p:ext uri="{BB962C8B-B14F-4D97-AF65-F5344CB8AC3E}">
        <p14:creationId xmlns:p14="http://schemas.microsoft.com/office/powerpoint/2010/main" val="21118868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41400" y="1120676"/>
            <a:ext cx="10096500" cy="5262979"/>
          </a:xfrm>
          <a:prstGeom prst="rect">
            <a:avLst/>
          </a:prstGeom>
        </p:spPr>
        <p:txBody>
          <a:bodyPr wrap="square">
            <a:spAutoFit/>
          </a:bodyPr>
          <a:lstStyle/>
          <a:p>
            <a:pPr algn="just">
              <a:lnSpc>
                <a:spcPct val="150000"/>
              </a:lnSpc>
            </a:pPr>
            <a:r>
              <a:rPr lang="tr-TR" sz="2800" dirty="0" smtClean="0"/>
              <a:t>Elde edilmiş bilgilerin tamamı model tasarım için bir işletme ise AR-GE biriminde, bir tasarımcının özgün ya da bireysel çalışması ise kendisinde analiz edilmek üzere birleştirilir. AR-GE birimi firma içinden üst düzey yöneticilerin ve çalışan elemanların fikirlerini de alarak diğer bilgilerle birlikte değerlendirir, tasarım / modelhane birimlerine gönderir. İster büyük ister küçük olsun her firmanın bir model/tasarım bölümü/ odası vardır. Tüm tasarlama süreci burada başlar.</a:t>
            </a:r>
            <a:endParaRPr lang="tr-TR" sz="2800" dirty="0"/>
          </a:p>
        </p:txBody>
      </p:sp>
    </p:spTree>
    <p:extLst>
      <p:ext uri="{BB962C8B-B14F-4D97-AF65-F5344CB8AC3E}">
        <p14:creationId xmlns:p14="http://schemas.microsoft.com/office/powerpoint/2010/main" val="4028103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81000" y="25360"/>
            <a:ext cx="10782300" cy="6832640"/>
          </a:xfrm>
          <a:prstGeom prst="rect">
            <a:avLst/>
          </a:prstGeom>
        </p:spPr>
        <p:txBody>
          <a:bodyPr wrap="square">
            <a:spAutoFit/>
          </a:bodyPr>
          <a:lstStyle/>
          <a:p>
            <a:pPr algn="just">
              <a:lnSpc>
                <a:spcPct val="150000"/>
              </a:lnSpc>
            </a:pPr>
            <a:r>
              <a:rPr lang="tr-TR" sz="2800" dirty="0" smtClean="0"/>
              <a:t>Bir ürünün;</a:t>
            </a:r>
          </a:p>
          <a:p>
            <a:pPr marL="285750" indent="-285750" algn="just">
              <a:lnSpc>
                <a:spcPct val="150000"/>
              </a:lnSpc>
              <a:buFont typeface="Arial" panose="020B0604020202020204" pitchFamily="34" charset="0"/>
              <a:buChar char="•"/>
            </a:pPr>
            <a:r>
              <a:rPr lang="tr-TR" sz="2800" dirty="0" smtClean="0"/>
              <a:t>İşlevselliği</a:t>
            </a:r>
          </a:p>
          <a:p>
            <a:pPr marL="285750" indent="-285750" algn="just">
              <a:lnSpc>
                <a:spcPct val="150000"/>
              </a:lnSpc>
              <a:buFont typeface="Arial" panose="020B0604020202020204" pitchFamily="34" charset="0"/>
              <a:buChar char="•"/>
            </a:pPr>
            <a:r>
              <a:rPr lang="tr-TR" sz="2800" dirty="0" smtClean="0"/>
              <a:t>Dayanıklılığı</a:t>
            </a:r>
          </a:p>
          <a:p>
            <a:pPr marL="285750" indent="-285750" algn="just">
              <a:lnSpc>
                <a:spcPct val="150000"/>
              </a:lnSpc>
              <a:buFont typeface="Arial" panose="020B0604020202020204" pitchFamily="34" charset="0"/>
              <a:buChar char="•"/>
            </a:pPr>
            <a:r>
              <a:rPr lang="tr-TR" sz="2800" dirty="0" smtClean="0"/>
              <a:t>Güvenli olması</a:t>
            </a:r>
          </a:p>
          <a:p>
            <a:pPr marL="285750" indent="-285750" algn="just">
              <a:lnSpc>
                <a:spcPct val="150000"/>
              </a:lnSpc>
              <a:buFont typeface="Arial" panose="020B0604020202020204" pitchFamily="34" charset="0"/>
              <a:buChar char="•"/>
            </a:pPr>
            <a:r>
              <a:rPr lang="tr-TR" sz="2800" dirty="0" smtClean="0"/>
              <a:t>Görsel çekiciliği</a:t>
            </a:r>
          </a:p>
          <a:p>
            <a:pPr marL="285750" indent="-285750" algn="just">
              <a:lnSpc>
                <a:spcPct val="150000"/>
              </a:lnSpc>
              <a:buFont typeface="Arial" panose="020B0604020202020204" pitchFamily="34" charset="0"/>
              <a:buChar char="•"/>
            </a:pPr>
            <a:r>
              <a:rPr lang="tr-TR" sz="2800" dirty="0" smtClean="0"/>
              <a:t>Kullanım kolaylığı</a:t>
            </a:r>
          </a:p>
          <a:p>
            <a:pPr marL="285750" indent="-285750" algn="just">
              <a:lnSpc>
                <a:spcPct val="150000"/>
              </a:lnSpc>
              <a:buFont typeface="Arial" panose="020B0604020202020204" pitchFamily="34" charset="0"/>
              <a:buChar char="•"/>
            </a:pPr>
            <a:r>
              <a:rPr lang="tr-TR" sz="2800" dirty="0" smtClean="0"/>
              <a:t>Kalitesi</a:t>
            </a:r>
          </a:p>
          <a:p>
            <a:pPr algn="just">
              <a:lnSpc>
                <a:spcPct val="150000"/>
              </a:lnSpc>
            </a:pPr>
            <a:r>
              <a:rPr lang="tr-TR" sz="2800" dirty="0"/>
              <a:t>g</a:t>
            </a:r>
            <a:r>
              <a:rPr lang="tr-TR" sz="2800" dirty="0" smtClean="0"/>
              <a:t>ibi tasarımın belirleyici olduğu fiyat dışı rekabet unsurları, öncelikle ürünün kendisinden beklenen işlevi en yüksek performans, kalite ve güvenlik standartlarında gerçekleştirmesini sağlamaya yöneliktir.</a:t>
            </a:r>
          </a:p>
          <a:p>
            <a:r>
              <a:rPr lang="tr-TR" dirty="0" smtClean="0"/>
              <a:t> </a:t>
            </a:r>
            <a:endParaRPr lang="tr-TR" dirty="0"/>
          </a:p>
        </p:txBody>
      </p:sp>
    </p:spTree>
    <p:extLst>
      <p:ext uri="{BB962C8B-B14F-4D97-AF65-F5344CB8AC3E}">
        <p14:creationId xmlns:p14="http://schemas.microsoft.com/office/powerpoint/2010/main" val="168874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39800" y="1012954"/>
            <a:ext cx="10312400" cy="4832092"/>
          </a:xfrm>
          <a:prstGeom prst="rect">
            <a:avLst/>
          </a:prstGeom>
        </p:spPr>
        <p:txBody>
          <a:bodyPr wrap="square">
            <a:spAutoFit/>
          </a:bodyPr>
          <a:lstStyle/>
          <a:p>
            <a:pPr algn="just"/>
            <a:r>
              <a:rPr lang="tr-TR" sz="2800" dirty="0" smtClean="0"/>
              <a:t>Burada görevli tasarımcılar tüketici tercihleri doğrultusunda giysi hazırlamakla sorumludurlar. Bu birim ya da odada bir araya getirilen bilgiler, işletme politikaları, mevcut pazarlama, üretim, finansman, iş gücü, teknoloji, makine araç gereçler, tüketici tercihleri göz önüne alınarak model tasarımı yapılır. Tasarımı yapılan modeller incelenir. İnceleme sonucunda elde kalan model tasarımları tekrar tarafsız bir şekilde analiz edilir. Kabul edilen model tasarımlarının ön tasarımları hazırlanır. Ön tasarımda; saptanan model tasarımları temel alınıp küçük değişikliklerle uygulanmak üzere alternatif model tasarımları yapılır. Hazırlanan alternatif model tasarımları maliyet analizleri çıkarılır. En uygun olan model tasarımları saptanır. </a:t>
            </a:r>
            <a:endParaRPr lang="tr-TR" sz="2800" dirty="0"/>
          </a:p>
        </p:txBody>
      </p:sp>
    </p:spTree>
    <p:extLst>
      <p:ext uri="{BB962C8B-B14F-4D97-AF65-F5344CB8AC3E}">
        <p14:creationId xmlns:p14="http://schemas.microsoft.com/office/powerpoint/2010/main" val="28585613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Model tasarımı yapılırken dikkat edilmesi gerekenler; </a:t>
            </a:r>
            <a:endParaRPr lang="tr-TR" b="1" dirty="0"/>
          </a:p>
        </p:txBody>
      </p:sp>
      <p:sp>
        <p:nvSpPr>
          <p:cNvPr id="3" name="İçerik Yer Tutucusu 2"/>
          <p:cNvSpPr>
            <a:spLocks noGrp="1"/>
          </p:cNvSpPr>
          <p:nvPr>
            <p:ph idx="1"/>
          </p:nvPr>
        </p:nvSpPr>
        <p:spPr/>
        <p:txBody>
          <a:bodyPr/>
          <a:lstStyle/>
          <a:p>
            <a:r>
              <a:rPr lang="tr-TR" dirty="0" smtClean="0"/>
              <a:t>Teknik çizim silüeti seçilir, seçilen konuya göre çizime başlanır.</a:t>
            </a:r>
          </a:p>
          <a:p>
            <a:r>
              <a:rPr lang="tr-TR" dirty="0" smtClean="0"/>
              <a:t>0.5, 0.7, 0.9 uçlu kalemler kullanılmalıdır( 0.5 silüet, 0.7 spor dikişler, kuplar, pensler, kesikler v.b, 0.9 dış hatlar)</a:t>
            </a:r>
          </a:p>
          <a:p>
            <a:r>
              <a:rPr lang="tr-TR" dirty="0" smtClean="0"/>
              <a:t>Çizilen moda fıgürünün ön ortası  işaretlenmelidir.</a:t>
            </a:r>
          </a:p>
          <a:p>
            <a:r>
              <a:rPr lang="tr-TR" dirty="0" smtClean="0"/>
              <a:t>Model önden açıksa kapanma payları  işaretlenir.</a:t>
            </a:r>
          </a:p>
          <a:p>
            <a:r>
              <a:rPr lang="tr-TR" dirty="0" smtClean="0"/>
              <a:t>Bel boyu ve  etek boyu işaretlenir.</a:t>
            </a:r>
          </a:p>
          <a:p>
            <a:r>
              <a:rPr lang="tr-TR" dirty="0" smtClean="0"/>
              <a:t>Düğme ve ilik yerleri işaretlenir, kup ve pensler çok ince olarak çizilir.</a:t>
            </a:r>
          </a:p>
          <a:p>
            <a:r>
              <a:rPr lang="tr-TR" dirty="0" smtClean="0"/>
              <a:t>Yakanın boyun çevresini sarmasına özen gösterilir. </a:t>
            </a:r>
            <a:endParaRPr lang="tr-TR" dirty="0"/>
          </a:p>
        </p:txBody>
      </p:sp>
    </p:spTree>
    <p:extLst>
      <p:ext uri="{BB962C8B-B14F-4D97-AF65-F5344CB8AC3E}">
        <p14:creationId xmlns:p14="http://schemas.microsoft.com/office/powerpoint/2010/main" val="1174579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58850" y="797510"/>
            <a:ext cx="10674350" cy="5262979"/>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tr-TR" sz="2800" dirty="0" smtClean="0"/>
              <a:t>Yaka, cep ve kol kapağı vb yerlerde üstten çekilen makine dikişi varsa ince uçlu kalemle çizilerek ya da noktalanarak belirtilmelidir.</a:t>
            </a:r>
          </a:p>
          <a:p>
            <a:pPr marL="285750" indent="-285750" algn="just">
              <a:lnSpc>
                <a:spcPct val="150000"/>
              </a:lnSpc>
              <a:buFont typeface="Arial" panose="020B0604020202020204" pitchFamily="34" charset="0"/>
              <a:buChar char="•"/>
            </a:pPr>
            <a:r>
              <a:rPr lang="tr-TR" sz="2800" dirty="0" smtClean="0"/>
              <a:t>Büzgülü, pilili, kloş vb etek düşüşleri doğru çizilmelidir.</a:t>
            </a:r>
          </a:p>
          <a:p>
            <a:pPr marL="285750" indent="-285750" algn="just">
              <a:lnSpc>
                <a:spcPct val="150000"/>
              </a:lnSpc>
              <a:buFont typeface="Arial" panose="020B0604020202020204" pitchFamily="34" charset="0"/>
              <a:buChar char="•"/>
            </a:pPr>
            <a:r>
              <a:rPr lang="tr-TR" sz="2800" dirty="0" smtClean="0"/>
              <a:t>Kruvaze kapanışlarda ilik ve düğme yerlerine dikkat edilmelidir.</a:t>
            </a:r>
          </a:p>
          <a:p>
            <a:pPr marL="285750" indent="-285750" algn="just">
              <a:lnSpc>
                <a:spcPct val="150000"/>
              </a:lnSpc>
              <a:buFont typeface="Arial" panose="020B0604020202020204" pitchFamily="34" charset="0"/>
              <a:buChar char="•"/>
            </a:pPr>
            <a:r>
              <a:rPr lang="tr-TR" sz="2800" dirty="0" smtClean="0"/>
              <a:t>Bel ve etek ucu çizgisi figürün hareket yönüne paralel çizilmelidir.</a:t>
            </a:r>
          </a:p>
          <a:p>
            <a:pPr marL="285750" indent="-285750" algn="just">
              <a:lnSpc>
                <a:spcPct val="150000"/>
              </a:lnSpc>
              <a:buFont typeface="Arial" panose="020B0604020202020204" pitchFamily="34" charset="0"/>
              <a:buChar char="•"/>
            </a:pPr>
            <a:r>
              <a:rPr lang="tr-TR" sz="2800" dirty="0" smtClean="0"/>
              <a:t>İlik, yelek, kapaklı, körüklü gibi cepler doğru çizilmelidir. </a:t>
            </a:r>
            <a:endParaRPr lang="tr-TR" sz="2800" dirty="0"/>
          </a:p>
          <a:p>
            <a:pPr marL="285750" indent="-285750" algn="just">
              <a:lnSpc>
                <a:spcPct val="150000"/>
              </a:lnSpc>
              <a:buFont typeface="Arial" panose="020B0604020202020204" pitchFamily="34" charset="0"/>
              <a:buChar char="•"/>
            </a:pPr>
            <a:r>
              <a:rPr lang="tr-TR" sz="2800" dirty="0" smtClean="0"/>
              <a:t>Çeşitli yaka ve kol kapakları modelleri; volan, fırfır, büzgü çalışmaları, fiyonk, kravat ve kuşak bağları doğru çizilmelidir. </a:t>
            </a:r>
            <a:endParaRPr lang="tr-TR" sz="2800" dirty="0"/>
          </a:p>
        </p:txBody>
      </p:sp>
    </p:spTree>
    <p:extLst>
      <p:ext uri="{BB962C8B-B14F-4D97-AF65-F5344CB8AC3E}">
        <p14:creationId xmlns:p14="http://schemas.microsoft.com/office/powerpoint/2010/main" val="2784000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677451" y="252274"/>
            <a:ext cx="4837097" cy="6110426"/>
          </a:xfrm>
          <a:prstGeom prst="rect">
            <a:avLst/>
          </a:prstGeom>
        </p:spPr>
      </p:pic>
    </p:spTree>
    <p:extLst>
      <p:ext uri="{BB962C8B-B14F-4D97-AF65-F5344CB8AC3E}">
        <p14:creationId xmlns:p14="http://schemas.microsoft.com/office/powerpoint/2010/main" val="3074971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445062" y="458112"/>
            <a:ext cx="5301875" cy="5941776"/>
          </a:xfrm>
          <a:prstGeom prst="rect">
            <a:avLst/>
          </a:prstGeom>
        </p:spPr>
      </p:pic>
    </p:spTree>
    <p:extLst>
      <p:ext uri="{BB962C8B-B14F-4D97-AF65-F5344CB8AC3E}">
        <p14:creationId xmlns:p14="http://schemas.microsoft.com/office/powerpoint/2010/main" val="3528788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b="1" dirty="0" smtClean="0"/>
              <a:t>Kalıp Tasarımı </a:t>
            </a:r>
            <a:endParaRPr lang="tr-TR" b="1" dirty="0"/>
          </a:p>
        </p:txBody>
      </p:sp>
      <p:sp>
        <p:nvSpPr>
          <p:cNvPr id="3" name="İçerik Yer Tutucusu 2"/>
          <p:cNvSpPr>
            <a:spLocks noGrp="1"/>
          </p:cNvSpPr>
          <p:nvPr>
            <p:ph idx="1"/>
          </p:nvPr>
        </p:nvSpPr>
        <p:spPr/>
        <p:txBody>
          <a:bodyPr/>
          <a:lstStyle/>
          <a:p>
            <a:pPr marL="0" indent="0" algn="just">
              <a:lnSpc>
                <a:spcPct val="150000"/>
              </a:lnSpc>
              <a:buNone/>
            </a:pPr>
            <a:r>
              <a:rPr lang="tr-TR" dirty="0" smtClean="0"/>
              <a:t>Alternatifli model tasarımında saptanan modellerin fonksiyonelliği, biçimi ve üretim teknikleri göz önünde bulundurularak kalıpları hazırlanır. Hazırlanan kalıpların benzer kumaştan ve gerçek kumaştan olmak üzere en az üç kez eleştirel bir yaklaşımla örnek dikimleri yapılır. Bunun sonucunda giysinin üretim kriterleri belirlenir. Bu belirlemelere bağlı olarak giysinin çalışma çizimleri hazırlanır. </a:t>
            </a:r>
            <a:endParaRPr lang="tr-TR" dirty="0"/>
          </a:p>
        </p:txBody>
      </p:sp>
    </p:spTree>
    <p:extLst>
      <p:ext uri="{BB962C8B-B14F-4D97-AF65-F5344CB8AC3E}">
        <p14:creationId xmlns:p14="http://schemas.microsoft.com/office/powerpoint/2010/main" val="2217187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584047" y="425450"/>
            <a:ext cx="4846106" cy="6007100"/>
          </a:xfrm>
          <a:prstGeom prst="rect">
            <a:avLst/>
          </a:prstGeom>
        </p:spPr>
      </p:pic>
    </p:spTree>
    <p:extLst>
      <p:ext uri="{BB962C8B-B14F-4D97-AF65-F5344CB8AC3E}">
        <p14:creationId xmlns:p14="http://schemas.microsoft.com/office/powerpoint/2010/main" val="1455494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997200" y="381000"/>
            <a:ext cx="5872413" cy="6096000"/>
          </a:xfrm>
          <a:prstGeom prst="rect">
            <a:avLst/>
          </a:prstGeom>
        </p:spPr>
      </p:pic>
    </p:spTree>
    <p:extLst>
      <p:ext uri="{BB962C8B-B14F-4D97-AF65-F5344CB8AC3E}">
        <p14:creationId xmlns:p14="http://schemas.microsoft.com/office/powerpoint/2010/main" val="28657468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390900" y="381000"/>
            <a:ext cx="5410200" cy="6096000"/>
          </a:xfrm>
          <a:prstGeom prst="rect">
            <a:avLst/>
          </a:prstGeom>
        </p:spPr>
      </p:pic>
    </p:spTree>
    <p:extLst>
      <p:ext uri="{BB962C8B-B14F-4D97-AF65-F5344CB8AC3E}">
        <p14:creationId xmlns:p14="http://schemas.microsoft.com/office/powerpoint/2010/main" val="660933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333750" y="450850"/>
            <a:ext cx="5524499" cy="5956300"/>
          </a:xfrm>
          <a:prstGeom prst="rect">
            <a:avLst/>
          </a:prstGeom>
        </p:spPr>
      </p:pic>
    </p:spTree>
    <p:extLst>
      <p:ext uri="{BB962C8B-B14F-4D97-AF65-F5344CB8AC3E}">
        <p14:creationId xmlns:p14="http://schemas.microsoft.com/office/powerpoint/2010/main" val="4595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Tasarım Araştırmasının Amacı ve Önemi </a:t>
            </a:r>
            <a:endParaRPr lang="tr-TR" b="1" dirty="0"/>
          </a:p>
        </p:txBody>
      </p:sp>
      <p:sp>
        <p:nvSpPr>
          <p:cNvPr id="3" name="İçerik Yer Tutucusu 2"/>
          <p:cNvSpPr>
            <a:spLocks noGrp="1"/>
          </p:cNvSpPr>
          <p:nvPr>
            <p:ph idx="1"/>
          </p:nvPr>
        </p:nvSpPr>
        <p:spPr/>
        <p:txBody>
          <a:bodyPr/>
          <a:lstStyle/>
          <a:p>
            <a:pPr marL="0" indent="0" algn="just">
              <a:lnSpc>
                <a:spcPct val="150000"/>
              </a:lnSpc>
              <a:buNone/>
            </a:pPr>
            <a:r>
              <a:rPr lang="tr-TR" dirty="0" smtClean="0"/>
              <a:t>       Tasarım, bir ürün ortaya koymaya yönelik düşünsel yada maddi çalışmalar sürecidir. Bunu ürünün gerçekleştirilme amacı izler. </a:t>
            </a:r>
          </a:p>
          <a:p>
            <a:pPr marL="0" indent="0" algn="just">
              <a:lnSpc>
                <a:spcPct val="150000"/>
              </a:lnSpc>
              <a:buNone/>
            </a:pPr>
            <a:r>
              <a:rPr lang="tr-TR" dirty="0" smtClean="0"/>
              <a:t>        Bir tasarımın oluşabilmesi için; bir konunun olması, ana fikrin yakalanması, bir planın oluşması, planın denetimi ve geliştirme çalışmaları gereklidir. Tasarımın hareket noktası piyasa olmalı, tasarlanan ürün işlevsel ve özgün olmalıdır. </a:t>
            </a:r>
            <a:endParaRPr lang="tr-TR" dirty="0"/>
          </a:p>
        </p:txBody>
      </p:sp>
    </p:spTree>
    <p:extLst>
      <p:ext uri="{BB962C8B-B14F-4D97-AF65-F5344CB8AC3E}">
        <p14:creationId xmlns:p14="http://schemas.microsoft.com/office/powerpoint/2010/main" val="42561968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780762" y="1046662"/>
            <a:ext cx="6630475" cy="4459875"/>
          </a:xfrm>
          <a:prstGeom prst="rect">
            <a:avLst/>
          </a:prstGeom>
        </p:spPr>
      </p:pic>
    </p:spTree>
    <p:extLst>
      <p:ext uri="{BB962C8B-B14F-4D97-AF65-F5344CB8AC3E}">
        <p14:creationId xmlns:p14="http://schemas.microsoft.com/office/powerpoint/2010/main" val="2344437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2736850" y="711200"/>
            <a:ext cx="6718300" cy="5905500"/>
          </a:xfrm>
          <a:prstGeom prst="rect">
            <a:avLst/>
          </a:prstGeom>
        </p:spPr>
      </p:pic>
    </p:spTree>
    <p:extLst>
      <p:ext uri="{BB962C8B-B14F-4D97-AF65-F5344CB8AC3E}">
        <p14:creationId xmlns:p14="http://schemas.microsoft.com/office/powerpoint/2010/main" val="20314591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302684" y="537974"/>
            <a:ext cx="5586631" cy="5782051"/>
          </a:xfrm>
          <a:prstGeom prst="rect">
            <a:avLst/>
          </a:prstGeom>
        </p:spPr>
      </p:pic>
    </p:spTree>
    <p:extLst>
      <p:ext uri="{BB962C8B-B14F-4D97-AF65-F5344CB8AC3E}">
        <p14:creationId xmlns:p14="http://schemas.microsoft.com/office/powerpoint/2010/main" val="24817778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Üretim </a:t>
            </a:r>
            <a:endParaRPr lang="tr-TR" b="1" dirty="0"/>
          </a:p>
        </p:txBody>
      </p:sp>
      <p:sp>
        <p:nvSpPr>
          <p:cNvPr id="3" name="İçerik Yer Tutucusu 2"/>
          <p:cNvSpPr>
            <a:spLocks noGrp="1"/>
          </p:cNvSpPr>
          <p:nvPr>
            <p:ph idx="1"/>
          </p:nvPr>
        </p:nvSpPr>
        <p:spPr/>
        <p:txBody>
          <a:bodyPr>
            <a:normAutofit fontScale="92500" lnSpcReduction="10000"/>
          </a:bodyPr>
          <a:lstStyle/>
          <a:p>
            <a:pPr marL="0" indent="0" algn="just">
              <a:lnSpc>
                <a:spcPct val="150000"/>
              </a:lnSpc>
              <a:buNone/>
            </a:pPr>
            <a:r>
              <a:rPr lang="tr-TR" dirty="0" smtClean="0"/>
              <a:t>Üretim aşamasında kalıp tasarımından gelen ayrıntılı tasarım ve dökümanlar doğrultusunda ön üretim yapılır. Ön üretim sonucunda feed back/dönüt/geri besleme bilgileri elde edilir. Elde edilen dönütler üretim için ve pazar için olmak üzere yeniden değerlendirilir ve üretime başlanır.</a:t>
            </a:r>
          </a:p>
          <a:p>
            <a:pPr marL="0" indent="0" algn="just">
              <a:lnSpc>
                <a:spcPct val="150000"/>
              </a:lnSpc>
              <a:buNone/>
            </a:pPr>
            <a:r>
              <a:rPr lang="tr-TR" dirty="0" smtClean="0"/>
              <a:t>Giysi tasarım sürecinin özünde bu çalışmaları gerçekleştiren insanlar ve tüketiciler arasında; tasarım girdi ve çıktıları arasında görüş birliği sağlamak amacı vardır. </a:t>
            </a:r>
            <a:endParaRPr lang="tr-TR" dirty="0"/>
          </a:p>
        </p:txBody>
      </p:sp>
    </p:spTree>
    <p:extLst>
      <p:ext uri="{BB962C8B-B14F-4D97-AF65-F5344CB8AC3E}">
        <p14:creationId xmlns:p14="http://schemas.microsoft.com/office/powerpoint/2010/main" val="1475985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b="1" dirty="0" smtClean="0"/>
              <a:t>Hikâye Panosu </a:t>
            </a:r>
            <a:endParaRPr lang="tr-TR" b="1" dirty="0"/>
          </a:p>
        </p:txBody>
      </p:sp>
      <p:sp>
        <p:nvSpPr>
          <p:cNvPr id="3" name="İçerik Yer Tutucusu 2"/>
          <p:cNvSpPr>
            <a:spLocks noGrp="1"/>
          </p:cNvSpPr>
          <p:nvPr>
            <p:ph idx="1"/>
          </p:nvPr>
        </p:nvSpPr>
        <p:spPr/>
        <p:txBody>
          <a:bodyPr/>
          <a:lstStyle/>
          <a:p>
            <a:pPr marL="0" indent="0" algn="just">
              <a:lnSpc>
                <a:spcPct val="150000"/>
              </a:lnSpc>
              <a:buNone/>
            </a:pPr>
            <a:r>
              <a:rPr lang="tr-TR" dirty="0" smtClean="0"/>
              <a:t>Araştırma sonucunda tasarımcıyı etkileyen tüm verilerin biraraya toplandığı tablodur. Hikâye panosunda, uluslararası moda eğilimlerini yansıtan giysi formları, renk eğilimleri, araştırma ve konuya dayalı ürüne yönelik kumaş örnekleri, yardımcı malzemeler, dikim teknikleri, süsleme tekniklerini yansıtan örneklerle, iplik ve her türlü obje ve üç boyutlu malzeme kullanılabilir. </a:t>
            </a:r>
            <a:endParaRPr lang="tr-TR" dirty="0"/>
          </a:p>
        </p:txBody>
      </p:sp>
    </p:spTree>
    <p:extLst>
      <p:ext uri="{BB962C8B-B14F-4D97-AF65-F5344CB8AC3E}">
        <p14:creationId xmlns:p14="http://schemas.microsoft.com/office/powerpoint/2010/main" val="8924478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Panoda tasarımı yapılan giysinin; </a:t>
            </a:r>
            <a:endParaRPr lang="tr-TR" b="1" dirty="0"/>
          </a:p>
        </p:txBody>
      </p:sp>
      <p:sp>
        <p:nvSpPr>
          <p:cNvPr id="3" name="İçerik Yer Tutucusu 2"/>
          <p:cNvSpPr>
            <a:spLocks noGrp="1"/>
          </p:cNvSpPr>
          <p:nvPr>
            <p:ph idx="1"/>
          </p:nvPr>
        </p:nvSpPr>
        <p:spPr/>
        <p:txBody>
          <a:bodyPr>
            <a:normAutofit fontScale="92500" lnSpcReduction="20000"/>
          </a:bodyPr>
          <a:lstStyle/>
          <a:p>
            <a:r>
              <a:rPr lang="tr-TR" dirty="0" smtClean="0"/>
              <a:t>Kullanılacağı ortam,</a:t>
            </a:r>
          </a:p>
          <a:p>
            <a:r>
              <a:rPr lang="tr-TR" dirty="0" smtClean="0"/>
              <a:t>Hazırlanan sezon,</a:t>
            </a:r>
          </a:p>
          <a:p>
            <a:r>
              <a:rPr lang="tr-TR" dirty="0" smtClean="0"/>
              <a:t>Etkilendiği model, düşünce, duygu vb</a:t>
            </a:r>
          </a:p>
          <a:p>
            <a:r>
              <a:rPr lang="tr-TR" dirty="0" smtClean="0"/>
              <a:t>Esinlendiği renk ve kumaşlar,</a:t>
            </a:r>
          </a:p>
          <a:p>
            <a:r>
              <a:rPr lang="tr-TR" dirty="0" smtClean="0"/>
              <a:t>Olası süsleme araç gereçleri, düğme, bant, fermuar, bant, dantel,</a:t>
            </a:r>
          </a:p>
          <a:p>
            <a:r>
              <a:rPr lang="tr-TR" dirty="0" smtClean="0"/>
              <a:t>Tasarım yapılan giysinin üretiminde kullanılabilecek olan dikiş teknikleri,</a:t>
            </a:r>
          </a:p>
          <a:p>
            <a:r>
              <a:rPr lang="tr-TR" dirty="0" smtClean="0"/>
              <a:t>Tasarımı yapılan giysinin üretiminde kullanılan olası makine ve teçhizat,</a:t>
            </a:r>
          </a:p>
          <a:p>
            <a:r>
              <a:rPr lang="tr-TR" dirty="0" smtClean="0"/>
              <a:t>Tasarımı yapılan giysinin üretim akış bütünü ve bölümleri,</a:t>
            </a:r>
          </a:p>
          <a:p>
            <a:r>
              <a:rPr lang="tr-TR" dirty="0" smtClean="0"/>
              <a:t>Çalışma çizimleri vb. bilgileri içeren çizim,</a:t>
            </a:r>
          </a:p>
          <a:p>
            <a:r>
              <a:rPr lang="tr-TR" dirty="0" smtClean="0"/>
              <a:t>Kullanılacak aksesuar, resim gibi materyaller yer almalıdır. </a:t>
            </a:r>
            <a:endParaRPr lang="tr-TR" dirty="0"/>
          </a:p>
        </p:txBody>
      </p:sp>
    </p:spTree>
    <p:extLst>
      <p:ext uri="{BB962C8B-B14F-4D97-AF65-F5344CB8AC3E}">
        <p14:creationId xmlns:p14="http://schemas.microsoft.com/office/powerpoint/2010/main" val="1278953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r>
              <a:rPr lang="tr-TR" b="1" dirty="0" smtClean="0"/>
              <a:t>Koleksiyon </a:t>
            </a:r>
            <a:endParaRPr lang="tr-TR" b="1" dirty="0"/>
          </a:p>
        </p:txBody>
      </p:sp>
      <p:sp>
        <p:nvSpPr>
          <p:cNvPr id="3" name="İçerik Yer Tutucusu 2"/>
          <p:cNvSpPr>
            <a:spLocks noGrp="1"/>
          </p:cNvSpPr>
          <p:nvPr>
            <p:ph idx="1"/>
          </p:nvPr>
        </p:nvSpPr>
        <p:spPr/>
        <p:txBody>
          <a:bodyPr/>
          <a:lstStyle/>
          <a:p>
            <a:pPr marL="0" indent="0" algn="just">
              <a:lnSpc>
                <a:spcPct val="150000"/>
              </a:lnSpc>
              <a:buNone/>
            </a:pPr>
            <a:r>
              <a:rPr lang="tr-TR" dirty="0" smtClean="0"/>
              <a:t>      Her mevsim için değişik modeller, yeni renkler ve kumaş desenleri (örneğin ince kumaşlar yaz için, kalın kumaşlar kış için) gerekir. </a:t>
            </a:r>
          </a:p>
          <a:p>
            <a:pPr marL="0" indent="0" algn="just">
              <a:lnSpc>
                <a:spcPct val="150000"/>
              </a:lnSpc>
              <a:buNone/>
            </a:pPr>
            <a:r>
              <a:rPr lang="tr-TR" dirty="0" smtClean="0"/>
              <a:t>     Her koleksiyon dikkatle araştırılır ve planlanır. Böylece her parça birbirini tamamlar ve o şirketin bilinen özel moda stilini ortaya çıkarır. </a:t>
            </a:r>
          </a:p>
          <a:p>
            <a:pPr marL="0" indent="0" algn="just">
              <a:lnSpc>
                <a:spcPct val="150000"/>
              </a:lnSpc>
              <a:buNone/>
            </a:pPr>
            <a:r>
              <a:rPr lang="tr-TR" dirty="0" smtClean="0"/>
              <a:t>      Bir koleksiyonun konusu tarihin bir dönemi, yabancı bir yer, renk armonisi, kumaş tipi gibi kuvvetli görsel etkisi olan her şey olabilir. </a:t>
            </a:r>
            <a:endParaRPr lang="tr-TR" dirty="0"/>
          </a:p>
        </p:txBody>
      </p:sp>
    </p:spTree>
    <p:extLst>
      <p:ext uri="{BB962C8B-B14F-4D97-AF65-F5344CB8AC3E}">
        <p14:creationId xmlns:p14="http://schemas.microsoft.com/office/powerpoint/2010/main" val="17060266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KAYNAKÇA</a:t>
            </a:r>
            <a:endParaRPr lang="tr-TR" b="1" dirty="0"/>
          </a:p>
        </p:txBody>
      </p:sp>
      <p:sp>
        <p:nvSpPr>
          <p:cNvPr id="3" name="İçerik Yer Tutucusu 2"/>
          <p:cNvSpPr>
            <a:spLocks noGrp="1"/>
          </p:cNvSpPr>
          <p:nvPr>
            <p:ph idx="1"/>
          </p:nvPr>
        </p:nvSpPr>
        <p:spPr/>
        <p:txBody>
          <a:bodyPr/>
          <a:lstStyle/>
          <a:p>
            <a:r>
              <a:rPr lang="tr-TR" dirty="0" smtClean="0"/>
              <a:t>MOZOTA, </a:t>
            </a:r>
            <a:r>
              <a:rPr lang="tr-TR" dirty="0" err="1" smtClean="0"/>
              <a:t>Brigitte</a:t>
            </a:r>
            <a:r>
              <a:rPr lang="tr-TR" dirty="0" smtClean="0"/>
              <a:t> </a:t>
            </a:r>
            <a:r>
              <a:rPr lang="tr-TR" dirty="0" err="1" smtClean="0"/>
              <a:t>Borja</a:t>
            </a:r>
            <a:r>
              <a:rPr lang="tr-TR" dirty="0" smtClean="0"/>
              <a:t> De, Tasarım Yönetimi, </a:t>
            </a:r>
            <a:r>
              <a:rPr lang="tr-TR" dirty="0" err="1" smtClean="0"/>
              <a:t>MediaCat</a:t>
            </a:r>
            <a:r>
              <a:rPr lang="tr-TR" dirty="0" smtClean="0"/>
              <a:t> Kitapları, İstanbul, 2005.</a:t>
            </a:r>
          </a:p>
          <a:p>
            <a:r>
              <a:rPr lang="tr-TR" smtClean="0"/>
              <a:t>MEGEP, MODEL ARAŞTIRMALARI, ANKARA, 2006.</a:t>
            </a:r>
            <a:endParaRPr lang="tr-TR" dirty="0"/>
          </a:p>
        </p:txBody>
      </p:sp>
    </p:spTree>
    <p:extLst>
      <p:ext uri="{BB962C8B-B14F-4D97-AF65-F5344CB8AC3E}">
        <p14:creationId xmlns:p14="http://schemas.microsoft.com/office/powerpoint/2010/main" val="3759031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58850" y="2319635"/>
            <a:ext cx="10274300" cy="2031325"/>
          </a:xfrm>
          <a:prstGeom prst="rect">
            <a:avLst/>
          </a:prstGeom>
        </p:spPr>
        <p:txBody>
          <a:bodyPr wrap="square">
            <a:spAutoFit/>
          </a:bodyPr>
          <a:lstStyle/>
          <a:p>
            <a:pPr algn="just">
              <a:lnSpc>
                <a:spcPct val="150000"/>
              </a:lnSpc>
            </a:pPr>
            <a:r>
              <a:rPr lang="tr-TR" sz="2800" dirty="0" smtClean="0"/>
              <a:t>Günün moda akımlarına göre üretilmiş giyimler incelenerek bunlar ön araştırma defterine çizilmelidir. Piyasadaki kumaşlar, araç gereçler ile maliyetleri araştırılmalıdır. </a:t>
            </a:r>
            <a:endParaRPr lang="tr-TR" sz="2800" dirty="0"/>
          </a:p>
        </p:txBody>
      </p:sp>
    </p:spTree>
    <p:extLst>
      <p:ext uri="{BB962C8B-B14F-4D97-AF65-F5344CB8AC3E}">
        <p14:creationId xmlns:p14="http://schemas.microsoft.com/office/powerpoint/2010/main" val="679825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62050" y="1767006"/>
            <a:ext cx="9867900" cy="3323987"/>
          </a:xfrm>
          <a:prstGeom prst="rect">
            <a:avLst/>
          </a:prstGeom>
        </p:spPr>
        <p:txBody>
          <a:bodyPr wrap="square">
            <a:spAutoFit/>
          </a:bodyPr>
          <a:lstStyle/>
          <a:p>
            <a:pPr algn="just">
              <a:lnSpc>
                <a:spcPct val="150000"/>
              </a:lnSpc>
            </a:pPr>
            <a:r>
              <a:rPr lang="tr-TR" sz="2800" dirty="0" smtClean="0"/>
              <a:t>          Üretime geçilmesi düşünülüyorsa, tasarımın hazırlanmasında, tasarımın sunulacağı imalatçı kuruluşun satış politikası, üretim kapasitesi, fiyat politikası, işletme masrafları, makine parkı, üretim yöntemleri yani teknolojik olanakları, gelecekle ilgili planları ve kalite kontrol ilkeleri dikkate alınmalıdır.</a:t>
            </a:r>
            <a:endParaRPr lang="tr-TR" sz="2800" dirty="0"/>
          </a:p>
        </p:txBody>
      </p:sp>
    </p:spTree>
    <p:extLst>
      <p:ext uri="{BB962C8B-B14F-4D97-AF65-F5344CB8AC3E}">
        <p14:creationId xmlns:p14="http://schemas.microsoft.com/office/powerpoint/2010/main" val="3708994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84250" y="1443841"/>
            <a:ext cx="10223500" cy="3970318"/>
          </a:xfrm>
          <a:prstGeom prst="rect">
            <a:avLst/>
          </a:prstGeom>
        </p:spPr>
        <p:txBody>
          <a:bodyPr wrap="square">
            <a:spAutoFit/>
          </a:bodyPr>
          <a:lstStyle/>
          <a:p>
            <a:pPr algn="just">
              <a:lnSpc>
                <a:spcPct val="150000"/>
              </a:lnSpc>
            </a:pPr>
            <a:r>
              <a:rPr lang="tr-TR" sz="2800" dirty="0" smtClean="0"/>
              <a:t>       İlham kaynağını belirlemek için moda eğilimleri gözlemlenmeli, gelecekle ilgili moda eğilimleri araştırılmalı, moda bilgilerini içeren kitaplar incelenmelidir. Yine bunun için renk hikâyeleri, modanın esinlendiği çeşitli hikâye panoları, çeşitli tasarımcıların çalışmaları, o döneme ait magazin dergileri, filmler, moda gösterileri araştırılmalıdır. Çeşitli kumaş ve materyal örnekleri toplanmalıdır. </a:t>
            </a:r>
            <a:endParaRPr lang="tr-TR" sz="2800" dirty="0"/>
          </a:p>
        </p:txBody>
      </p:sp>
    </p:spTree>
    <p:extLst>
      <p:ext uri="{BB962C8B-B14F-4D97-AF65-F5344CB8AC3E}">
        <p14:creationId xmlns:p14="http://schemas.microsoft.com/office/powerpoint/2010/main" val="1788302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Giysi Tasarımı </a:t>
            </a:r>
            <a:endParaRPr lang="tr-TR" b="1" dirty="0"/>
          </a:p>
        </p:txBody>
      </p:sp>
      <p:sp>
        <p:nvSpPr>
          <p:cNvPr id="3" name="İçerik Yer Tutucusu 2"/>
          <p:cNvSpPr>
            <a:spLocks noGrp="1"/>
          </p:cNvSpPr>
          <p:nvPr>
            <p:ph idx="1"/>
          </p:nvPr>
        </p:nvSpPr>
        <p:spPr/>
        <p:txBody>
          <a:bodyPr>
            <a:normAutofit lnSpcReduction="10000"/>
          </a:bodyPr>
          <a:lstStyle/>
          <a:p>
            <a:pPr marL="0" indent="0" algn="just">
              <a:lnSpc>
                <a:spcPct val="150000"/>
              </a:lnSpc>
              <a:buNone/>
            </a:pPr>
            <a:r>
              <a:rPr lang="tr-TR" dirty="0" smtClean="0"/>
              <a:t>          Gerek butik tarzı çalışmada gerekse hazır giyim için model çiziminde, bazı ortak kurallar vardır. Moda resmi çalışmaları içinde giysi ve aksesuar modelleri hazırlanırken, modelin bütünüyle sağlanması gereken uyum son derece önemlidir. Eğer bir giysi ve aksesuar bütünüyle parçalar arasında uyum sağlanmışsa, giysi; hem teknik, hem de estetik açıdan değer kazanmış demektir. Bu uyum; birlik, hareket ve denge öğelerinin birlikte düşünülmesi ile sağlanır. </a:t>
            </a:r>
            <a:endParaRPr lang="tr-TR" dirty="0"/>
          </a:p>
        </p:txBody>
      </p:sp>
    </p:spTree>
    <p:extLst>
      <p:ext uri="{BB962C8B-B14F-4D97-AF65-F5344CB8AC3E}">
        <p14:creationId xmlns:p14="http://schemas.microsoft.com/office/powerpoint/2010/main" val="804678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289050" y="1767006"/>
            <a:ext cx="9613900" cy="3323987"/>
          </a:xfrm>
          <a:prstGeom prst="rect">
            <a:avLst/>
          </a:prstGeom>
        </p:spPr>
        <p:txBody>
          <a:bodyPr wrap="square">
            <a:spAutoFit/>
          </a:bodyPr>
          <a:lstStyle/>
          <a:p>
            <a:pPr algn="just">
              <a:lnSpc>
                <a:spcPct val="150000"/>
              </a:lnSpc>
            </a:pPr>
            <a:r>
              <a:rPr lang="tr-TR" sz="2800" dirty="0" smtClean="0"/>
              <a:t>Giysinin işlevi (spor, iş, abiye vb.) belirlendikten sonra, diğer özellikleri de tespit edilir. Böylece giysi modelinin çizimine geçilmiş olur. Bir giysi tasarımında bulunması gereken öğeler çizgi, biçim, doku ve renktir. Çizgiyi, giyside dikişler, kuplar, çeşitli biçimlerin (cep,-yaka, pili) dış kenarları oluşturur. </a:t>
            </a:r>
            <a:endParaRPr lang="tr-TR" sz="2800" dirty="0"/>
          </a:p>
        </p:txBody>
      </p:sp>
    </p:spTree>
    <p:extLst>
      <p:ext uri="{BB962C8B-B14F-4D97-AF65-F5344CB8AC3E}">
        <p14:creationId xmlns:p14="http://schemas.microsoft.com/office/powerpoint/2010/main" val="315838037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2025</Words>
  <Application>Microsoft Office PowerPoint</Application>
  <PresentationFormat>Geniş ekran</PresentationFormat>
  <Paragraphs>105</Paragraphs>
  <Slides>47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47</vt:i4>
      </vt:variant>
    </vt:vector>
  </HeadingPairs>
  <TitlesOfParts>
    <vt:vector size="51" baseType="lpstr">
      <vt:lpstr>Arial</vt:lpstr>
      <vt:lpstr>Calibri</vt:lpstr>
      <vt:lpstr>Calibri Light</vt:lpstr>
      <vt:lpstr>Office Teması</vt:lpstr>
      <vt:lpstr>GİYSİ TASARIMI VE ÜRETİMİ</vt:lpstr>
      <vt:lpstr>TASARIM</vt:lpstr>
      <vt:lpstr>PowerPoint Sunusu</vt:lpstr>
      <vt:lpstr>Tasarım Araştırmasının Amacı ve Önemi </vt:lpstr>
      <vt:lpstr>PowerPoint Sunusu</vt:lpstr>
      <vt:lpstr>PowerPoint Sunusu</vt:lpstr>
      <vt:lpstr>PowerPoint Sunusu</vt:lpstr>
      <vt:lpstr>Giysi Tasarımı </vt:lpstr>
      <vt:lpstr>PowerPoint Sunusu</vt:lpstr>
      <vt:lpstr>PowerPoint Sunusu</vt:lpstr>
      <vt:lpstr>Hazır Giyimde Tasarım</vt:lpstr>
      <vt:lpstr>Hazır giyimin özellikleri: </vt:lpstr>
      <vt:lpstr>Model çizimi yaparken aşağıdaki hususlar göz önünde bulundurulmalıdır:</vt:lpstr>
      <vt:lpstr> Ürün Denemesi </vt:lpstr>
      <vt:lpstr>PowerPoint Sunusu</vt:lpstr>
      <vt:lpstr>  Örnek Ürünün İncelenmesi  </vt:lpstr>
      <vt:lpstr>PowerPoint Sunusu</vt:lpstr>
      <vt:lpstr>Süsleyicilerin Seçimi </vt:lpstr>
      <vt:lpstr>PowerPoint Sunusu</vt:lpstr>
      <vt:lpstr>Dikim Analizi (Proses Analizi) </vt:lpstr>
      <vt:lpstr>PowerPoint Sunusu</vt:lpstr>
      <vt:lpstr>PowerPoint Sunusu</vt:lpstr>
      <vt:lpstr>PowerPoint Sunusu</vt:lpstr>
      <vt:lpstr> TASARIM AŞAMALARI </vt:lpstr>
      <vt:lpstr>Giysi tasarım süreci şeması incelendiğinde üç ana aşama ortaya çıkmaktadır. </vt:lpstr>
      <vt:lpstr> Model Tasarımı </vt:lpstr>
      <vt:lpstr>PowerPoint Sunusu</vt:lpstr>
      <vt:lpstr>PowerPoint Sunusu</vt:lpstr>
      <vt:lpstr>PowerPoint Sunusu</vt:lpstr>
      <vt:lpstr>PowerPoint Sunusu</vt:lpstr>
      <vt:lpstr>Model tasarımı yapılırken dikkat edilmesi gerekenler; </vt:lpstr>
      <vt:lpstr>PowerPoint Sunusu</vt:lpstr>
      <vt:lpstr>PowerPoint Sunusu</vt:lpstr>
      <vt:lpstr>PowerPoint Sunusu</vt:lpstr>
      <vt:lpstr> Kalıp Tasarımı </vt:lpstr>
      <vt:lpstr>PowerPoint Sunusu</vt:lpstr>
      <vt:lpstr>PowerPoint Sunusu</vt:lpstr>
      <vt:lpstr>PowerPoint Sunusu</vt:lpstr>
      <vt:lpstr>PowerPoint Sunusu</vt:lpstr>
      <vt:lpstr>PowerPoint Sunusu</vt:lpstr>
      <vt:lpstr>PowerPoint Sunusu</vt:lpstr>
      <vt:lpstr>PowerPoint Sunusu</vt:lpstr>
      <vt:lpstr>Üretim </vt:lpstr>
      <vt:lpstr> Hikâye Panosu </vt:lpstr>
      <vt:lpstr>Panoda tasarımı yapılan giysinin; </vt:lpstr>
      <vt:lpstr> Koleksiyon </vt:lpstr>
      <vt:lpstr>KAYNAKÇA</vt:lpstr>
    </vt:vector>
  </TitlesOfParts>
  <Company>SilentAll Team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GİYSİ TASARIMI VE ÜRETİMİ</dc:title>
  <dc:creator>mehtap uğur</dc:creator>
  <cp:lastModifiedBy>mehtap uğur</cp:lastModifiedBy>
  <cp:revision>11</cp:revision>
  <dcterms:created xsi:type="dcterms:W3CDTF">2020-02-14T14:11:52Z</dcterms:created>
  <dcterms:modified xsi:type="dcterms:W3CDTF">2020-02-14T15:46:43Z</dcterms:modified>
</cp:coreProperties>
</file>