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3" autoAdjust="0"/>
    <p:restoredTop sz="94660"/>
  </p:normalViewPr>
  <p:slideViewPr>
    <p:cSldViewPr snapToGrid="0">
      <p:cViewPr varScale="1">
        <p:scale>
          <a:sx n="72" d="100"/>
          <a:sy n="72" d="100"/>
        </p:scale>
        <p:origin x="7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4890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1501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0155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959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59091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4660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2520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9927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6817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540000" y="228600"/>
            <a:ext cx="9448800" cy="1447800"/>
          </a:xfrm>
        </p:spPr>
        <p:txBody>
          <a:bodyPr/>
          <a:lstStyle/>
          <a:p>
            <a:r>
              <a:rPr lang="en-US" smtClean="0"/>
              <a:t>Click to edit Master title style</a:t>
            </a:r>
            <a:endParaRPr lang="tr-TR"/>
          </a:p>
        </p:txBody>
      </p:sp>
      <p:sp>
        <p:nvSpPr>
          <p:cNvPr id="3" name="Content Placeholder 2"/>
          <p:cNvSpPr>
            <a:spLocks noGrp="1"/>
          </p:cNvSpPr>
          <p:nvPr>
            <p:ph sz="quarter" idx="1"/>
          </p:nvPr>
        </p:nvSpPr>
        <p:spPr>
          <a:xfrm>
            <a:off x="8826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658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8826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Content Placeholder 5"/>
          <p:cNvSpPr>
            <a:spLocks noGrp="1"/>
          </p:cNvSpPr>
          <p:nvPr>
            <p:ph sz="quarter" idx="4"/>
          </p:nvPr>
        </p:nvSpPr>
        <p:spPr>
          <a:xfrm>
            <a:off x="61658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048BD47C-A670-4F09-B052-0C3AA64EF39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462770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882651" y="19050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658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61658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7"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8" name="Rectangle 16"/>
          <p:cNvSpPr>
            <a:spLocks noGrp="1" noChangeArrowheads="1"/>
          </p:cNvSpPr>
          <p:nvPr>
            <p:ph type="sldNum" sz="quarter" idx="12"/>
          </p:nvPr>
        </p:nvSpPr>
        <p:spPr>
          <a:ln/>
        </p:spPr>
        <p:txBody>
          <a:bodyPr/>
          <a:lstStyle>
            <a:lvl1pPr>
              <a:defRPr/>
            </a:lvl1pPr>
          </a:lstStyle>
          <a:p>
            <a:pPr>
              <a:defRPr/>
            </a:pPr>
            <a:fld id="{3A7168C0-D822-4F38-99D0-10F6DF0CD4D5}"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20207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03585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tr-TR"/>
          </a:p>
        </p:txBody>
      </p:sp>
      <p:sp>
        <p:nvSpPr>
          <p:cNvPr id="3" name="Table Placeholder 2"/>
          <p:cNvSpPr>
            <a:spLocks noGrp="1"/>
          </p:cNvSpPr>
          <p:nvPr>
            <p:ph type="tbl" idx="1"/>
          </p:nvPr>
        </p:nvSpPr>
        <p:spPr>
          <a:xfrm>
            <a:off x="882651" y="1905000"/>
            <a:ext cx="10363200" cy="4114800"/>
          </a:xfrm>
        </p:spPr>
        <p:txBody>
          <a:bodyPr/>
          <a:lstStyle/>
          <a:p>
            <a:pPr lvl="0"/>
            <a:endParaRPr lang="tr-TR" noProof="0" smtClean="0"/>
          </a:p>
        </p:txBody>
      </p:sp>
      <p:sp>
        <p:nvSpPr>
          <p:cNvPr id="4"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61D6CDFE-DADE-4E83-B900-7C1DF4D81A31}"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58770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4058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7776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6830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8917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5978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0515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96020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47130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49481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9353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710538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1907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0735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971184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6668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6249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83719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6383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540000" y="228600"/>
            <a:ext cx="9448800" cy="1447800"/>
          </a:xfrm>
        </p:spPr>
        <p:txBody>
          <a:bodyPr/>
          <a:lstStyle/>
          <a:p>
            <a:r>
              <a:rPr lang="en-US" smtClean="0"/>
              <a:t>Click to edit Master title style</a:t>
            </a:r>
            <a:endParaRPr lang="tr-TR"/>
          </a:p>
        </p:txBody>
      </p:sp>
      <p:sp>
        <p:nvSpPr>
          <p:cNvPr id="3" name="Content Placeholder 2"/>
          <p:cNvSpPr>
            <a:spLocks noGrp="1"/>
          </p:cNvSpPr>
          <p:nvPr>
            <p:ph sz="quarter" idx="1"/>
          </p:nvPr>
        </p:nvSpPr>
        <p:spPr>
          <a:xfrm>
            <a:off x="8826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658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8826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Content Placeholder 5"/>
          <p:cNvSpPr>
            <a:spLocks noGrp="1"/>
          </p:cNvSpPr>
          <p:nvPr>
            <p:ph sz="quarter" idx="4"/>
          </p:nvPr>
        </p:nvSpPr>
        <p:spPr>
          <a:xfrm>
            <a:off x="61658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048BD47C-A670-4F09-B052-0C3AA64EF39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1257466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882651" y="19050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658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61658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7"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8" name="Rectangle 16"/>
          <p:cNvSpPr>
            <a:spLocks noGrp="1" noChangeArrowheads="1"/>
          </p:cNvSpPr>
          <p:nvPr>
            <p:ph type="sldNum" sz="quarter" idx="12"/>
          </p:nvPr>
        </p:nvSpPr>
        <p:spPr>
          <a:ln/>
        </p:spPr>
        <p:txBody>
          <a:bodyPr/>
          <a:lstStyle>
            <a:lvl1pPr>
              <a:defRPr/>
            </a:lvl1pPr>
          </a:lstStyle>
          <a:p>
            <a:pPr>
              <a:defRPr/>
            </a:pPr>
            <a:fld id="{3A7168C0-D822-4F38-99D0-10F6DF0CD4D5}"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101363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09663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tr-TR"/>
          </a:p>
        </p:txBody>
      </p:sp>
      <p:sp>
        <p:nvSpPr>
          <p:cNvPr id="3" name="Table Placeholder 2"/>
          <p:cNvSpPr>
            <a:spLocks noGrp="1"/>
          </p:cNvSpPr>
          <p:nvPr>
            <p:ph type="tbl" idx="1"/>
          </p:nvPr>
        </p:nvSpPr>
        <p:spPr>
          <a:xfrm>
            <a:off x="882651" y="1905000"/>
            <a:ext cx="10363200" cy="4114800"/>
          </a:xfrm>
        </p:spPr>
        <p:txBody>
          <a:bodyPr/>
          <a:lstStyle/>
          <a:p>
            <a:pPr lvl="0"/>
            <a:endParaRPr lang="tr-TR" noProof="0" smtClean="0"/>
          </a:p>
        </p:txBody>
      </p:sp>
      <p:sp>
        <p:nvSpPr>
          <p:cNvPr id="4"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61D6CDFE-DADE-4E83-B900-7C1DF4D81A31}"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599184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752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6448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7597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784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04432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4.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smtClean="0">
                <a:solidFill>
                  <a:prstClr val="black"/>
                </a:solidFill>
              </a:rPr>
              <a:pPr defTabSz="457200"/>
              <a:t>10/29/2017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18339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smtClean="0">
                <a:solidFill>
                  <a:prstClr val="black"/>
                </a:solidFill>
              </a:rPr>
              <a:pPr defTabSz="457200"/>
              <a:t>10/29/2017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46143724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sz="3200" dirty="0" smtClean="0">
                <a:solidFill>
                  <a:schemeClr val="tx1"/>
                </a:solidFill>
                <a:latin typeface="+mn-lt"/>
              </a:rPr>
              <a:t>GIDA VE PERSONEL HİJENİ </a:t>
            </a:r>
            <a:endParaRPr lang="tr-TR" sz="3200" dirty="0">
              <a:solidFill>
                <a:schemeClr val="tx1"/>
              </a:solidFill>
              <a:latin typeface="+mn-lt"/>
            </a:endParaRPr>
          </a:p>
        </p:txBody>
      </p:sp>
      <p:sp>
        <p:nvSpPr>
          <p:cNvPr id="3" name="Alt Başlık 2"/>
          <p:cNvSpPr>
            <a:spLocks noGrp="1"/>
          </p:cNvSpPr>
          <p:nvPr>
            <p:ph type="subTitle" idx="1"/>
          </p:nvPr>
        </p:nvSpPr>
        <p:spPr/>
        <p:txBody>
          <a:bodyPr>
            <a:normAutofit/>
          </a:bodyPr>
          <a:lstStyle/>
          <a:p>
            <a:r>
              <a:rPr lang="tr-TR" sz="3200" dirty="0" smtClean="0">
                <a:solidFill>
                  <a:schemeClr val="tx1"/>
                </a:solidFill>
                <a:latin typeface="+mn-lt"/>
              </a:rPr>
              <a:t>Emir Hilmi Üner</a:t>
            </a:r>
            <a:endParaRPr lang="tr-TR" sz="3200" dirty="0">
              <a:solidFill>
                <a:schemeClr val="tx1"/>
              </a:solidFill>
              <a:latin typeface="+mn-lt"/>
            </a:endParaRPr>
          </a:p>
        </p:txBody>
      </p:sp>
    </p:spTree>
    <p:extLst>
      <p:ext uri="{BB962C8B-B14F-4D97-AF65-F5344CB8AC3E}">
        <p14:creationId xmlns:p14="http://schemas.microsoft.com/office/powerpoint/2010/main" val="166285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chemeClr val="tx1"/>
                </a:solidFill>
                <a:latin typeface="+mn-lt"/>
              </a:rPr>
              <a:t>Kimyasal Maddeler</a:t>
            </a:r>
          </a:p>
        </p:txBody>
      </p:sp>
      <p:sp>
        <p:nvSpPr>
          <p:cNvPr id="3" name="İçerik Yer Tutucusu 2"/>
          <p:cNvSpPr>
            <a:spLocks noGrp="1"/>
          </p:cNvSpPr>
          <p:nvPr>
            <p:ph idx="1"/>
          </p:nvPr>
        </p:nvSpPr>
        <p:spPr/>
        <p:txBody>
          <a:bodyPr>
            <a:noAutofit/>
          </a:bodyPr>
          <a:lstStyle/>
          <a:p>
            <a:pPr algn="just"/>
            <a:r>
              <a:rPr lang="tr-TR" sz="3200" dirty="0">
                <a:solidFill>
                  <a:schemeClr val="tx1"/>
                </a:solidFill>
                <a:latin typeface="+mn-lt"/>
              </a:rPr>
              <a:t>Kimyasal zehirlenmeyle ilgili önemli diğer bir risk de mutfaklarda kullanılan düşük nitelikli araç ve gereçlerin kullanılmasıdır. Özellikle asitli yiyecekler kalitesiz araç ve gereçlerle kimyasal tepkimeye girerek </a:t>
            </a:r>
            <a:r>
              <a:rPr lang="tr-TR" sz="3200" dirty="0" err="1">
                <a:solidFill>
                  <a:schemeClr val="tx1"/>
                </a:solidFill>
                <a:latin typeface="+mn-lt"/>
              </a:rPr>
              <a:t>toksik</a:t>
            </a:r>
            <a:r>
              <a:rPr lang="tr-TR" sz="3200" dirty="0">
                <a:solidFill>
                  <a:schemeClr val="tx1"/>
                </a:solidFill>
                <a:latin typeface="+mn-lt"/>
              </a:rPr>
              <a:t> maddeler üretebilir ve bunun sonucunda </a:t>
            </a:r>
            <a:r>
              <a:rPr lang="tr-TR" sz="3200" dirty="0" smtClean="0">
                <a:solidFill>
                  <a:schemeClr val="tx1"/>
                </a:solidFill>
                <a:latin typeface="+mn-lt"/>
              </a:rPr>
              <a:t>çalışanlar ve </a:t>
            </a:r>
            <a:r>
              <a:rPr lang="tr-TR" sz="3200" dirty="0">
                <a:solidFill>
                  <a:schemeClr val="tx1"/>
                </a:solidFill>
                <a:latin typeface="+mn-lt"/>
              </a:rPr>
              <a:t>müşterilerin zehirlenmelerine yol açabilirler.</a:t>
            </a:r>
          </a:p>
        </p:txBody>
      </p:sp>
    </p:spTree>
    <p:extLst>
      <p:ext uri="{BB962C8B-B14F-4D97-AF65-F5344CB8AC3E}">
        <p14:creationId xmlns:p14="http://schemas.microsoft.com/office/powerpoint/2010/main" val="3699250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chemeClr val="tx1"/>
                </a:solidFill>
                <a:latin typeface="+mn-lt"/>
              </a:rPr>
              <a:t>Kimyasal Maddeler</a:t>
            </a:r>
          </a:p>
        </p:txBody>
      </p:sp>
      <p:sp>
        <p:nvSpPr>
          <p:cNvPr id="3" name="İçerik Yer Tutucusu 2"/>
          <p:cNvSpPr>
            <a:spLocks noGrp="1"/>
          </p:cNvSpPr>
          <p:nvPr>
            <p:ph idx="1"/>
          </p:nvPr>
        </p:nvSpPr>
        <p:spPr/>
        <p:txBody>
          <a:bodyPr>
            <a:normAutofit/>
          </a:bodyPr>
          <a:lstStyle/>
          <a:p>
            <a:pPr lvl="0" algn="just">
              <a:buClr>
                <a:srgbClr val="B15E28"/>
              </a:buClr>
            </a:pPr>
            <a:r>
              <a:rPr lang="tr-TR" sz="3200" dirty="0">
                <a:solidFill>
                  <a:schemeClr val="tx1"/>
                </a:solidFill>
                <a:latin typeface="+mn-lt"/>
              </a:rPr>
              <a:t>Örneğin, yiyeceklerin ambalajlanmasında kullanılan plastiklerin bileşiminde bulunan kimyasal maddeler ve boyalar asitli yiyeceklerle tepkimeye girerek yiyeceklerin kimyasal olarak kirlenmesine neden olmaktadır. </a:t>
            </a:r>
          </a:p>
          <a:p>
            <a:endParaRPr lang="tr-TR" sz="3200" dirty="0">
              <a:solidFill>
                <a:schemeClr val="tx1"/>
              </a:solidFill>
              <a:latin typeface="+mn-lt"/>
            </a:endParaRPr>
          </a:p>
        </p:txBody>
      </p:sp>
    </p:spTree>
    <p:extLst>
      <p:ext uri="{BB962C8B-B14F-4D97-AF65-F5344CB8AC3E}">
        <p14:creationId xmlns:p14="http://schemas.microsoft.com/office/powerpoint/2010/main" val="2808538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chemeClr val="tx1"/>
                </a:solidFill>
                <a:latin typeface="+mn-lt"/>
              </a:rPr>
              <a:t>Kimyasal Maddeler</a:t>
            </a:r>
          </a:p>
        </p:txBody>
      </p:sp>
      <p:sp>
        <p:nvSpPr>
          <p:cNvPr id="3" name="İçerik Yer Tutucusu 2"/>
          <p:cNvSpPr>
            <a:spLocks noGrp="1"/>
          </p:cNvSpPr>
          <p:nvPr>
            <p:ph idx="1"/>
          </p:nvPr>
        </p:nvSpPr>
        <p:spPr>
          <a:xfrm>
            <a:off x="1295401" y="2556932"/>
            <a:ext cx="9063250" cy="3318936"/>
          </a:xfrm>
        </p:spPr>
        <p:txBody>
          <a:bodyPr>
            <a:normAutofit/>
          </a:bodyPr>
          <a:lstStyle/>
          <a:p>
            <a:pPr algn="just"/>
            <a:r>
              <a:rPr lang="tr-TR" sz="3200" dirty="0">
                <a:solidFill>
                  <a:schemeClr val="tx1"/>
                </a:solidFill>
                <a:latin typeface="+mn-lt"/>
              </a:rPr>
              <a:t>Günümüz gıda teknolojisinde yiyeceklerin rengini, kalitesini ve lezzetini arttırmak ve gıdaların kullanım süresini uzatmak için çeşitli kimyasal maddeler kullanılmaktadır. Bu tür yiyeceklerin aşırı miktarlarda kullanılması kimyasal zehirlenmelere zemin hazırlamaktadır. </a:t>
            </a:r>
          </a:p>
        </p:txBody>
      </p:sp>
    </p:spTree>
    <p:extLst>
      <p:ext uri="{BB962C8B-B14F-4D97-AF65-F5344CB8AC3E}">
        <p14:creationId xmlns:p14="http://schemas.microsoft.com/office/powerpoint/2010/main" val="13863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7170" name="Picture 2" descr="E:\beypaarı dersler\hijyen\df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764" y="389744"/>
            <a:ext cx="11347554" cy="617594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E:\beypaarı dersler\hijyen\zehirli-kaj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784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2"/>
            <a:ext cx="9601196" cy="4149426"/>
          </a:xfrm>
        </p:spPr>
        <p:txBody>
          <a:bodyPr>
            <a:normAutofit/>
          </a:bodyPr>
          <a:lstStyle/>
          <a:p>
            <a:r>
              <a:rPr lang="tr-TR" sz="3200" dirty="0">
                <a:solidFill>
                  <a:schemeClr val="tx1"/>
                </a:solidFill>
                <a:latin typeface="+mn-lt"/>
              </a:rPr>
              <a:t>HASTALIKLARA VE BESİN ZEHİRLENMELERİNE YOL AÇAN </a:t>
            </a:r>
            <a:r>
              <a:rPr lang="tr-TR" sz="3200" dirty="0" smtClean="0">
                <a:solidFill>
                  <a:schemeClr val="tx1"/>
                </a:solidFill>
                <a:latin typeface="+mn-lt"/>
              </a:rPr>
              <a:t>KİMYASAL FAKTÖRLER </a:t>
            </a:r>
            <a:endParaRPr lang="tr-TR" sz="3200" dirty="0">
              <a:solidFill>
                <a:schemeClr val="tx1"/>
              </a:solidFill>
              <a:latin typeface="+mn-lt"/>
            </a:endParaRPr>
          </a:p>
        </p:txBody>
      </p:sp>
      <p:sp>
        <p:nvSpPr>
          <p:cNvPr id="3" name="İçerik Yer Tutucusu 2"/>
          <p:cNvSpPr>
            <a:spLocks noGrp="1"/>
          </p:cNvSpPr>
          <p:nvPr>
            <p:ph idx="1"/>
          </p:nvPr>
        </p:nvSpPr>
        <p:spPr/>
        <p:txBody>
          <a:bodyPr/>
          <a:lstStyle/>
          <a:p>
            <a:endParaRPr lang="tr-TR" dirty="0"/>
          </a:p>
        </p:txBody>
      </p:sp>
    </p:spTree>
    <p:extLst>
      <p:ext uri="{BB962C8B-B14F-4D97-AF65-F5344CB8AC3E}">
        <p14:creationId xmlns:p14="http://schemas.microsoft.com/office/powerpoint/2010/main" val="906039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smtClean="0">
                <a:solidFill>
                  <a:schemeClr val="tx1"/>
                </a:solidFill>
                <a:latin typeface="+mn-lt"/>
              </a:rPr>
              <a:t>Doğal Besin Toksinleri</a:t>
            </a:r>
            <a:endParaRPr lang="tr-TR" sz="3600" b="1" dirty="0">
              <a:solidFill>
                <a:schemeClr val="tx1"/>
              </a:solidFill>
              <a:latin typeface="+mn-lt"/>
            </a:endParaRPr>
          </a:p>
        </p:txBody>
      </p:sp>
      <p:sp>
        <p:nvSpPr>
          <p:cNvPr id="3" name="İçerik Yer Tutucusu 2"/>
          <p:cNvSpPr>
            <a:spLocks noGrp="1"/>
          </p:cNvSpPr>
          <p:nvPr>
            <p:ph idx="1"/>
          </p:nvPr>
        </p:nvSpPr>
        <p:spPr>
          <a:xfrm>
            <a:off x="1295401" y="2556932"/>
            <a:ext cx="9601196" cy="3512564"/>
          </a:xfrm>
        </p:spPr>
        <p:txBody>
          <a:bodyPr/>
          <a:lstStyle/>
          <a:p>
            <a:pPr algn="just"/>
            <a:r>
              <a:rPr lang="tr-TR" sz="3200" b="1" dirty="0" smtClean="0">
                <a:solidFill>
                  <a:schemeClr val="tx1"/>
                </a:solidFill>
                <a:latin typeface="+mn-lt"/>
              </a:rPr>
              <a:t>Doğal Besin Toksinleri: </a:t>
            </a:r>
            <a:r>
              <a:rPr lang="tr-TR" sz="3200" dirty="0" smtClean="0">
                <a:solidFill>
                  <a:schemeClr val="tx1"/>
                </a:solidFill>
                <a:latin typeface="+mn-lt"/>
              </a:rPr>
              <a:t>Besinin bileşiminde doğal olarak bulunan zehirli maddelerdir. Yapısında doğal toksin bulunan besinlere bazı mantar türleri, yeşillenmiş ve filizlenmiş patates, bal, meyve çekirdekleri örnek verilebilir. Bazı kabuklu deniz ürünleri ve balık türleri de doğal toksin içerebilir.</a:t>
            </a:r>
          </a:p>
          <a:p>
            <a:endParaRPr lang="tr-TR" sz="3200" dirty="0">
              <a:solidFill>
                <a:schemeClr val="tx1"/>
              </a:solidFill>
              <a:latin typeface="+mn-lt"/>
            </a:endParaRPr>
          </a:p>
        </p:txBody>
      </p:sp>
    </p:spTree>
    <p:extLst>
      <p:ext uri="{BB962C8B-B14F-4D97-AF65-F5344CB8AC3E}">
        <p14:creationId xmlns:p14="http://schemas.microsoft.com/office/powerpoint/2010/main" val="89589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3074" name="Picture 2" descr="E:\beypaarı dersler\hijyen\mant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938" y="0"/>
            <a:ext cx="6215062" cy="381026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beypaarı dersler\hijyen\zehirli-mantarl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938" y="3263900"/>
            <a:ext cx="6215062" cy="35941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beypaarı dersler\hijyen\Zehirli-mantarl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5563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046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098" name="Picture 2" descr="E:\beypaarı dersler\hijyen\zehirli-aci-bad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7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704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5122" name="Picture 2" descr="E:\beypaarı dersler\hijyen\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018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a:p>
        </p:txBody>
      </p:sp>
      <p:pic>
        <p:nvPicPr>
          <p:cNvPr id="6146" name="Picture 2" descr="E:\beypaarı dersler\hijyen\ind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788" y="205907"/>
            <a:ext cx="8429573" cy="6389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798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8194" name="Picture 2" descr="E:\beypaarı dersler\hijyen\zehirli-b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686" y="456081"/>
            <a:ext cx="11257612" cy="595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8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3"/>
            <a:ext cx="9601196" cy="969498"/>
          </a:xfrm>
        </p:spPr>
        <p:txBody>
          <a:bodyPr>
            <a:normAutofit/>
          </a:bodyPr>
          <a:lstStyle/>
          <a:p>
            <a:r>
              <a:rPr lang="tr-TR" sz="4000" b="1" dirty="0">
                <a:solidFill>
                  <a:schemeClr val="tx1"/>
                </a:solidFill>
                <a:latin typeface="+mn-lt"/>
              </a:rPr>
              <a:t>Kimyasal Maddeler</a:t>
            </a:r>
          </a:p>
        </p:txBody>
      </p:sp>
      <p:sp>
        <p:nvSpPr>
          <p:cNvPr id="3" name="İçerik Yer Tutucusu 2"/>
          <p:cNvSpPr>
            <a:spLocks noGrp="1"/>
          </p:cNvSpPr>
          <p:nvPr>
            <p:ph idx="1"/>
          </p:nvPr>
        </p:nvSpPr>
        <p:spPr>
          <a:xfrm>
            <a:off x="518612" y="2285999"/>
            <a:ext cx="10959155" cy="3623482"/>
          </a:xfrm>
        </p:spPr>
        <p:txBody>
          <a:bodyPr>
            <a:noAutofit/>
          </a:bodyPr>
          <a:lstStyle/>
          <a:p>
            <a:pPr algn="just"/>
            <a:r>
              <a:rPr lang="tr-TR" sz="3200" dirty="0">
                <a:solidFill>
                  <a:schemeClr val="tx1"/>
                </a:solidFill>
                <a:latin typeface="+mn-lt"/>
              </a:rPr>
              <a:t>Yiyecek-içecek işletmelerinde kimyasal zehirlenmeler, </a:t>
            </a:r>
            <a:r>
              <a:rPr lang="tr-TR" sz="3200" dirty="0" err="1">
                <a:solidFill>
                  <a:schemeClr val="tx1"/>
                </a:solidFill>
                <a:latin typeface="+mn-lt"/>
              </a:rPr>
              <a:t>toksik</a:t>
            </a:r>
            <a:r>
              <a:rPr lang="tr-TR" sz="3200" dirty="0">
                <a:solidFill>
                  <a:schemeClr val="tx1"/>
                </a:solidFill>
                <a:latin typeface="+mn-lt"/>
              </a:rPr>
              <a:t> maddelerin yiyecek-içeceklere bulaşmasıyla oluşur. </a:t>
            </a:r>
            <a:r>
              <a:rPr lang="tr-TR" sz="3200" dirty="0" err="1">
                <a:solidFill>
                  <a:schemeClr val="tx1"/>
                </a:solidFill>
                <a:latin typeface="+mn-lt"/>
              </a:rPr>
              <a:t>Toksik</a:t>
            </a:r>
            <a:r>
              <a:rPr lang="tr-TR" sz="3200" dirty="0">
                <a:solidFill>
                  <a:schemeClr val="tx1"/>
                </a:solidFill>
                <a:latin typeface="+mn-lt"/>
              </a:rPr>
              <a:t> maddelerin büyük bir kısmının yiyeceklere işletmeye gelmeden önceki süreçte bulaştığı bilinmektedir. </a:t>
            </a:r>
            <a:endParaRPr lang="tr-TR" sz="3200" dirty="0" smtClean="0">
              <a:solidFill>
                <a:schemeClr val="tx1"/>
              </a:solidFill>
              <a:latin typeface="+mn-lt"/>
            </a:endParaRPr>
          </a:p>
          <a:p>
            <a:pPr algn="just"/>
            <a:r>
              <a:rPr lang="tr-TR" sz="3200" dirty="0" smtClean="0">
                <a:solidFill>
                  <a:schemeClr val="tx1"/>
                </a:solidFill>
                <a:latin typeface="+mn-lt"/>
              </a:rPr>
              <a:t>Örneğin </a:t>
            </a:r>
            <a:r>
              <a:rPr lang="tr-TR" sz="3200" dirty="0">
                <a:solidFill>
                  <a:schemeClr val="tx1"/>
                </a:solidFill>
                <a:latin typeface="+mn-lt"/>
              </a:rPr>
              <a:t>işletmeye satın alınan sebze ve meyveler </a:t>
            </a:r>
            <a:r>
              <a:rPr lang="tr-TR" sz="3200" dirty="0" smtClean="0">
                <a:solidFill>
                  <a:schemeClr val="tx1"/>
                </a:solidFill>
                <a:latin typeface="+mn-lt"/>
              </a:rPr>
              <a:t>daha </a:t>
            </a:r>
            <a:r>
              <a:rPr lang="tr-TR" sz="3200" dirty="0">
                <a:solidFill>
                  <a:schemeClr val="tx1"/>
                </a:solidFill>
                <a:latin typeface="+mn-lt"/>
              </a:rPr>
              <a:t>önceden böceklerle mücadele ilaçlarıyla kirlenmiş olabilir. Böyle bir durumda çalışan personel sebze ve meyveleri iyi yıkamadan servis ederse kimyasal zehirlenmeler meydana gelebilir. </a:t>
            </a:r>
          </a:p>
        </p:txBody>
      </p:sp>
    </p:spTree>
    <p:extLst>
      <p:ext uri="{BB962C8B-B14F-4D97-AF65-F5344CB8AC3E}">
        <p14:creationId xmlns:p14="http://schemas.microsoft.com/office/powerpoint/2010/main" val="6384446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1_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otalTime>3</TotalTime>
  <Words>222</Words>
  <Application>Microsoft Office PowerPoint</Application>
  <PresentationFormat>Geniş ekran</PresentationFormat>
  <Paragraphs>14</Paragraphs>
  <Slides>13</Slides>
  <Notes>0</Notes>
  <HiddenSlides>0</HiddenSlides>
  <MMClips>0</MMClips>
  <ScaleCrop>false</ScaleCrop>
  <HeadingPairs>
    <vt:vector size="6" baseType="variant">
      <vt:variant>
        <vt:lpstr>Kullanılan Yazı Tipleri</vt:lpstr>
      </vt:variant>
      <vt:variant>
        <vt:i4>2</vt:i4>
      </vt:variant>
      <vt:variant>
        <vt:lpstr>Tema</vt:lpstr>
      </vt:variant>
      <vt:variant>
        <vt:i4>2</vt:i4>
      </vt:variant>
      <vt:variant>
        <vt:lpstr>Slayt Başlıkları</vt:lpstr>
      </vt:variant>
      <vt:variant>
        <vt:i4>13</vt:i4>
      </vt:variant>
    </vt:vector>
  </HeadingPairs>
  <TitlesOfParts>
    <vt:vector size="17" baseType="lpstr">
      <vt:lpstr>Arial</vt:lpstr>
      <vt:lpstr>Garamond</vt:lpstr>
      <vt:lpstr>Organik</vt:lpstr>
      <vt:lpstr>1_Organik</vt:lpstr>
      <vt:lpstr>GIDA VE PERSONEL HİJENİ </vt:lpstr>
      <vt:lpstr>HASTALIKLARA VE BESİN ZEHİRLENMELERİNE YOL AÇAN KİMYASAL FAKTÖRLER </vt:lpstr>
      <vt:lpstr>Doğal Besin Toksinleri</vt:lpstr>
      <vt:lpstr>PowerPoint Sunusu</vt:lpstr>
      <vt:lpstr>PowerPoint Sunusu</vt:lpstr>
      <vt:lpstr>PowerPoint Sunusu</vt:lpstr>
      <vt:lpstr>PowerPoint Sunusu</vt:lpstr>
      <vt:lpstr>PowerPoint Sunusu</vt:lpstr>
      <vt:lpstr>Kimyasal Maddeler</vt:lpstr>
      <vt:lpstr>Kimyasal Maddeler</vt:lpstr>
      <vt:lpstr>Kimyasal Maddeler</vt:lpstr>
      <vt:lpstr>Kimyasal Maddeler</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GIDA VE PERSONEL HİJENİ</dc:title>
  <dc:creator>emir üner</dc:creator>
  <cp:lastModifiedBy>emir üner</cp:lastModifiedBy>
  <cp:revision>4</cp:revision>
  <dcterms:created xsi:type="dcterms:W3CDTF">2017-10-29T13:27:16Z</dcterms:created>
  <dcterms:modified xsi:type="dcterms:W3CDTF">2017-10-29T13:31:15Z</dcterms:modified>
</cp:coreProperties>
</file>