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6" r:id="rId3"/>
    <p:sldId id="260" r:id="rId4"/>
    <p:sldId id="267" r:id="rId5"/>
    <p:sldId id="268" r:id="rId6"/>
    <p:sldId id="269" r:id="rId7"/>
    <p:sldId id="261" r:id="rId8"/>
    <p:sldId id="262" r:id="rId9"/>
    <p:sldId id="263" r:id="rId10"/>
    <p:sldId id="264" r:id="rId11"/>
    <p:sldId id="265" r:id="rId12"/>
    <p:sldId id="266" r:id="rId13"/>
    <p:sldId id="271"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12576" y="188640"/>
            <a:ext cx="3168352" cy="1440160"/>
          </a:xfrm>
          <a:prstGeom prst="rect">
            <a:avLst/>
          </a:prstGeom>
        </p:spPr>
      </p:pic>
      <p:pic>
        <p:nvPicPr>
          <p:cNvPr id="11"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092280" y="1"/>
            <a:ext cx="2051720" cy="1700808"/>
          </a:xfrm>
          <a:prstGeom prst="rect">
            <a:avLst/>
          </a:prstGeom>
        </p:spPr>
      </p:pic>
      <p:sp>
        <p:nvSpPr>
          <p:cNvPr id="12" name="Dikdörtgen 16"/>
          <p:cNvSpPr/>
          <p:nvPr/>
        </p:nvSpPr>
        <p:spPr>
          <a:xfrm>
            <a:off x="0" y="3573016"/>
            <a:ext cx="8993039" cy="1200329"/>
          </a:xfrm>
          <a:prstGeom prst="rect">
            <a:avLst/>
          </a:prstGeom>
          <a:noFill/>
        </p:spPr>
        <p:txBody>
          <a:bodyPr wrap="square" lIns="91440" tIns="45720" rIns="91440" bIns="45720">
            <a:spAutoFit/>
          </a:bodyPr>
          <a:lstStyle/>
          <a:p>
            <a:pPr algn="ctr"/>
            <a:r>
              <a:rPr lang="tr-TR" sz="3600" b="1" dirty="0">
                <a:latin typeface="Arial Rounded MT Bold" pitchFamily="34" charset="0"/>
              </a:rPr>
              <a:t>Sağlık Bilimleri Fakültesi </a:t>
            </a:r>
          </a:p>
          <a:p>
            <a:pPr algn="ctr"/>
            <a:r>
              <a:rPr lang="tr-TR" sz="3600" b="1" dirty="0">
                <a:latin typeface="Arial Rounded MT Bold" pitchFamily="34" charset="0"/>
              </a:rPr>
              <a:t>Çocuk Gelişimi Bölümü</a:t>
            </a:r>
          </a:p>
        </p:txBody>
      </p:sp>
      <p:sp>
        <p:nvSpPr>
          <p:cNvPr id="13" name="Akış Çizelgesi: Delikli Teyp 5"/>
          <p:cNvSpPr/>
          <p:nvPr/>
        </p:nvSpPr>
        <p:spPr>
          <a:xfrm>
            <a:off x="1547664" y="1268760"/>
            <a:ext cx="5904656" cy="1872208"/>
          </a:xfrm>
          <a:prstGeom prst="flowChartPunchedTap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ERGENLİK PSİKOLOJİSİ</a:t>
            </a:r>
          </a:p>
        </p:txBody>
      </p:sp>
    </p:spTree>
    <p:extLst>
      <p:ext uri="{BB962C8B-B14F-4D97-AF65-F5344CB8AC3E}">
        <p14:creationId xmlns:p14="http://schemas.microsoft.com/office/powerpoint/2010/main" val="2510450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132856"/>
            <a:ext cx="8604448" cy="2880321"/>
          </a:xfrm>
        </p:spPr>
        <p:txBody>
          <a:bodyPr>
            <a:normAutofit/>
          </a:bodyPr>
          <a:lstStyle/>
          <a:p>
            <a:pPr algn="just">
              <a:buFont typeface="Wingdings" pitchFamily="2" charset="2"/>
              <a:buChar char="Ø"/>
            </a:pPr>
            <a:r>
              <a:rPr lang="tr-TR" sz="2400" dirty="0">
                <a:latin typeface="Arial Rounded MT Bold" pitchFamily="34" charset="0"/>
              </a:rPr>
              <a:t>Ebeveyn ve ergen arasındaki çatışmalar odayı temiz tutmak, düzgün giyinmek, eve belli bir saatte gelmek, telefonda çok uzun konuşmamak gibi konulara odaklı olup daha çok ailenin günlük yaşamı ile ilgilidir.</a:t>
            </a:r>
          </a:p>
          <a:p>
            <a:pPr algn="just">
              <a:buFont typeface="Wingdings" pitchFamily="2" charset="2"/>
              <a:buChar char="Ø"/>
            </a:pPr>
            <a:r>
              <a:rPr lang="tr-TR" sz="2400" dirty="0">
                <a:latin typeface="Arial Rounded MT Bold" pitchFamily="34" charset="0"/>
              </a:rPr>
              <a:t>Nadiren uyuşturucu ya da suç gibi ikilemler ile ilgilidir.</a:t>
            </a:r>
          </a:p>
        </p:txBody>
      </p:sp>
      <p:sp>
        <p:nvSpPr>
          <p:cNvPr id="5" name="4 Yuvarlatılmış Dikdörtgen"/>
          <p:cNvSpPr/>
          <p:nvPr/>
        </p:nvSpPr>
        <p:spPr>
          <a:xfrm>
            <a:off x="1907704" y="620688"/>
            <a:ext cx="5544616" cy="108012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EBEVEYN ERGEN ÇATIŞMASI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412776"/>
            <a:ext cx="8229600" cy="3556992"/>
          </a:xfrm>
        </p:spPr>
        <p:txBody>
          <a:bodyPr>
            <a:normAutofit/>
          </a:bodyPr>
          <a:lstStyle/>
          <a:p>
            <a:pPr algn="just">
              <a:buFont typeface="Wingdings" pitchFamily="2" charset="2"/>
              <a:buChar char="Ø"/>
            </a:pPr>
            <a:r>
              <a:rPr lang="tr-TR" sz="2400" dirty="0">
                <a:latin typeface="Arial Rounded MT Bold" pitchFamily="34" charset="0"/>
              </a:rPr>
              <a:t>Ebeveyn ile çatışma ilk ergenlik döneminde artar,lise yıllarında bir bakıma sabit kalır ve sonra ergen 17-20 yaşına geldiğinde azalır.</a:t>
            </a:r>
          </a:p>
          <a:p>
            <a:pPr algn="just">
              <a:buFont typeface="Wingdings" pitchFamily="2" charset="2"/>
              <a:buChar char="Ø"/>
            </a:pPr>
            <a:r>
              <a:rPr lang="tr-TR" sz="2400" dirty="0">
                <a:latin typeface="Arial Rounded MT Bold" pitchFamily="34" charset="0"/>
              </a:rPr>
              <a:t>Ergen-ebeveyn ilişkilerini karakterize eden günlük çatışmalar aslında pozitif gelişim işlevine hizmet edebilir.</a:t>
            </a:r>
          </a:p>
          <a:p>
            <a:pPr algn="just">
              <a:buFont typeface="Wingdings" pitchFamily="2" charset="2"/>
              <a:buChar char="Ø"/>
            </a:pPr>
            <a:r>
              <a:rPr lang="tr-TR" sz="2400" dirty="0">
                <a:latin typeface="Arial Rounded MT Bold" pitchFamily="34" charset="0"/>
              </a:rPr>
              <a:t>Küçük anlaşmazlık ve tartışmalar ergenin aileye bağımlı olmaktan özerk bir birey olmaya geçişini sağlar.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268760"/>
            <a:ext cx="8820472" cy="3600400"/>
          </a:xfrm>
        </p:spPr>
        <p:txBody>
          <a:bodyPr>
            <a:normAutofit/>
          </a:bodyPr>
          <a:lstStyle/>
          <a:p>
            <a:pPr algn="just">
              <a:buFont typeface="Wingdings" pitchFamily="2" charset="2"/>
              <a:buChar char="Ø"/>
            </a:pPr>
            <a:r>
              <a:rPr lang="tr-TR" sz="2400" dirty="0">
                <a:latin typeface="Arial Rounded MT Bold" pitchFamily="34" charset="0"/>
              </a:rPr>
              <a:t>Ergenler, büyük ve karmaşık bir dünyayı keşfederlerken ebeveynlerin önemli bağlanma şahsiyetleri ve destek hizmetleri olarak rol oynadıkları vurgulanmaktadır.</a:t>
            </a:r>
          </a:p>
          <a:p>
            <a:pPr algn="just">
              <a:buFont typeface="Wingdings" pitchFamily="2" charset="2"/>
              <a:buChar char="Ø"/>
            </a:pPr>
            <a:r>
              <a:rPr lang="tr-TR" sz="2400" dirty="0">
                <a:latin typeface="Arial Rounded MT Bold" pitchFamily="34" charset="0"/>
              </a:rPr>
              <a:t>Birçok ailede ergen ile ebeveyn arasındaki çatışma ciddi olmaktan ziyade ılımlıdır.</a:t>
            </a:r>
          </a:p>
          <a:p>
            <a:pPr algn="just">
              <a:buFont typeface="Wingdings" pitchFamily="2" charset="2"/>
              <a:buChar char="Ø"/>
            </a:pPr>
            <a:r>
              <a:rPr lang="tr-TR" sz="2400" dirty="0">
                <a:latin typeface="Arial Rounded MT Bold" pitchFamily="34" charset="0"/>
              </a:rPr>
              <a:t>Bazı ergen ve ebevynlerde ise yüksek oranda çatışmalar söz konusudur.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AC7BC3-470D-4D40-BDB2-07E752010472}"/>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680B4736-5B79-E843-9BF6-BA563C8F6382}"/>
              </a:ext>
            </a:extLst>
          </p:cNvPr>
          <p:cNvGraphicFramePr>
            <a:graphicFrameLocks noGrp="1"/>
          </p:cNvGraphicFramePr>
          <p:nvPr/>
        </p:nvGraphicFramePr>
        <p:xfrm>
          <a:off x="457200" y="2628741"/>
          <a:ext cx="8229600" cy="2468880"/>
        </p:xfrm>
        <a:graphic>
          <a:graphicData uri="http://schemas.openxmlformats.org/drawingml/2006/table">
            <a:tbl>
              <a:tblPr/>
              <a:tblGrid>
                <a:gridCol w="8229600">
                  <a:extLst>
                    <a:ext uri="{9D8B030D-6E8A-4147-A177-3AD203B41FA5}">
                      <a16:colId xmlns:a16="http://schemas.microsoft.com/office/drawing/2014/main" val="345401606"/>
                    </a:ext>
                  </a:extLst>
                </a:gridCol>
              </a:tblGrid>
              <a:tr h="0">
                <a:tc>
                  <a:txBody>
                    <a:bodyPr/>
                    <a:lstStyle/>
                    <a:p>
                      <a:r>
                        <a:rPr lang="tr-TR">
                          <a:effectLst/>
                        </a:rPr>
                        <a:t>Bee, H. And Boyd, D. 2010. The Developing Child. Pearson Education, Boston. </a:t>
                      </a:r>
                    </a:p>
                  </a:txBody>
                  <a:tcPr marL="0" marR="0" marT="0" marB="0" anchor="ctr">
                    <a:lnL>
                      <a:noFill/>
                    </a:lnL>
                    <a:lnR>
                      <a:noFill/>
                    </a:lnR>
                    <a:lnT>
                      <a:noFill/>
                    </a:lnT>
                    <a:lnB>
                      <a:noFill/>
                    </a:lnB>
                  </a:tcPr>
                </a:tc>
                <a:extLst>
                  <a:ext uri="{0D108BD9-81ED-4DB2-BD59-A6C34878D82A}">
                    <a16:rowId xmlns:a16="http://schemas.microsoft.com/office/drawing/2014/main" val="1527853480"/>
                  </a:ext>
                </a:extLst>
              </a:tr>
              <a:tr h="0">
                <a:tc>
                  <a:txBody>
                    <a:bodyPr/>
                    <a:lstStyle/>
                    <a:p>
                      <a:r>
                        <a:rPr lang="tr-TR">
                          <a:effectLst/>
                        </a:rPr>
                        <a:t>Bilgin, M. , İnanç, B.Y. Ve Atıcı, M.K. 2008. Çocuk ve Ergen Gelişimi. Pegem Aakademi Yayınıcılık, Ankara. </a:t>
                      </a:r>
                    </a:p>
                  </a:txBody>
                  <a:tcPr marL="0" marR="0" marT="0" marB="0" anchor="ctr">
                    <a:lnL>
                      <a:noFill/>
                    </a:lnL>
                    <a:lnR>
                      <a:noFill/>
                    </a:lnR>
                    <a:lnT>
                      <a:noFill/>
                    </a:lnT>
                    <a:lnB>
                      <a:noFill/>
                    </a:lnB>
                  </a:tcPr>
                </a:tc>
                <a:extLst>
                  <a:ext uri="{0D108BD9-81ED-4DB2-BD59-A6C34878D82A}">
                    <a16:rowId xmlns:a16="http://schemas.microsoft.com/office/drawing/2014/main" val="4153516803"/>
                  </a:ext>
                </a:extLst>
              </a:tr>
              <a:tr h="0">
                <a:tc>
                  <a:txBody>
                    <a:bodyPr/>
                    <a:lstStyle/>
                    <a:p>
                      <a:r>
                        <a:rPr lang="tr-TR">
                          <a:effectLst/>
                        </a:rPr>
                        <a:t>Mertens, B.S. , Anfara, N.A. And Caskey,M.M. 2006. The Young Adolescent and The Middle School. Information Publishing, North Carolina. </a:t>
                      </a:r>
                    </a:p>
                  </a:txBody>
                  <a:tcPr marL="0" marR="0" marT="0" marB="0" anchor="ctr">
                    <a:lnL>
                      <a:noFill/>
                    </a:lnL>
                    <a:lnR>
                      <a:noFill/>
                    </a:lnR>
                    <a:lnT>
                      <a:noFill/>
                    </a:lnT>
                    <a:lnB>
                      <a:noFill/>
                    </a:lnB>
                  </a:tcPr>
                </a:tc>
                <a:extLst>
                  <a:ext uri="{0D108BD9-81ED-4DB2-BD59-A6C34878D82A}">
                    <a16:rowId xmlns:a16="http://schemas.microsoft.com/office/drawing/2014/main" val="4072807625"/>
                  </a:ext>
                </a:extLst>
              </a:tr>
              <a:tr h="0">
                <a:tc>
                  <a:txBody>
                    <a:bodyPr/>
                    <a:lstStyle/>
                    <a:p>
                      <a:r>
                        <a:rPr lang="tr-TR">
                          <a:effectLst/>
                        </a:rPr>
                        <a:t>Onur, B. 1987. Ergenlik Psikolojisi. Hacettepe Taş, Ankara. </a:t>
                      </a:r>
                    </a:p>
                  </a:txBody>
                  <a:tcPr marL="0" marR="0" marT="0" marB="0" anchor="ctr">
                    <a:lnL>
                      <a:noFill/>
                    </a:lnL>
                    <a:lnR>
                      <a:noFill/>
                    </a:lnR>
                    <a:lnT>
                      <a:noFill/>
                    </a:lnT>
                    <a:lnB>
                      <a:noFill/>
                    </a:lnB>
                  </a:tcPr>
                </a:tc>
                <a:extLst>
                  <a:ext uri="{0D108BD9-81ED-4DB2-BD59-A6C34878D82A}">
                    <a16:rowId xmlns:a16="http://schemas.microsoft.com/office/drawing/2014/main" val="2791999208"/>
                  </a:ext>
                </a:extLst>
              </a:tr>
              <a:tr h="0">
                <a:tc>
                  <a:txBody>
                    <a:bodyPr/>
                    <a:lstStyle/>
                    <a:p>
                      <a:r>
                        <a:rPr lang="tr-TR">
                          <a:effectLst/>
                        </a:rPr>
                        <a:t>Onur,B. 2008. Gelişim Psikolojisi. İmge Kitabevi, Ankara. </a:t>
                      </a:r>
                    </a:p>
                  </a:txBody>
                  <a:tcPr marL="0" marR="0" marT="0" marB="0" anchor="ctr">
                    <a:lnL>
                      <a:noFill/>
                    </a:lnL>
                    <a:lnR>
                      <a:noFill/>
                    </a:lnR>
                    <a:lnT>
                      <a:noFill/>
                    </a:lnT>
                    <a:lnB>
                      <a:noFill/>
                    </a:lnB>
                  </a:tcPr>
                </a:tc>
                <a:extLst>
                  <a:ext uri="{0D108BD9-81ED-4DB2-BD59-A6C34878D82A}">
                    <a16:rowId xmlns:a16="http://schemas.microsoft.com/office/drawing/2014/main" val="806289829"/>
                  </a:ext>
                </a:extLst>
              </a:tr>
              <a:tr h="0">
                <a:tc>
                  <a:txBody>
                    <a:bodyPr/>
                    <a:lstStyle/>
                    <a:p>
                      <a:r>
                        <a:rPr lang="tr-TR">
                          <a:effectLst/>
                        </a:rPr>
                        <a:t>Schab, L,M. The Anxiety Workbook For Teens.Instant Help Bokks, Oakland. </a:t>
                      </a:r>
                    </a:p>
                  </a:txBody>
                  <a:tcPr marL="0" marR="0" marT="0" marB="0" anchor="ctr">
                    <a:lnL>
                      <a:noFill/>
                    </a:lnL>
                    <a:lnR>
                      <a:noFill/>
                    </a:lnR>
                    <a:lnT>
                      <a:noFill/>
                    </a:lnT>
                    <a:lnB>
                      <a:noFill/>
                    </a:lnB>
                  </a:tcPr>
                </a:tc>
                <a:extLst>
                  <a:ext uri="{0D108BD9-81ED-4DB2-BD59-A6C34878D82A}">
                    <a16:rowId xmlns:a16="http://schemas.microsoft.com/office/drawing/2014/main" val="3752075827"/>
                  </a:ext>
                </a:extLst>
              </a:tr>
              <a:tr h="0">
                <a:tc>
                  <a:txBody>
                    <a:bodyPr/>
                    <a:lstStyle/>
                    <a:p>
                      <a:r>
                        <a:rPr lang="tr-TR" dirty="0" err="1">
                          <a:effectLst/>
                        </a:rPr>
                        <a:t>Weis</a:t>
                      </a:r>
                      <a:r>
                        <a:rPr lang="tr-TR" dirty="0">
                          <a:effectLst/>
                        </a:rPr>
                        <a:t>, R. 2008. </a:t>
                      </a:r>
                      <a:r>
                        <a:rPr lang="tr-TR" dirty="0" err="1">
                          <a:effectLst/>
                        </a:rPr>
                        <a:t>Abnormal</a:t>
                      </a:r>
                      <a:r>
                        <a:rPr lang="tr-TR" dirty="0">
                          <a:effectLst/>
                        </a:rPr>
                        <a:t> Child </a:t>
                      </a:r>
                      <a:r>
                        <a:rPr lang="tr-TR" dirty="0" err="1">
                          <a:effectLst/>
                        </a:rPr>
                        <a:t>and</a:t>
                      </a:r>
                      <a:r>
                        <a:rPr lang="tr-TR" dirty="0">
                          <a:effectLst/>
                        </a:rPr>
                        <a:t> </a:t>
                      </a:r>
                      <a:r>
                        <a:rPr lang="tr-TR" dirty="0" err="1">
                          <a:effectLst/>
                        </a:rPr>
                        <a:t>Adoslescent</a:t>
                      </a:r>
                      <a:r>
                        <a:rPr lang="tr-TR" dirty="0">
                          <a:effectLst/>
                        </a:rPr>
                        <a:t> </a:t>
                      </a:r>
                      <a:r>
                        <a:rPr lang="tr-TR" dirty="0" err="1">
                          <a:effectLst/>
                        </a:rPr>
                        <a:t>Psychology</a:t>
                      </a:r>
                      <a:r>
                        <a:rPr lang="tr-TR" dirty="0">
                          <a:effectLst/>
                        </a:rPr>
                        <a:t>. </a:t>
                      </a:r>
                      <a:r>
                        <a:rPr lang="tr-TR" dirty="0" err="1">
                          <a:effectLst/>
                        </a:rPr>
                        <a:t>Sage</a:t>
                      </a:r>
                      <a:r>
                        <a:rPr lang="tr-TR" dirty="0">
                          <a:effectLst/>
                        </a:rPr>
                        <a:t> Publications, California. </a:t>
                      </a:r>
                    </a:p>
                  </a:txBody>
                  <a:tcPr marL="0" marR="0" marT="0" marB="0" anchor="ctr">
                    <a:lnL>
                      <a:noFill/>
                    </a:lnL>
                    <a:lnR>
                      <a:noFill/>
                    </a:lnR>
                    <a:lnT>
                      <a:noFill/>
                    </a:lnT>
                    <a:lnB>
                      <a:noFill/>
                    </a:lnB>
                  </a:tcPr>
                </a:tc>
                <a:extLst>
                  <a:ext uri="{0D108BD9-81ED-4DB2-BD59-A6C34878D82A}">
                    <a16:rowId xmlns:a16="http://schemas.microsoft.com/office/drawing/2014/main" val="2879706244"/>
                  </a:ext>
                </a:extLst>
              </a:tr>
            </a:tbl>
          </a:graphicData>
        </a:graphic>
      </p:graphicFrame>
    </p:spTree>
    <p:extLst>
      <p:ext uri="{BB962C8B-B14F-4D97-AF65-F5344CB8AC3E}">
        <p14:creationId xmlns:p14="http://schemas.microsoft.com/office/powerpoint/2010/main" val="3861337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Oval"/>
          <p:cNvSpPr/>
          <p:nvPr/>
        </p:nvSpPr>
        <p:spPr>
          <a:xfrm>
            <a:off x="1619672" y="1484784"/>
            <a:ext cx="5832648" cy="3240360"/>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400" b="1" dirty="0">
                <a:solidFill>
                  <a:schemeClr val="tx1"/>
                </a:solidFill>
                <a:latin typeface="Arial Rounded MT Bold" pitchFamily="34" charset="0"/>
              </a:rPr>
              <a:t>ERGENLİK DÖNEMİNDE AİLE ETKİSİ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1187624" y="692696"/>
            <a:ext cx="6552728" cy="648072"/>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a:solidFill>
                  <a:schemeClr val="tx1"/>
                </a:solidFill>
                <a:latin typeface="Arial Rounded MT Bold" pitchFamily="34" charset="0"/>
              </a:rPr>
              <a:t>EBEVEYN VE ERGEN ARASINDAKİ İLİŞKİNİN BOYUTLARI</a:t>
            </a:r>
          </a:p>
        </p:txBody>
      </p:sp>
      <p:sp>
        <p:nvSpPr>
          <p:cNvPr id="5" name="4 Aşağı Ok"/>
          <p:cNvSpPr/>
          <p:nvPr/>
        </p:nvSpPr>
        <p:spPr>
          <a:xfrm>
            <a:off x="1475656" y="2060848"/>
            <a:ext cx="648072" cy="1008112"/>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Aşağı Ok"/>
          <p:cNvSpPr/>
          <p:nvPr/>
        </p:nvSpPr>
        <p:spPr>
          <a:xfrm>
            <a:off x="4283968" y="1628800"/>
            <a:ext cx="648072" cy="936104"/>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Aşağı Ok"/>
          <p:cNvSpPr/>
          <p:nvPr/>
        </p:nvSpPr>
        <p:spPr>
          <a:xfrm>
            <a:off x="7020272" y="2132856"/>
            <a:ext cx="648072" cy="936104"/>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Yuvarlatılmış Dikdörtgen"/>
          <p:cNvSpPr/>
          <p:nvPr/>
        </p:nvSpPr>
        <p:spPr>
          <a:xfrm>
            <a:off x="323528" y="3861048"/>
            <a:ext cx="2520280" cy="576064"/>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a:solidFill>
                  <a:schemeClr val="tx1"/>
                </a:solidFill>
                <a:latin typeface="Arial Rounded MT Bold" pitchFamily="34" charset="0"/>
              </a:rPr>
              <a:t>Ebeveyn Kontrolü</a:t>
            </a:r>
          </a:p>
        </p:txBody>
      </p:sp>
      <p:sp>
        <p:nvSpPr>
          <p:cNvPr id="9" name="8 Yuvarlatılmış Dikdörtgen"/>
          <p:cNvSpPr/>
          <p:nvPr/>
        </p:nvSpPr>
        <p:spPr>
          <a:xfrm>
            <a:off x="6228184" y="3861048"/>
            <a:ext cx="2520280" cy="576064"/>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a:solidFill>
                  <a:schemeClr val="tx1"/>
                </a:solidFill>
                <a:latin typeface="Arial Rounded MT Bold" pitchFamily="34" charset="0"/>
              </a:rPr>
              <a:t>Ebeveyn-Ergen Çatışması</a:t>
            </a:r>
          </a:p>
        </p:txBody>
      </p:sp>
      <p:sp>
        <p:nvSpPr>
          <p:cNvPr id="10" name="9 Yuvarlatılmış Dikdörtgen"/>
          <p:cNvSpPr/>
          <p:nvPr/>
        </p:nvSpPr>
        <p:spPr>
          <a:xfrm>
            <a:off x="3203848" y="2852936"/>
            <a:ext cx="2520280" cy="576064"/>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a:solidFill>
                  <a:schemeClr val="tx1"/>
                </a:solidFill>
                <a:latin typeface="Arial Rounded MT Bold" pitchFamily="34" charset="0"/>
              </a:rPr>
              <a:t>Özerklik ve Bağlanma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484784"/>
            <a:ext cx="8424936" cy="3628999"/>
          </a:xfrm>
        </p:spPr>
        <p:txBody>
          <a:bodyPr>
            <a:noAutofit/>
          </a:bodyPr>
          <a:lstStyle/>
          <a:p>
            <a:pPr algn="just">
              <a:buFont typeface="Wingdings" pitchFamily="2" charset="2"/>
              <a:buChar char="Ø"/>
            </a:pPr>
            <a:r>
              <a:rPr lang="tr-TR" sz="2400" dirty="0">
                <a:latin typeface="Arial Rounded MT Bold" pitchFamily="34" charset="0"/>
              </a:rPr>
              <a:t>Otoriteye karşı gelme, söz dinlememe, eleştirilmeye karşı hassalık, beğenmeme ve eleştirme ergenlik döneminin tipik tepkileri gibidir. </a:t>
            </a:r>
          </a:p>
          <a:p>
            <a:pPr algn="just">
              <a:buFont typeface="Wingdings" pitchFamily="2" charset="2"/>
              <a:buChar char="Ø"/>
            </a:pPr>
            <a:r>
              <a:rPr lang="tr-TR" sz="2400" dirty="0">
                <a:latin typeface="Arial Rounded MT Bold" pitchFamily="34" charset="0"/>
              </a:rPr>
              <a:t>Ergen bu yollar ile anne-babasından farklı bir birey olduğunu kanıtlamaya, kendi yeterliliğini göstermeye çalışır. </a:t>
            </a:r>
          </a:p>
          <a:p>
            <a:pPr algn="just">
              <a:buFont typeface="Wingdings" pitchFamily="2" charset="2"/>
              <a:buChar char="Ø"/>
            </a:pPr>
            <a:r>
              <a:rPr lang="tr-TR" sz="2400" dirty="0">
                <a:latin typeface="Arial Rounded MT Bold" pitchFamily="34" charset="0"/>
              </a:rPr>
              <a:t>Bir yandan da yalnız kalmaktan, hata yapmaktan korkar, anne-babanın ona rehberlik etmesine içten içe ihtiyaç duyar.</a:t>
            </a:r>
          </a:p>
          <a:p>
            <a:pPr algn="just">
              <a:buFont typeface="Wingdings" pitchFamily="2" charset="2"/>
              <a:buChar char="Ø"/>
            </a:pPr>
            <a:endParaRPr lang="tr-TR" sz="2400" dirty="0">
              <a:latin typeface="Arial Rounded MT Bold"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340768"/>
            <a:ext cx="9144000" cy="3888432"/>
          </a:xfrm>
        </p:spPr>
        <p:txBody>
          <a:bodyPr>
            <a:noAutofit/>
          </a:bodyPr>
          <a:lstStyle/>
          <a:p>
            <a:pPr algn="just">
              <a:buNone/>
            </a:pPr>
            <a:r>
              <a:rPr lang="tr-TR" sz="2400" b="1" dirty="0">
                <a:latin typeface="Arial Rounded MT Bold" pitchFamily="34" charset="0"/>
              </a:rPr>
              <a:t>Anne-baba;</a:t>
            </a:r>
          </a:p>
          <a:p>
            <a:pPr algn="just">
              <a:buFont typeface="Wingdings" pitchFamily="2" charset="2"/>
              <a:buChar char="Ø"/>
            </a:pPr>
            <a:r>
              <a:rPr lang="tr-TR" sz="2400" dirty="0">
                <a:latin typeface="Arial Rounded MT Bold" pitchFamily="34" charset="0"/>
              </a:rPr>
              <a:t>Bir anda duygu durumu değişen, </a:t>
            </a:r>
          </a:p>
          <a:p>
            <a:pPr algn="just">
              <a:buFont typeface="Wingdings" pitchFamily="2" charset="2"/>
              <a:buChar char="Ø"/>
            </a:pPr>
            <a:r>
              <a:rPr lang="tr-TR" sz="2400" dirty="0">
                <a:latin typeface="Arial Rounded MT Bold" pitchFamily="34" charset="0"/>
              </a:rPr>
              <a:t>Kendilerini eleştiren, </a:t>
            </a:r>
          </a:p>
          <a:p>
            <a:pPr algn="just">
              <a:buFont typeface="Wingdings" pitchFamily="2" charset="2"/>
              <a:buChar char="Ø"/>
            </a:pPr>
            <a:r>
              <a:rPr lang="tr-TR" sz="2400" dirty="0">
                <a:latin typeface="Arial Rounded MT Bold" pitchFamily="34" charset="0"/>
              </a:rPr>
              <a:t>Sorumluluklar konusunda umursamaz davranan, </a:t>
            </a:r>
          </a:p>
          <a:p>
            <a:pPr algn="just">
              <a:buFont typeface="Wingdings" pitchFamily="2" charset="2"/>
              <a:buChar char="Ø"/>
            </a:pPr>
            <a:r>
              <a:rPr lang="tr-TR" sz="2400" dirty="0">
                <a:latin typeface="Arial Rounded MT Bold" pitchFamily="34" charset="0"/>
              </a:rPr>
              <a:t>Otoritelerini ve kurallarını sorgulayan çocukları ile baş etmekte zorlanabilirler. </a:t>
            </a:r>
          </a:p>
          <a:p>
            <a:pPr algn="just">
              <a:buFont typeface="Wingdings" pitchFamily="2" charset="2"/>
              <a:buChar char="v"/>
            </a:pPr>
            <a:r>
              <a:rPr lang="tr-TR" sz="2400" dirty="0">
                <a:latin typeface="Arial Rounded MT Bold" pitchFamily="34" charset="0"/>
              </a:rPr>
              <a:t>Çünkü bu durum öncekilerden farklıdır, alışılagelmiş anne-baba-çocuk senaryosu atık geçerliliğini kaybetmeye başlamıştır.</a:t>
            </a:r>
          </a:p>
          <a:p>
            <a:pPr algn="just"/>
            <a:endParaRPr lang="tr-TR" sz="2400" dirty="0">
              <a:latin typeface="Arial Rounded MT Bold"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412776"/>
            <a:ext cx="8229600" cy="1972816"/>
          </a:xfrm>
        </p:spPr>
        <p:txBody>
          <a:bodyPr>
            <a:normAutofit/>
          </a:bodyPr>
          <a:lstStyle/>
          <a:p>
            <a:pPr algn="just">
              <a:buFont typeface="Wingdings" pitchFamily="2" charset="2"/>
              <a:buChar char="Ø"/>
            </a:pPr>
            <a:r>
              <a:rPr lang="tr-TR" sz="2400" dirty="0">
                <a:latin typeface="Arial Rounded MT Bold" pitchFamily="34" charset="0"/>
              </a:rPr>
              <a:t>Bazen ebeveynler ergenlik döneminin hassas bir dönem olduğunu anladıkları için bazen de ergenin öfke ve tepkisinden uzaklaşmak için bu dönemde kuralları  esnetirler. Böyle bir durumda ise sanılanın aksine ergen daha mutsuz olur.</a:t>
            </a:r>
          </a:p>
          <a:p>
            <a:pPr algn="just"/>
            <a:endParaRPr lang="tr-TR" sz="2400" dirty="0">
              <a:latin typeface="Arial Rounded MT Bold"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56792"/>
            <a:ext cx="8964488" cy="3672409"/>
          </a:xfrm>
        </p:spPr>
        <p:txBody>
          <a:bodyPr>
            <a:normAutofit lnSpcReduction="10000"/>
          </a:bodyPr>
          <a:lstStyle/>
          <a:p>
            <a:pPr algn="just">
              <a:buFont typeface="Wingdings" pitchFamily="2" charset="2"/>
              <a:buChar char="Ø"/>
            </a:pPr>
            <a:r>
              <a:rPr lang="tr-TR" sz="2400" dirty="0">
                <a:latin typeface="Arial Rounded MT Bold" pitchFamily="34" charset="0"/>
              </a:rPr>
              <a:t>Ergen ebeveynliğinde yöneticilik rolünün önemli tarafı, ergenin gelişiminin etkili olarak izlenmesidir.</a:t>
            </a:r>
          </a:p>
          <a:p>
            <a:pPr algn="just"/>
            <a:r>
              <a:rPr lang="tr-TR" sz="2400" b="1" dirty="0">
                <a:latin typeface="Arial Rounded MT Bold" pitchFamily="34" charset="0"/>
              </a:rPr>
              <a:t>İzleme;</a:t>
            </a:r>
          </a:p>
          <a:p>
            <a:pPr algn="just">
              <a:buFont typeface="Wingdings" pitchFamily="2" charset="2"/>
              <a:buChar char="Ø"/>
            </a:pPr>
            <a:r>
              <a:rPr lang="tr-TR" sz="2400" dirty="0">
                <a:latin typeface="Arial Rounded MT Bold" pitchFamily="34" charset="0"/>
              </a:rPr>
              <a:t>ergenin sosyal ortamlara, etkinliklere, ve arkadaşlara dair seçimlerinin ve akademik çabalarının denetlenmesi gibi öğelerden oluşur.  </a:t>
            </a:r>
          </a:p>
          <a:p>
            <a:pPr algn="just">
              <a:buFont typeface="Wingdings" pitchFamily="2" charset="2"/>
              <a:buChar char="Ø"/>
            </a:pPr>
            <a:r>
              <a:rPr lang="tr-TR" sz="2400" dirty="0">
                <a:latin typeface="Arial Rounded MT Bold" pitchFamily="34" charset="0"/>
              </a:rPr>
              <a:t>Ebeveynleri kendilerine soru sorduğunda ebeveyn-ergenler ilişkisi yüksek düzeyde güven, kabul ve olumlu ilişki niteliğindeyse, ergenler ailelerine açıklama yapmaya daha isteklidirler.</a:t>
            </a:r>
          </a:p>
        </p:txBody>
      </p:sp>
      <p:sp>
        <p:nvSpPr>
          <p:cNvPr id="4" name="3 Yuvarlatılmış Dikdörtgen"/>
          <p:cNvSpPr/>
          <p:nvPr/>
        </p:nvSpPr>
        <p:spPr>
          <a:xfrm>
            <a:off x="1907704" y="836712"/>
            <a:ext cx="5544616"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EBEVEYN KONROLÜ</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600201"/>
            <a:ext cx="8748464" cy="3629000"/>
          </a:xfrm>
        </p:spPr>
        <p:txBody>
          <a:bodyPr>
            <a:normAutofit/>
          </a:bodyPr>
          <a:lstStyle/>
          <a:p>
            <a:pPr algn="just">
              <a:buNone/>
            </a:pPr>
            <a:r>
              <a:rPr lang="tr-TR" sz="2400" b="1" dirty="0">
                <a:latin typeface="Arial Rounded MT Bold" pitchFamily="34" charset="0"/>
              </a:rPr>
              <a:t>Özerklik Çabası: </a:t>
            </a:r>
          </a:p>
          <a:p>
            <a:pPr algn="just">
              <a:buFont typeface="Wingdings" pitchFamily="2" charset="2"/>
              <a:buChar char="Ø"/>
            </a:pPr>
            <a:r>
              <a:rPr lang="tr-TR" sz="2400" dirty="0">
                <a:latin typeface="Arial Rounded MT Bold" pitchFamily="34" charset="0"/>
              </a:rPr>
              <a:t>Ergenler, özerklik kazanma ve kendi davranışları üzerinde kontrol sağlama yeteneklerini onların denetim isteklerine yetişkinlerin verdiği uygun tepkiler sayesinde kazanır.</a:t>
            </a:r>
          </a:p>
          <a:p>
            <a:pPr algn="just">
              <a:buFont typeface="Wingdings" pitchFamily="2" charset="2"/>
              <a:buChar char="Ø"/>
            </a:pPr>
            <a:r>
              <a:rPr lang="tr-TR" sz="2400" dirty="0">
                <a:latin typeface="Arial Rounded MT Bold" pitchFamily="34" charset="0"/>
              </a:rPr>
              <a:t>Ergen özerklik için çabalarken deneyimli bir yetişkin, ergenin uygun kararlar verebildiği alanlarda denetimi bırakabilir,ergenin bilgilerinin kısıtlı olduğu alanlarda uygun kararlar verebilmesi için ona rehberlik eder.</a:t>
            </a:r>
          </a:p>
          <a:p>
            <a:pPr algn="just">
              <a:buFont typeface="Wingdings" pitchFamily="2" charset="2"/>
              <a:buChar char="Ø"/>
            </a:pPr>
            <a:endParaRPr lang="tr-TR" sz="2400" b="1" dirty="0">
              <a:latin typeface="Arial Rounded MT Bold" pitchFamily="34" charset="0"/>
            </a:endParaRPr>
          </a:p>
          <a:p>
            <a:pPr algn="just">
              <a:buFont typeface="Wingdings" pitchFamily="2" charset="2"/>
              <a:buChar char="Ø"/>
            </a:pPr>
            <a:endParaRPr lang="tr-TR" sz="2400" b="1" dirty="0">
              <a:latin typeface="Arial Rounded MT Bold" pitchFamily="34" charset="0"/>
            </a:endParaRPr>
          </a:p>
          <a:p>
            <a:pPr algn="just">
              <a:buFont typeface="Wingdings" pitchFamily="2" charset="2"/>
              <a:buChar char="Ø"/>
            </a:pPr>
            <a:endParaRPr lang="tr-TR" sz="2400" b="1" dirty="0">
              <a:latin typeface="Arial Rounded MT Bold" pitchFamily="34" charset="0"/>
            </a:endParaRPr>
          </a:p>
        </p:txBody>
      </p:sp>
      <p:sp>
        <p:nvSpPr>
          <p:cNvPr id="5" name="4 Yuvarlatılmış Dikdörtgen"/>
          <p:cNvSpPr/>
          <p:nvPr/>
        </p:nvSpPr>
        <p:spPr>
          <a:xfrm>
            <a:off x="1907704" y="836712"/>
            <a:ext cx="5544616"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ÖZERKLİK VE BAĞLANMA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96752"/>
            <a:ext cx="8820472" cy="4525963"/>
          </a:xfrm>
        </p:spPr>
        <p:txBody>
          <a:bodyPr>
            <a:normAutofit/>
          </a:bodyPr>
          <a:lstStyle/>
          <a:p>
            <a:pPr algn="just">
              <a:buFont typeface="Wingdings" pitchFamily="2" charset="2"/>
              <a:buChar char="Ø"/>
            </a:pPr>
            <a:r>
              <a:rPr lang="tr-TR" sz="2400" dirty="0">
                <a:latin typeface="Arial Rounded MT Bold" pitchFamily="34" charset="0"/>
              </a:rPr>
              <a:t>Cinsiyet farklılıkları ergenlikte özerkliğin verilmesinde belirleyici bir unsurdur.</a:t>
            </a:r>
          </a:p>
          <a:p>
            <a:pPr algn="just">
              <a:buFont typeface="Wingdings" pitchFamily="2" charset="2"/>
              <a:buChar char="Ø"/>
            </a:pPr>
            <a:r>
              <a:rPr lang="tr-TR" sz="2400" dirty="0">
                <a:latin typeface="Arial Rounded MT Bold" pitchFamily="34" charset="0"/>
              </a:rPr>
              <a:t>Erkeklere kızlardan daha fazla serbestlik tanınır.</a:t>
            </a:r>
          </a:p>
          <a:p>
            <a:pPr algn="just">
              <a:buNone/>
            </a:pPr>
            <a:r>
              <a:rPr lang="tr-TR" sz="2400" b="1" dirty="0">
                <a:latin typeface="Arial Rounded MT Bold" pitchFamily="34" charset="0"/>
              </a:rPr>
              <a:t>Bağlanma Rolü:</a:t>
            </a:r>
          </a:p>
          <a:p>
            <a:pPr algn="just">
              <a:buFont typeface="Wingdings" pitchFamily="2" charset="2"/>
              <a:buChar char="Ø"/>
            </a:pPr>
            <a:r>
              <a:rPr lang="tr-TR" sz="2400" dirty="0">
                <a:latin typeface="Arial Rounded MT Bold" pitchFamily="34" charset="0"/>
              </a:rPr>
              <a:t>Güvenli bağlanma, aynı zamanda ergenin ebeveynleri ile ilişkilerinde önemli bir kavramdır.</a:t>
            </a:r>
          </a:p>
          <a:p>
            <a:pPr algn="just">
              <a:buNone/>
            </a:pPr>
            <a:r>
              <a:rPr lang="tr-TR" sz="2400" b="1" dirty="0">
                <a:latin typeface="Arial Rounded MT Bold" pitchFamily="34" charset="0"/>
              </a:rPr>
              <a:t>Serbestlik ve Denetimin Dengelenmesi:</a:t>
            </a:r>
          </a:p>
          <a:p>
            <a:pPr algn="just">
              <a:buFont typeface="Wingdings" pitchFamily="2" charset="2"/>
              <a:buChar char="Ø"/>
            </a:pPr>
            <a:r>
              <a:rPr lang="tr-TR" sz="2400" dirty="0">
                <a:latin typeface="Arial Rounded MT Bold" pitchFamily="34" charset="0"/>
              </a:rPr>
              <a:t>Ergenler, bağımsızlığa doğru hareket etmelerine rağmen aileleri ile bağlantılı kalma ihtiyacı duyarlar.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610</Words>
  <Application>Microsoft Macintosh PowerPoint</Application>
  <PresentationFormat>Ekran Gösterisi (4:3)</PresentationFormat>
  <Paragraphs>51</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Ergenlik Döneminde Aile Etkisi</dc:title>
  <dc:creator>CASPER</dc:creator>
  <cp:lastModifiedBy>Taşkın TAŞTEPE</cp:lastModifiedBy>
  <cp:revision>15</cp:revision>
  <dcterms:created xsi:type="dcterms:W3CDTF">2017-10-21T18:49:33Z</dcterms:created>
  <dcterms:modified xsi:type="dcterms:W3CDTF">2020-05-04T20:44:56Z</dcterms:modified>
</cp:coreProperties>
</file>