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38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68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9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5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74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42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33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16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83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1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86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B620C-3CD2-4D45-9E67-849A6434AF94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70B08-6287-4320-B53E-41416266B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67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RADYOTERAPİ TEDAVİ DOĞRULAMA YÖNTEMLERİ-I Giriş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04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doğrulama neden önemli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52073"/>
            <a:ext cx="10515600" cy="4024890"/>
          </a:xfrm>
        </p:spPr>
        <p:txBody>
          <a:bodyPr/>
          <a:lstStyle/>
          <a:p>
            <a:r>
              <a:rPr lang="tr-TR" dirty="0"/>
              <a:t>Radyoterapinin temel ilkesi tümör volümünde yüksek dozlara çıkarken sağlam doku ve kritik organları en iyi şekilde </a:t>
            </a:r>
            <a:r>
              <a:rPr lang="tr-TR" dirty="0" smtClean="0"/>
              <a:t>koruyabilmektir</a:t>
            </a:r>
          </a:p>
          <a:p>
            <a:endParaRPr lang="tr-TR" dirty="0"/>
          </a:p>
          <a:p>
            <a:r>
              <a:rPr lang="tr-TR" dirty="0"/>
              <a:t>Bu amaca ulaşmak ancak seçilen tedavi planının doğru bir şekilde </a:t>
            </a:r>
            <a:r>
              <a:rPr lang="tr-TR" dirty="0" smtClean="0"/>
              <a:t>uygulanmışı </a:t>
            </a:r>
            <a:r>
              <a:rPr lang="tr-TR" dirty="0"/>
              <a:t>ile </a:t>
            </a:r>
            <a:r>
              <a:rPr lang="tr-TR" dirty="0" smtClean="0"/>
              <a:t>mümkündür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1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Tedavide neden hata olabilir?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24363"/>
            <a:ext cx="10515600" cy="4052599"/>
          </a:xfrm>
        </p:spPr>
        <p:txBody>
          <a:bodyPr/>
          <a:lstStyle/>
          <a:p>
            <a:r>
              <a:rPr lang="tr-TR" dirty="0"/>
              <a:t>Uygulama sırasında ortaya çıkabilecek belirsizlikler 3 ana grupta </a:t>
            </a:r>
            <a:r>
              <a:rPr lang="tr-TR" dirty="0" err="1"/>
              <a:t>sınıflandırılabilinir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 smtClean="0"/>
          </a:p>
          <a:p>
            <a:pPr lvl="1"/>
            <a:r>
              <a:rPr lang="tr-TR" dirty="0" smtClean="0"/>
              <a:t> Sistemik ve  </a:t>
            </a:r>
            <a:r>
              <a:rPr lang="tr-TR" dirty="0" err="1"/>
              <a:t>random</a:t>
            </a:r>
            <a:r>
              <a:rPr lang="tr-TR" dirty="0"/>
              <a:t> set-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smtClean="0"/>
              <a:t>hataları</a:t>
            </a:r>
          </a:p>
          <a:p>
            <a:pPr lvl="1"/>
            <a:r>
              <a:rPr lang="tr-TR" dirty="0" smtClean="0"/>
              <a:t>Organlardaki  fizyolojik değişiklikler</a:t>
            </a:r>
          </a:p>
          <a:p>
            <a:pPr lvl="1"/>
            <a:r>
              <a:rPr lang="tr-TR" dirty="0" smtClean="0"/>
              <a:t>Tedaviden tedaviye veya tedavi sırasında değişen organ hareketleri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2562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Sistematik hata: </a:t>
            </a:r>
            <a:r>
              <a:rPr lang="tr-TR" dirty="0" smtClean="0"/>
              <a:t>Planlama </a:t>
            </a:r>
            <a:r>
              <a:rPr lang="tr-TR" dirty="0"/>
              <a:t>aşamasında olan tüm hastaları etkileyen hatalara sistematik hata denir. </a:t>
            </a:r>
            <a:endParaRPr lang="tr-TR" dirty="0" smtClean="0"/>
          </a:p>
          <a:p>
            <a:pPr lvl="1"/>
            <a:r>
              <a:rPr lang="tr-TR" dirty="0" err="1" smtClean="0"/>
              <a:t>Örn</a:t>
            </a:r>
            <a:r>
              <a:rPr lang="tr-TR" dirty="0" smtClean="0"/>
              <a:t> </a:t>
            </a:r>
            <a:r>
              <a:rPr lang="tr-TR" dirty="0"/>
              <a:t>: masa hareketindeki hatalar, lazer kalibrasyonundaki hatalar, </a:t>
            </a:r>
            <a:r>
              <a:rPr lang="tr-TR" dirty="0" err="1"/>
              <a:t>kolimatör</a:t>
            </a:r>
            <a:r>
              <a:rPr lang="tr-TR" dirty="0"/>
              <a:t> tellerinin eğrilmesi vb.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Tedavide neden hata olabilir?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183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Random</a:t>
            </a:r>
            <a:r>
              <a:rPr lang="tr-TR" b="1" dirty="0" smtClean="0"/>
              <a:t> </a:t>
            </a:r>
            <a:r>
              <a:rPr lang="tr-TR" b="1" dirty="0"/>
              <a:t>hata </a:t>
            </a:r>
            <a:r>
              <a:rPr lang="tr-TR" dirty="0"/>
              <a:t>ise sistematik hatadan bağımsız olarak her gün tesadüfi olarak olabilecek bir kereye mahsus hatalardır. </a:t>
            </a:r>
            <a:endParaRPr lang="tr-TR" dirty="0" smtClean="0"/>
          </a:p>
          <a:p>
            <a:pPr lvl="1"/>
            <a:r>
              <a:rPr lang="tr-TR" dirty="0" smtClean="0"/>
              <a:t>Günlük </a:t>
            </a:r>
            <a:r>
              <a:rPr lang="tr-TR" dirty="0"/>
              <a:t>yatış pozisyonuna bağlı hata veya </a:t>
            </a:r>
            <a:endParaRPr lang="tr-TR" dirty="0" smtClean="0"/>
          </a:p>
          <a:p>
            <a:pPr lvl="1"/>
            <a:r>
              <a:rPr lang="tr-TR" dirty="0"/>
              <a:t>O</a:t>
            </a:r>
            <a:r>
              <a:rPr lang="tr-TR" dirty="0" smtClean="0"/>
              <a:t>rgan </a:t>
            </a:r>
            <a:r>
              <a:rPr lang="tr-TR" dirty="0"/>
              <a:t>hareketleri ile </a:t>
            </a:r>
            <a:r>
              <a:rPr lang="tr-TR" dirty="0" smtClean="0"/>
              <a:t>ilgili değişiklikler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Tedavide neden hata olabilir?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02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Organlardaki fizyolojik değişiklikler: Radyoterapi alanındaki organların  fizyolojik hareketi belirsizliğe yol açabilir</a:t>
            </a:r>
          </a:p>
          <a:p>
            <a:pPr lvl="1"/>
            <a:r>
              <a:rPr lang="tr-TR" dirty="0" smtClean="0"/>
              <a:t>Solunum hareketi</a:t>
            </a:r>
          </a:p>
          <a:p>
            <a:pPr lvl="1"/>
            <a:r>
              <a:rPr lang="tr-TR" dirty="0" err="1" smtClean="0"/>
              <a:t>Barsakların</a:t>
            </a:r>
            <a:r>
              <a:rPr lang="tr-TR" dirty="0" smtClean="0"/>
              <a:t> hareketi</a:t>
            </a:r>
          </a:p>
          <a:p>
            <a:pPr lvl="1"/>
            <a:r>
              <a:rPr lang="tr-TR" dirty="0" smtClean="0"/>
              <a:t>Yutma  örnek verilebilir</a:t>
            </a:r>
          </a:p>
          <a:p>
            <a:pPr lvl="1"/>
            <a:endParaRPr lang="tr-TR" dirty="0"/>
          </a:p>
          <a:p>
            <a:r>
              <a:rPr lang="tr-TR" dirty="0" smtClean="0"/>
              <a:t>Çözüm olarak genelde RT alanında hareketi izleyen sistemlerin kullanılması veya daha geniş güvenlik sınırları ile RT çözüm olabilmektedir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Tedavide neden hata olabilir?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136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6400" y="2096655"/>
            <a:ext cx="10947400" cy="4080308"/>
          </a:xfrm>
        </p:spPr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tr-TR" dirty="0" smtClean="0"/>
              <a:t>Tedaviden tedaviye veya tedavi sırasında değişen organ hareketleri </a:t>
            </a:r>
          </a:p>
          <a:p>
            <a:pPr marL="685800" lvl="2">
              <a:spcBef>
                <a:spcPts val="1000"/>
              </a:spcBef>
            </a:pPr>
            <a:r>
              <a:rPr lang="tr-TR" dirty="0" smtClean="0"/>
              <a:t>Rektum ve mesane doluluk </a:t>
            </a:r>
            <a:r>
              <a:rPr lang="tr-TR" dirty="0" err="1" smtClean="0"/>
              <a:t>değişmine</a:t>
            </a:r>
            <a:r>
              <a:rPr lang="tr-TR" dirty="0" smtClean="0"/>
              <a:t> göre   </a:t>
            </a:r>
            <a:r>
              <a:rPr lang="tr-TR" dirty="0" smtClean="0"/>
              <a:t>değişen organ hareketleri</a:t>
            </a:r>
          </a:p>
          <a:p>
            <a:pPr marL="685800" lvl="2">
              <a:spcBef>
                <a:spcPts val="1000"/>
              </a:spcBef>
            </a:pPr>
            <a:r>
              <a:rPr lang="tr-TR" dirty="0" smtClean="0"/>
              <a:t>Tümör boyutunda değişikliğe bağlı hareketler</a:t>
            </a:r>
          </a:p>
          <a:p>
            <a:pPr marL="685800" lvl="2">
              <a:spcBef>
                <a:spcPts val="1000"/>
              </a:spcBef>
            </a:pPr>
            <a:r>
              <a:rPr lang="tr-TR" dirty="0" smtClean="0"/>
              <a:t>Hastanın kilo alıp vermesine bağlı değişiklikler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Tedavide neden hata olabilir?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2532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belirsizliklerine çözüm ne?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72145"/>
            <a:ext cx="10515600" cy="390481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Tedavi odasında 2 veya 3 boyutlu anatomik görüntüleme ile tedavi alanlarını kontrol etme yani görüntü </a:t>
            </a:r>
            <a:r>
              <a:rPr lang="tr-TR" dirty="0" err="1" smtClean="0"/>
              <a:t>klavuzluğunda</a:t>
            </a:r>
            <a:r>
              <a:rPr lang="tr-TR" dirty="0" smtClean="0"/>
              <a:t> RT   (IGRT) bu belirsizlikleri en aza indirmeye olanak sağlar</a:t>
            </a:r>
          </a:p>
          <a:p>
            <a:endParaRPr lang="tr-TR" dirty="0"/>
          </a:p>
          <a:p>
            <a:r>
              <a:rPr lang="tr-TR" dirty="0" smtClean="0"/>
              <a:t>IGRT  </a:t>
            </a:r>
          </a:p>
          <a:p>
            <a:pPr lvl="1"/>
            <a:r>
              <a:rPr lang="tr-TR" dirty="0" smtClean="0"/>
              <a:t>On-</a:t>
            </a:r>
            <a:r>
              <a:rPr lang="tr-TR" dirty="0" err="1" smtClean="0"/>
              <a:t>line</a:t>
            </a:r>
            <a:r>
              <a:rPr lang="tr-TR" dirty="0" smtClean="0"/>
              <a:t>: Tedaviden hemen önce görüntü alınarak düzeltme yapma</a:t>
            </a:r>
          </a:p>
          <a:p>
            <a:pPr lvl="1"/>
            <a:r>
              <a:rPr lang="tr-TR" dirty="0" err="1" smtClean="0"/>
              <a:t>Off-line</a:t>
            </a:r>
            <a:r>
              <a:rPr lang="tr-TR" dirty="0" smtClean="0"/>
              <a:t>: Tedavi öncesi görüntü alınır ancak hemen düzeltilmez bir sonraki set </a:t>
            </a:r>
            <a:r>
              <a:rPr lang="tr-TR" dirty="0" err="1" smtClean="0"/>
              <a:t>upda</a:t>
            </a:r>
            <a:r>
              <a:rPr lang="tr-TR" dirty="0" smtClean="0"/>
              <a:t> pozisyonlama dikkate alınır</a:t>
            </a:r>
          </a:p>
          <a:p>
            <a:pPr lvl="1"/>
            <a:r>
              <a:rPr lang="tr-TR" dirty="0" smtClean="0"/>
              <a:t>Real time: RT sırasında anatomik hareketliliği izlemeye olanak </a:t>
            </a:r>
            <a:r>
              <a:rPr lang="tr-TR" smtClean="0"/>
              <a:t>sağlayan  yöntemlerdir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4004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282</Words>
  <Application>Microsoft Office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RADYOTERAPİ TEDAVİ DOĞRULAMA YÖNTEMLERİ-I Giriş</vt:lpstr>
      <vt:lpstr>Tedavi doğrulama neden önemli</vt:lpstr>
      <vt:lpstr>Tedavide neden hata olabilir?</vt:lpstr>
      <vt:lpstr>Tedavide neden hata olabilir?</vt:lpstr>
      <vt:lpstr>Tedavide neden hata olabilir?</vt:lpstr>
      <vt:lpstr>Tedavide neden hata olabilir?</vt:lpstr>
      <vt:lpstr>Tedavide neden hata olabilir?</vt:lpstr>
      <vt:lpstr>Tedavi belirsizliklerine çözüm ne?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RADYOTERAPİ TEDAVİ DOĞRULAMA YÖNTEMLERİ-I</dc:title>
  <dc:creator>lenovo</dc:creator>
  <cp:lastModifiedBy>lenovo</cp:lastModifiedBy>
  <cp:revision>4</cp:revision>
  <dcterms:created xsi:type="dcterms:W3CDTF">2019-02-26T12:11:46Z</dcterms:created>
  <dcterms:modified xsi:type="dcterms:W3CDTF">2019-02-26T12:34:02Z</dcterms:modified>
</cp:coreProperties>
</file>