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74" r:id="rId17"/>
    <p:sldId id="288" r:id="rId18"/>
    <p:sldId id="289" r:id="rId19"/>
    <p:sldId id="290" r:id="rId20"/>
    <p:sldId id="291" r:id="rId21"/>
    <p:sldId id="292" r:id="rId22"/>
    <p:sldId id="293" r:id="rId23"/>
    <p:sldId id="295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smtClean="0"/>
              <a:t/>
            </a:r>
            <a:br>
              <a:rPr lang="tr-TR" smtClean="0"/>
            </a:br>
            <a:r>
              <a:rPr lang="tr-TR"/>
              <a:t>DAVRANIŞ BİLİMLERİNDE ARAŞTIRMA (YÜKSEK LİSANS)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3. Yarı Deneme Modelleri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/>
              <a:t>Bu modeller bilimsel değer açısından gerçek deneme modellerinden sonra gelir. 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/>
              <a:t>Gerçek </a:t>
            </a:r>
            <a:r>
              <a:rPr lang="tr-TR" altLang="tr-TR" dirty="0"/>
              <a:t>deneme modellerinin gerektirdiği kontrollerin sağlanamadığı ya da yeterli olmadığı durumlarda yarı deneme modellerinden yararlanılır.  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/>
              <a:t>Kendi içerisinde 5’e ayrılır;</a:t>
            </a: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447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</a:t>
            </a:r>
            <a:r>
              <a:rPr lang="tr-TR" sz="3600" b="1" dirty="0" smtClean="0"/>
              <a:t>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a. Zaman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Dizisi Modeli: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modelde gelişigüzel seçilmiş bir grup bulunur. İzleme yöntemi ile bağımlı değişken periyodik olarak ölçülür ve ölçümlerin ilk yarısında, örneğin 5 ölçümden sonra bağımsız değişken uygulanır.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Sonraki ölçümler de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periyodik olarak yapılır. Eğer sonraki ölçümlerde bir değişim gözleniyorsa, bunun uygulanan bağımsız değişkenden kaynaklandığı kabul edilir.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modelle yapılan araştırmalarda grafik kullanımına çok sık rastlanır.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807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6495" cy="47516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cs typeface="Calibri" panose="020F0502020204030204" pitchFamily="34" charset="0"/>
              </a:rPr>
              <a:t>b. Eşit </a:t>
            </a:r>
            <a:r>
              <a:rPr lang="tr-TR" altLang="tr-TR" b="1" dirty="0">
                <a:cs typeface="Calibri" panose="020F0502020204030204" pitchFamily="34" charset="0"/>
              </a:rPr>
              <a:t>Zaman </a:t>
            </a:r>
            <a:r>
              <a:rPr lang="tr-TR" altLang="tr-TR" b="1" dirty="0" err="1">
                <a:cs typeface="Calibri" panose="020F0502020204030204" pitchFamily="34" charset="0"/>
              </a:rPr>
              <a:t>Örneklemli</a:t>
            </a:r>
            <a:r>
              <a:rPr lang="tr-TR" altLang="tr-TR" b="1" dirty="0">
                <a:cs typeface="Calibri" panose="020F0502020204030204" pitchFamily="34" charset="0"/>
              </a:rPr>
              <a:t> Model: </a:t>
            </a:r>
            <a:endParaRPr lang="tr-TR" altLang="tr-TR" b="1" dirty="0" smtClean="0"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b="1" dirty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cs typeface="Calibri" panose="020F0502020204030204" pitchFamily="34" charset="0"/>
              </a:rPr>
              <a:t>Gelişigüzel </a:t>
            </a:r>
            <a:r>
              <a:rPr lang="tr-TR" altLang="tr-TR" dirty="0">
                <a:cs typeface="Calibri" panose="020F0502020204030204" pitchFamily="34" charset="0"/>
              </a:rPr>
              <a:t>oluşturulmuş tek bir grup üzerinde çalışılır</a:t>
            </a:r>
            <a:r>
              <a:rPr lang="tr-TR" altLang="tr-TR" dirty="0" smtClean="0"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cs typeface="Calibri" panose="020F0502020204030204" pitchFamily="34" charset="0"/>
              </a:rPr>
              <a:t>Ancak </a:t>
            </a:r>
            <a:r>
              <a:rPr lang="tr-TR" altLang="tr-TR" dirty="0">
                <a:cs typeface="Calibri" panose="020F0502020204030204" pitchFamily="34" charset="0"/>
              </a:rPr>
              <a:t>bu desende aynı grup eşit zaman aralıkları ve yansız seçimle belirlenen bir sırada, deney ve kontrol grubu olarak kullanılır ve her uygulamadan sonra, bağımlı değişken değeri ölçülür. 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/>
              <a:t>Sonra bağımsız değişkenin farklı düzeylerini yansıtan ölçümler bir araya getirilerek ölçüm grupları (deney ve kontrol grupları) oluşturulur. Anlamlı bir istatistiksel karşılaştırma yapabilmek için yeterli sayıda deney ve kontrol </a:t>
            </a:r>
            <a:r>
              <a:rPr lang="tr-TR" altLang="tr-TR" dirty="0" err="1"/>
              <a:t>X’lerinin</a:t>
            </a:r>
            <a:r>
              <a:rPr lang="tr-TR" altLang="tr-TR" dirty="0"/>
              <a:t> uygulanmış ve ölçmelerin yapılmış olması gerekir.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565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c. Eşitlenmemiş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Kontrol Gruplu Model: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Öntest-Sontest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Kontrol Gruplu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Model”e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benzer. Aralarındaki tek ve en önemli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fark,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burada grupların yansız atama ile değil, gelişigüzel oluşturulmuş olmasıdır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Yansız atama için çaba harcanmamakla birlikte, grupların mümkün olduğunca benzer olmasına özen gösterilir. Ayrıca hangi grubun deney, hangisinin kontrol olacağı yansız atama ile belirlenir.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68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8950"/>
            <a:ext cx="10792326" cy="483184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d. </a:t>
            </a:r>
            <a:r>
              <a:rPr lang="tr-TR" alt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Öntest-Sontest</a:t>
            </a:r>
            <a:r>
              <a:rPr lang="tr-TR" alt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sz="2400" b="1" dirty="0">
                <a:latin typeface="Calibri" panose="020F0502020204030204" pitchFamily="34" charset="0"/>
                <a:cs typeface="Calibri" panose="020F0502020204030204" pitchFamily="34" charset="0"/>
              </a:rPr>
              <a:t>Ayrı Örnek Grup Modeli: </a:t>
            </a:r>
            <a:endParaRPr lang="tr-TR" altLang="tr-TR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Yansız 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atama ile iki grup oluşturulur. Gruplardan birisi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öntest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, diğeri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sontest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için kullanılır. </a:t>
            </a:r>
            <a:endParaRPr lang="tr-TR" alt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Her 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iki gruba da aynı bağımsız değişken düzeyi uygulanır. Burada gruplar yansız atama ile oluşturulduğundan, ayrı gruplar üzerinde yapılan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öntest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ile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sontestin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sanki aynı grupta yapılmış gibi işlem göreceği düşünülür. </a:t>
            </a:r>
            <a:endParaRPr lang="tr-TR" alt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Böylece de deney öncesi ölçmenin bağımlı değişkeni etkileme olasılığı ortadan kalkmış olur. Sonuçta,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öntestten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sonteste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olan değişimin, deneysel işleme bağlı olduğu kabul edilir.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860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e. Rotasyon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Modeli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Birden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çok grup, zaman ve deney değişkenlerinin, eşit sıra, zaman ve yansızlık ilkesine göre etkileştirilmelerinden oluşur.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Buna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göre her grup, eşit sürelerle ve yansız bir sıra içinde X bağımsız değişkenlerinin etkisi altında bırakılır. Her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X’den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sonra ölçme yapılır.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Yani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bir grupta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X’ler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1, 2, 3, 4 diğer grupta 2,3,1,4 vb.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uygulanır ve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daha sonra 1,2,3,4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ler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biraraya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getirilerek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değerlendirilir. Böylece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uygulama sırasından doğacak yanılgılar önlenmeye çalışılır.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307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İç ve Dış Geçerlik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81240"/>
            <a:ext cx="10515600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 smtClean="0"/>
              <a:t>İç geçerlik: </a:t>
            </a:r>
            <a:r>
              <a:rPr lang="tr-TR" dirty="0" smtClean="0"/>
              <a:t>Bağımlı </a:t>
            </a:r>
            <a:r>
              <a:rPr lang="tr-TR" dirty="0"/>
              <a:t>değişkende gözlenen değişmelerin, bağımsız değişkenle </a:t>
            </a:r>
            <a:r>
              <a:rPr lang="tr-TR" dirty="0" err="1"/>
              <a:t>açıklanabilirlik</a:t>
            </a:r>
            <a:r>
              <a:rPr lang="tr-TR" dirty="0"/>
              <a:t> </a:t>
            </a:r>
            <a:r>
              <a:rPr lang="tr-TR" dirty="0" smtClean="0"/>
              <a:t>derecesidir.</a:t>
            </a:r>
          </a:p>
          <a:p>
            <a:endParaRPr lang="tr-TR" dirty="0"/>
          </a:p>
          <a:p>
            <a:r>
              <a:rPr lang="tr-TR" b="1" dirty="0" smtClean="0"/>
              <a:t>Dış geçerlik: </a:t>
            </a:r>
            <a:r>
              <a:rPr lang="tr-TR" dirty="0" smtClean="0"/>
              <a:t>Sonuçların </a:t>
            </a:r>
            <a:r>
              <a:rPr lang="tr-TR" dirty="0"/>
              <a:t>deneklerin seçildiği büyük gruplara, evrene </a:t>
            </a:r>
            <a:r>
              <a:rPr lang="tr-TR" dirty="0" err="1"/>
              <a:t>genellenebilirlik</a:t>
            </a:r>
            <a:r>
              <a:rPr lang="tr-TR" dirty="0"/>
              <a:t> </a:t>
            </a:r>
            <a:r>
              <a:rPr lang="tr-TR" dirty="0" smtClean="0"/>
              <a:t>derecesidir. </a:t>
            </a:r>
          </a:p>
          <a:p>
            <a:endParaRPr lang="tr-TR" dirty="0"/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(Büyüköztürk vd.,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3511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İç Geçerliği Etkileyen Faktörler (Büyüköztürk vd., 2013; </a:t>
            </a:r>
            <a:r>
              <a:rPr lang="tr-TR" sz="3600" b="1" dirty="0" err="1" smtClean="0"/>
              <a:t>Karasar</a:t>
            </a:r>
            <a:r>
              <a:rPr lang="tr-TR" sz="3600" b="1" dirty="0" smtClean="0"/>
              <a:t>, 2005)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1905" cy="470351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Zaman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Denenen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bağımsız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dışında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kalan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önemli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diğer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bazı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zamanla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denenen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gibi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olabilmektedir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Zaman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uzadıkça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bu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tür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istemedik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kontrolü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güç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olmaktadır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altLang="tr-TR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Seçimi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yansız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atanmaması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eşleştirmenin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olamaması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durumunda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daha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başlangıçta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oluşması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söz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konusu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olacaktır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altLang="tr-TR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Olgunlaşması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Özellikle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zamana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bağlı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yürütülen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çalışmalarda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örneğin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boylamsal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çalışmalarda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uygulamalar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arasında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değişim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olgunlaşmaya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bağlı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olarak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sınırları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dışındaki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yaşantılarında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farklılaşma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037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İç Geçerliği Etkileyen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Veri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Toplama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Aracı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Araç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ölçme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araçlarının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koşullarda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farklılaşması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durumunda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ortaya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çıkar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Bu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tehdit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re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verilen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testlerin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gözlemcilerin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birey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objeleri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değerlendirmeleri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gerektiği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ortaya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çıkabilir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5.Deneklerin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Geçmişi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süresince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geçmiş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olarak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tanımlanabilen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ve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bilinmeyen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değişken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etkileyebilir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Araştırmacılar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geçmiş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lerinin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yol açacağı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 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kurtulmak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için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mani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ülasyon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dışında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deneyim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ere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seçerler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47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İç Geçerliği Etkileyen Faktörler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6.Denek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Kaybı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başladıktan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sonra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çeşitli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nedenlerle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deneyden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ayrılabilirler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Yansız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atama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eşleştirme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oluşturulan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kaybının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sonuçlar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üzerinde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etkili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Bu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başla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gıçta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grupların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büyük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tutulması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yararlı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7.Öntest (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Deney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Öncesi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Ölçüm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Aynı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testin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aynı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belirli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aralıklarla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kez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uygulanması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kişinin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testin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formuna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içeriğine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aşina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nedeniyle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sontest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puanları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üzerinde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belli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etkiye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olabilir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283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Bölüm </a:t>
            </a:r>
            <a:r>
              <a:rPr lang="tr-TR" sz="3600" b="1" dirty="0"/>
              <a:t>II: </a:t>
            </a:r>
            <a:r>
              <a:rPr lang="tr-TR" sz="3600" b="1" dirty="0" smtClean="0"/>
              <a:t>Yöntem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Büyüköztürk ve diğerleri (2013)’e göre deneysel desen türleri;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smtClean="0"/>
              <a:t>Zayıf deneysel 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smtClean="0"/>
              <a:t>Gerçek deneysel 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smtClean="0"/>
              <a:t>Yarı deneysel 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err="1" smtClean="0"/>
              <a:t>Faktöryel</a:t>
            </a:r>
            <a:r>
              <a:rPr lang="tr-TR" dirty="0" smtClean="0"/>
              <a:t> desenler</a:t>
            </a:r>
          </a:p>
        </p:txBody>
      </p:sp>
    </p:spTree>
    <p:extLst>
      <p:ext uri="{BB962C8B-B14F-4D97-AF65-F5344CB8AC3E}">
        <p14:creationId xmlns:p14="http://schemas.microsoft.com/office/powerpoint/2010/main" val="3772220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İç Geçerliği Etkileyen Faktörler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4659"/>
            <a:ext cx="10856495" cy="49765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u="sng" dirty="0">
                <a:cs typeface="Calibri" panose="020F0502020204030204" pitchFamily="34" charset="0"/>
              </a:rPr>
              <a:t>8.Etkileş</a:t>
            </a:r>
            <a:r>
              <a:rPr lang="tr-TR" altLang="tr-TR" u="sng" dirty="0">
                <a:cs typeface="Calibri" panose="020F0502020204030204" pitchFamily="34" charset="0"/>
              </a:rPr>
              <a:t>i</a:t>
            </a:r>
            <a:r>
              <a:rPr lang="en-US" altLang="tr-TR" u="sng" dirty="0">
                <a:cs typeface="Calibri" panose="020F0502020204030204" pitchFamily="34" charset="0"/>
              </a:rPr>
              <a:t>m </a:t>
            </a:r>
            <a:r>
              <a:rPr lang="en-US" altLang="tr-TR" u="sng" dirty="0" err="1"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cs typeface="Calibri" panose="020F0502020204030204" pitchFamily="34" charset="0"/>
              </a:rPr>
              <a:t>: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Bağımlı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değişken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üzerinde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etkisi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incelenen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iki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ya</a:t>
            </a:r>
            <a:r>
              <a:rPr lang="en-US" altLang="tr-TR" dirty="0"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cs typeface="Calibri" panose="020F0502020204030204" pitchFamily="34" charset="0"/>
              </a:rPr>
              <a:t>daha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fazla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değişkenin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kombinasyonu</a:t>
            </a:r>
            <a:r>
              <a:rPr lang="en-US" altLang="tr-TR" dirty="0"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cs typeface="Calibri" panose="020F0502020204030204" pitchFamily="34" charset="0"/>
              </a:rPr>
              <a:t>bu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değişkenlerin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birbirinden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bağımsız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bir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şekildeki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etkilerinden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farklı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bir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etkiye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sahip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olabilir</a:t>
            </a:r>
            <a:r>
              <a:rPr lang="en-US" altLang="tr-TR" dirty="0">
                <a:cs typeface="Calibri" panose="020F0502020204030204" pitchFamily="34" charset="0"/>
              </a:rPr>
              <a:t>. </a:t>
            </a:r>
            <a:r>
              <a:rPr lang="tr-TR" altLang="tr-TR" dirty="0">
                <a:cs typeface="Calibri" panose="020F0502020204030204" pitchFamily="34" charset="0"/>
              </a:rPr>
              <a:t>Bu durum özellikle y</a:t>
            </a:r>
            <a:r>
              <a:rPr lang="en-US" altLang="tr-TR" dirty="0" err="1">
                <a:cs typeface="Calibri" panose="020F0502020204030204" pitchFamily="34" charset="0"/>
              </a:rPr>
              <a:t>ansız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atamanın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olmadığı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durumlarda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önemli</a:t>
            </a:r>
            <a:r>
              <a:rPr lang="en-US" altLang="tr-TR" dirty="0">
                <a:cs typeface="Calibri" panose="020F0502020204030204" pitchFamily="34" charset="0"/>
              </a:rPr>
              <a:t> </a:t>
            </a:r>
            <a:r>
              <a:rPr lang="en-US" altLang="tr-TR" dirty="0" err="1">
                <a:cs typeface="Calibri" panose="020F0502020204030204" pitchFamily="34" charset="0"/>
              </a:rPr>
              <a:t>olabilir</a:t>
            </a:r>
            <a:r>
              <a:rPr lang="en-US" altLang="tr-TR" dirty="0" smtClean="0">
                <a:cs typeface="Calibri" panose="020F0502020204030204" pitchFamily="34" charset="0"/>
              </a:rPr>
              <a:t>.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u="sng" dirty="0"/>
              <a:t>9.Beklenti </a:t>
            </a:r>
            <a:r>
              <a:rPr lang="tr-TR" altLang="tr-TR" u="sng" dirty="0"/>
              <a:t>E</a:t>
            </a:r>
            <a:r>
              <a:rPr lang="en-US" altLang="tr-TR" u="sng" dirty="0" err="1"/>
              <a:t>tkisi</a:t>
            </a:r>
            <a:r>
              <a:rPr lang="en-US" altLang="tr-TR" dirty="0"/>
              <a:t>: </a:t>
            </a:r>
            <a:r>
              <a:rPr lang="en-US" altLang="tr-TR" dirty="0" err="1"/>
              <a:t>Deneklerin</a:t>
            </a:r>
            <a:r>
              <a:rPr lang="en-US" altLang="tr-TR" dirty="0"/>
              <a:t> </a:t>
            </a:r>
            <a:r>
              <a:rPr lang="en-US" altLang="tr-TR" dirty="0" err="1"/>
              <a:t>ya</a:t>
            </a:r>
            <a:r>
              <a:rPr lang="en-US" altLang="tr-TR" dirty="0"/>
              <a:t> da </a:t>
            </a:r>
            <a:r>
              <a:rPr lang="en-US" altLang="tr-TR" dirty="0" err="1"/>
              <a:t>araştırmacıların</a:t>
            </a:r>
            <a:r>
              <a:rPr lang="en-US" altLang="tr-TR" dirty="0"/>
              <a:t> </a:t>
            </a:r>
            <a:r>
              <a:rPr lang="en-US" altLang="tr-TR" dirty="0" err="1"/>
              <a:t>deneysel</a:t>
            </a:r>
            <a:r>
              <a:rPr lang="en-US" altLang="tr-TR" dirty="0"/>
              <a:t> </a:t>
            </a:r>
            <a:r>
              <a:rPr lang="en-US" altLang="tr-TR" dirty="0" err="1"/>
              <a:t>koşullar</a:t>
            </a:r>
            <a:r>
              <a:rPr lang="en-US" altLang="tr-TR" dirty="0"/>
              <a:t> </a:t>
            </a:r>
            <a:r>
              <a:rPr lang="en-US" altLang="tr-TR" dirty="0" err="1"/>
              <a:t>hakkında</a:t>
            </a:r>
            <a:r>
              <a:rPr lang="en-US" altLang="tr-TR" dirty="0"/>
              <a:t> </a:t>
            </a:r>
            <a:r>
              <a:rPr lang="en-US" altLang="tr-TR" dirty="0" err="1"/>
              <a:t>oluşan</a:t>
            </a:r>
            <a:r>
              <a:rPr lang="en-US" altLang="tr-TR" dirty="0"/>
              <a:t> </a:t>
            </a:r>
            <a:r>
              <a:rPr lang="en-US" altLang="tr-TR" dirty="0" err="1"/>
              <a:t>beklentileri</a:t>
            </a:r>
            <a:r>
              <a:rPr lang="en-US" altLang="tr-TR" dirty="0"/>
              <a:t>, </a:t>
            </a:r>
            <a:r>
              <a:rPr lang="en-US" altLang="tr-TR" dirty="0" err="1"/>
              <a:t>sonuçları</a:t>
            </a:r>
            <a:r>
              <a:rPr lang="en-US" altLang="tr-TR" dirty="0"/>
              <a:t> </a:t>
            </a:r>
            <a:r>
              <a:rPr lang="en-US" altLang="tr-TR" dirty="0" err="1"/>
              <a:t>ya</a:t>
            </a:r>
            <a:r>
              <a:rPr lang="en-US" altLang="tr-TR" dirty="0"/>
              <a:t> da </a:t>
            </a:r>
            <a:r>
              <a:rPr lang="en-US" altLang="tr-TR" dirty="0" err="1"/>
              <a:t>performansları</a:t>
            </a:r>
            <a:r>
              <a:rPr lang="en-US" altLang="tr-TR" dirty="0"/>
              <a:t> </a:t>
            </a:r>
            <a:r>
              <a:rPr lang="en-US" altLang="tr-TR" dirty="0" err="1"/>
              <a:t>beklenti</a:t>
            </a:r>
            <a:r>
              <a:rPr lang="en-US" altLang="tr-TR" dirty="0"/>
              <a:t> </a:t>
            </a:r>
            <a:r>
              <a:rPr lang="en-US" altLang="tr-TR" dirty="0" err="1"/>
              <a:t>yönünde</a:t>
            </a:r>
            <a:r>
              <a:rPr lang="en-US" altLang="tr-TR" dirty="0"/>
              <a:t> </a:t>
            </a:r>
            <a:r>
              <a:rPr lang="en-US" altLang="tr-TR" dirty="0" err="1"/>
              <a:t>etkileyebilir</a:t>
            </a:r>
            <a:r>
              <a:rPr lang="en-US" altLang="tr-TR" dirty="0"/>
              <a:t>. 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tr-TR" u="sng" dirty="0"/>
              <a:t>10.İstatistiksel </a:t>
            </a:r>
            <a:r>
              <a:rPr lang="en-US" altLang="tr-TR" u="sng" dirty="0" err="1"/>
              <a:t>Regresyon</a:t>
            </a:r>
            <a:r>
              <a:rPr lang="en-US" altLang="tr-TR" dirty="0"/>
              <a:t>: </a:t>
            </a:r>
            <a:r>
              <a:rPr lang="en-US" altLang="tr-TR" dirty="0" err="1"/>
              <a:t>Özellikle</a:t>
            </a:r>
            <a:r>
              <a:rPr lang="en-US" altLang="tr-TR" dirty="0"/>
              <a:t> </a:t>
            </a:r>
            <a:r>
              <a:rPr lang="en-US" altLang="tr-TR" dirty="0" err="1"/>
              <a:t>performans</a:t>
            </a:r>
            <a:r>
              <a:rPr lang="en-US" altLang="tr-TR" dirty="0"/>
              <a:t> </a:t>
            </a:r>
            <a:r>
              <a:rPr lang="en-US" altLang="tr-TR" dirty="0" err="1"/>
              <a:t>testleri</a:t>
            </a:r>
            <a:r>
              <a:rPr lang="en-US" altLang="tr-TR" dirty="0"/>
              <a:t> </a:t>
            </a:r>
            <a:r>
              <a:rPr lang="en-US" altLang="tr-TR" dirty="0" err="1"/>
              <a:t>için</a:t>
            </a:r>
            <a:r>
              <a:rPr lang="en-US" altLang="tr-TR" dirty="0"/>
              <a:t> </a:t>
            </a:r>
            <a:r>
              <a:rPr lang="en-US" altLang="tr-TR" dirty="0" err="1"/>
              <a:t>geçerlidir</a:t>
            </a:r>
            <a:r>
              <a:rPr lang="en-US" altLang="tr-TR" dirty="0"/>
              <a:t>. </a:t>
            </a:r>
            <a:r>
              <a:rPr lang="en-US" altLang="tr-TR" dirty="0" err="1"/>
              <a:t>Regresyon</a:t>
            </a:r>
            <a:r>
              <a:rPr lang="en-US" altLang="tr-TR" dirty="0"/>
              <a:t> </a:t>
            </a:r>
            <a:r>
              <a:rPr lang="en-US" altLang="tr-TR" dirty="0" err="1"/>
              <a:t>ortalamaya</a:t>
            </a:r>
            <a:r>
              <a:rPr lang="en-US" altLang="tr-TR" dirty="0"/>
              <a:t> </a:t>
            </a:r>
            <a:r>
              <a:rPr lang="en-US" altLang="tr-TR" dirty="0" err="1"/>
              <a:t>doğru</a:t>
            </a:r>
            <a:r>
              <a:rPr lang="en-US" altLang="tr-TR" dirty="0"/>
              <a:t> </a:t>
            </a:r>
            <a:r>
              <a:rPr lang="en-US" altLang="tr-TR" dirty="0" err="1"/>
              <a:t>çekilme</a:t>
            </a:r>
            <a:r>
              <a:rPr lang="en-US" altLang="tr-TR" dirty="0"/>
              <a:t> </a:t>
            </a:r>
            <a:r>
              <a:rPr lang="en-US" altLang="tr-TR" dirty="0" err="1"/>
              <a:t>ya</a:t>
            </a:r>
            <a:r>
              <a:rPr lang="en-US" altLang="tr-TR" dirty="0"/>
              <a:t> da </a:t>
            </a:r>
            <a:r>
              <a:rPr lang="en-US" altLang="tr-TR" dirty="0" err="1"/>
              <a:t>gerilemelidir</a:t>
            </a:r>
            <a:r>
              <a:rPr lang="en-US" alt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89728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Dış Geçerliği Etkileyen Faktörler (Büyüköztürk vd., 2013)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1.Örnekleme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Sınırlı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alandan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seçilen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kişilerin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başka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yerlerdeki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kişileri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temsil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etmesi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çok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olası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değildir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 Bu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durumda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sonuç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araştırmaya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dahil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bireyler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için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geçerli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olur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2.Tepkisellik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Beklentilerin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u="sng" dirty="0" err="1">
                <a:latin typeface="Calibri" panose="020F0502020204030204" pitchFamily="34" charset="0"/>
                <a:cs typeface="Calibri" panose="020F0502020204030204" pitchFamily="34" charset="0"/>
              </a:rPr>
              <a:t>Etkisi</a:t>
            </a:r>
            <a:r>
              <a:rPr lang="en-US" altLang="tr-TR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katıldığını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bilen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deneklerin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ölçme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ara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cı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işleme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edindikleri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bilgiler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bu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tür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bilgiye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sahip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olmayanlara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göre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deneysel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koşullardaki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davranışlarını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farklılaştırabilir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05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Dış Geçerliği Etkileyen </a:t>
            </a:r>
            <a:r>
              <a:rPr lang="tr-TR" sz="3600" b="1" dirty="0" smtClean="0"/>
              <a:t>Faktörler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u="sng" dirty="0" smtClean="0">
              <a:cs typeface="Calibri Light" panose="020F03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tr-TR" u="sng" dirty="0" smtClean="0">
                <a:cs typeface="Calibri Light" panose="020F0302020204030204" pitchFamily="34" charset="0"/>
              </a:rPr>
              <a:t>3.Öntest</a:t>
            </a:r>
            <a:r>
              <a:rPr lang="tr-TR" altLang="tr-TR" u="sng" dirty="0">
                <a:cs typeface="Calibri Light" panose="020F0302020204030204" pitchFamily="34" charset="0"/>
              </a:rPr>
              <a:t>/</a:t>
            </a:r>
            <a:r>
              <a:rPr lang="en-US" altLang="tr-TR" u="sng" dirty="0" err="1">
                <a:cs typeface="Calibri Light" panose="020F0302020204030204" pitchFamily="34" charset="0"/>
              </a:rPr>
              <a:t>Deneysel</a:t>
            </a:r>
            <a:r>
              <a:rPr lang="en-US" altLang="tr-TR" u="sng" dirty="0">
                <a:cs typeface="Calibri Light" panose="020F0302020204030204" pitchFamily="34" charset="0"/>
              </a:rPr>
              <a:t> </a:t>
            </a:r>
            <a:r>
              <a:rPr lang="en-US" altLang="tr-TR" u="sng" dirty="0" err="1">
                <a:cs typeface="Calibri Light" panose="020F0302020204030204" pitchFamily="34" charset="0"/>
              </a:rPr>
              <a:t>Değişken</a:t>
            </a:r>
            <a:r>
              <a:rPr lang="en-US" altLang="tr-TR" u="sng" dirty="0">
                <a:cs typeface="Calibri Light" panose="020F0302020204030204" pitchFamily="34" charset="0"/>
              </a:rPr>
              <a:t> </a:t>
            </a:r>
            <a:r>
              <a:rPr lang="en-US" altLang="tr-TR" u="sng" dirty="0" err="1">
                <a:cs typeface="Calibri Light" panose="020F0302020204030204" pitchFamily="34" charset="0"/>
              </a:rPr>
              <a:t>Etkileşim</a:t>
            </a:r>
            <a:r>
              <a:rPr lang="en-US" altLang="tr-TR" u="sng" dirty="0">
                <a:cs typeface="Calibri Light" panose="020F0302020204030204" pitchFamily="34" charset="0"/>
              </a:rPr>
              <a:t> </a:t>
            </a:r>
            <a:r>
              <a:rPr lang="en-US" altLang="tr-TR" u="sng" dirty="0" err="1">
                <a:cs typeface="Calibri Light" panose="020F0302020204030204" pitchFamily="34" charset="0"/>
              </a:rPr>
              <a:t>Etkisi</a:t>
            </a:r>
            <a:r>
              <a:rPr lang="en-US" altLang="tr-TR" u="sng" dirty="0">
                <a:cs typeface="Calibri Light" panose="020F0302020204030204" pitchFamily="34" charset="0"/>
              </a:rPr>
              <a:t>: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öncesi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ölçme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ile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deneysel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değişkenin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etkileşimi</a:t>
            </a:r>
            <a:r>
              <a:rPr lang="en-US" altLang="tr-TR" dirty="0">
                <a:cs typeface="Calibri Light" panose="020F0302020204030204" pitchFamily="34" charset="0"/>
              </a:rPr>
              <a:t>, </a:t>
            </a:r>
            <a:r>
              <a:rPr lang="en-US" altLang="tr-TR" dirty="0" err="1">
                <a:cs typeface="Calibri Light" panose="020F0302020204030204" pitchFamily="34" charset="0"/>
              </a:rPr>
              <a:t>sadece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deneysel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değişkene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bağlı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değişmeden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farklı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etki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ortaya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çıkartabilir</a:t>
            </a:r>
            <a:r>
              <a:rPr lang="en-US" altLang="tr-TR" dirty="0">
                <a:cs typeface="Calibri Light" panose="020F0302020204030204" pitchFamily="34" charset="0"/>
              </a:rPr>
              <a:t>. </a:t>
            </a:r>
            <a:r>
              <a:rPr lang="en-US" altLang="tr-TR" dirty="0" err="1">
                <a:cs typeface="Calibri Light" panose="020F0302020204030204" pitchFamily="34" charset="0"/>
              </a:rPr>
              <a:t>Öntest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uygulanmayan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durum </a:t>
            </a:r>
            <a:r>
              <a:rPr lang="en-US" altLang="tr-TR" dirty="0" err="1">
                <a:cs typeface="Calibri Light" panose="020F0302020204030204" pitchFamily="34" charset="0"/>
              </a:rPr>
              <a:t>ile</a:t>
            </a:r>
            <a:r>
              <a:rPr lang="en-US" altLang="tr-TR" dirty="0">
                <a:cs typeface="Calibri Light" panose="020F0302020204030204" pitchFamily="34" charset="0"/>
              </a:rPr>
              <a:t>, </a:t>
            </a:r>
            <a:r>
              <a:rPr lang="en-US" altLang="tr-TR" dirty="0" err="1">
                <a:cs typeface="Calibri Light" panose="020F0302020204030204" pitchFamily="34" charset="0"/>
              </a:rPr>
              <a:t>ön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testin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uygulan</a:t>
            </a:r>
            <a:r>
              <a:rPr lang="tr-TR" altLang="tr-TR" dirty="0" err="1">
                <a:cs typeface="Calibri Light" panose="020F0302020204030204" pitchFamily="34" charset="0"/>
              </a:rPr>
              <a:t>dı</a:t>
            </a:r>
            <a:r>
              <a:rPr lang="en-US" altLang="tr-TR" dirty="0" err="1">
                <a:cs typeface="Calibri Light" panose="020F0302020204030204" pitchFamily="34" charset="0"/>
              </a:rPr>
              <a:t>ğı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bir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deneyde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oluşacak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değişkenlik</a:t>
            </a:r>
            <a:r>
              <a:rPr lang="en-US" altLang="tr-TR" dirty="0">
                <a:cs typeface="Calibri Light" panose="020F0302020204030204" pitchFamily="34" charset="0"/>
              </a:rPr>
              <a:t> </a:t>
            </a:r>
            <a:r>
              <a:rPr lang="en-US" altLang="tr-TR" dirty="0" err="1">
                <a:cs typeface="Calibri Light" panose="020F0302020204030204" pitchFamily="34" charset="0"/>
              </a:rPr>
              <a:t>farklıdır</a:t>
            </a:r>
            <a:r>
              <a:rPr lang="en-US" altLang="tr-TR" dirty="0">
                <a:cs typeface="Calibri Light" panose="020F0302020204030204" pitchFamily="34" charset="0"/>
              </a:rPr>
              <a:t>.</a:t>
            </a:r>
            <a:endParaRPr lang="tr-TR" altLang="tr-TR" dirty="0">
              <a:cs typeface="Calibri Light" panose="020F03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4540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Kaynakça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Büyüköztürk, Ş., Çakmak, E.K., Akgün, Ö.E., Karadeniz, Ş. ve Demirel, F. (2013). </a:t>
            </a:r>
            <a:r>
              <a:rPr lang="tr-TR" i="1" dirty="0" smtClean="0"/>
              <a:t>Bilimsel araştırma yöntemleri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(2013).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6236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Bölüm II: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err="1" smtClean="0"/>
              <a:t>Karasar</a:t>
            </a:r>
            <a:r>
              <a:rPr lang="tr-TR" b="1" dirty="0" smtClean="0"/>
              <a:t> (2013)’e göre deneme modelleri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/>
              <a:t>1. Deneme Öncesi Modeller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2</a:t>
            </a:r>
            <a:r>
              <a:rPr lang="tr-TR" altLang="tr-TR" dirty="0"/>
              <a:t>. Gerçek Deneme Modelleri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3</a:t>
            </a:r>
            <a:r>
              <a:rPr lang="tr-TR" altLang="tr-TR" dirty="0"/>
              <a:t>. Yarı Deneme Modelleri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274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07958"/>
            <a:ext cx="10515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Karasar</a:t>
            </a:r>
            <a:r>
              <a:rPr lang="tr-TR" dirty="0" smtClean="0"/>
              <a:t> (2013)’e göre deneme modelleri;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1. Deneme Öncesi Modeller</a:t>
            </a:r>
          </a:p>
          <a:p>
            <a:r>
              <a:rPr lang="tr-TR" altLang="tr-TR" dirty="0"/>
              <a:t>Gerçek bir deneme modeli niteliği taşımazlar. </a:t>
            </a:r>
            <a:endParaRPr lang="tr-TR" altLang="tr-TR" dirty="0" smtClean="0"/>
          </a:p>
          <a:p>
            <a:r>
              <a:rPr lang="tr-TR" altLang="tr-TR" dirty="0" smtClean="0"/>
              <a:t>Bilimsel </a:t>
            </a:r>
            <a:r>
              <a:rPr lang="tr-TR" altLang="tr-TR" dirty="0"/>
              <a:t>değerleri </a:t>
            </a:r>
            <a:r>
              <a:rPr lang="tr-TR" altLang="tr-TR" dirty="0" smtClean="0"/>
              <a:t>düşüktür</a:t>
            </a:r>
          </a:p>
          <a:p>
            <a:r>
              <a:rPr lang="tr-TR" altLang="tr-TR" dirty="0" smtClean="0"/>
              <a:t>Kendi içerisinde 3’e ayrılır;</a:t>
            </a:r>
          </a:p>
          <a:p>
            <a:endParaRPr lang="tr-TR" altLang="tr-TR" dirty="0" smtClean="0"/>
          </a:p>
          <a:p>
            <a:pPr marL="0" indent="0">
              <a:buNone/>
            </a:pPr>
            <a:r>
              <a:rPr lang="tr-TR" altLang="tr-TR" b="1" dirty="0" smtClean="0"/>
              <a:t>a. Tek </a:t>
            </a:r>
            <a:r>
              <a:rPr lang="tr-TR" altLang="tr-TR" b="1" dirty="0"/>
              <a:t>Grup Son Test Modeli: </a:t>
            </a:r>
            <a:r>
              <a:rPr lang="tr-TR" altLang="tr-TR" dirty="0"/>
              <a:t>Gelişigüzel seçilmiş tek bir gruba bağımsız değişkenin uygulanması ve bağımlı değişken üzerindeki etkisinin gözlendiği modellerdir.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554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b. Tek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Grup </a:t>
            </a:r>
            <a:r>
              <a:rPr lang="tr-TR" alt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Öntest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-Son Test Modeli: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Yine gelişigüzel bir gruba bağımsız değişken uygulanır. Ancak diğer desenden farklı olarak bu kez hem işlem öncesinde, hem de sonrasında ölçüm alınır. 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c. Karşılaştırmalı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Eşitlenmemiş Grup Son-Test Modeli: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Gelişigüzel seçilmiş ve başlangıçta benzerlikleri bilinmeyen iki grup bulunur. Gruplardan biri deney, diğeri kontrol grubu olarak kullanılır. Sadece deneysel işlem tamamlandıktan sonra tek bir son ölçüm alınır.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380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24411" cy="465538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2. Gerçek Deneme Modelleri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/>
              <a:t>Bilimsel değeri en yüksek araştırmalar, gerçek deneme modelleri ile yapılan araştırmalardır. </a:t>
            </a:r>
            <a:endParaRPr lang="tr-TR" altLang="tr-TR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tr-TR" altLang="tr-TR" dirty="0"/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/>
              <a:t>	Gerçek deneme modellerinin ortak özellikleri: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/>
              <a:t>Birden çok grup kullanılması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/>
              <a:t>Grupların yansız </a:t>
            </a:r>
            <a:r>
              <a:rPr lang="tr-TR" altLang="tr-TR" dirty="0" smtClean="0"/>
              <a:t>atanmasıdır</a:t>
            </a:r>
            <a:r>
              <a:rPr lang="tr-TR" altLang="tr-TR" dirty="0"/>
              <a:t>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/>
              <a:t>Bundan dolayı da her deneme modelinde en az bir deney, bir de kontrol grubu bulunur</a:t>
            </a:r>
            <a:r>
              <a:rPr lang="tr-TR" altLang="tr-TR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/>
              <a:t>Kendi içerisinde 3’e ayrılır;</a:t>
            </a:r>
            <a:endParaRPr lang="tr-TR" alt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56667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309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tr-TR" altLang="tr-T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Öntest-Sontest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Kontrol Gruplu Model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>
              <a:lnSpc>
                <a:spcPct val="80000"/>
              </a:lnSpc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modelde yansız atama ile oluşturulmuş iki grup bulunur. Bunlardan biri deney, diğeri kontrol grubu olarak kullanılır.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Her iki gruptan da hem deney öncesinde, hem de sonrasında ölçüm alınır.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Bu desende en önemli nokta, deney öncesi ölçümler arasında anlamlı farklar bulunması durumunda önlemler alınması gerekliliğidir.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409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b. Son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Test Kontrol Gruplu Model: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Yine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yansız atama ile oluşturulmuş iki grup bulunur. Bunlardan biri deney, diğeri kontrol grubu olarak kullanılır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Gruplara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sadece son test uygulanır.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Burada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grupların yansız atama ile oluşturulmasının, deney öncesi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gruplararası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benzerliği sağladığı kabul edilir. Böylece deney öncesi ölçmenin iç ve dış geçerlik üzerindeki etkileri azaltılmış olur. 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256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712116" cy="486393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c. Solomon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Dört Grup Modeli: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Yansız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atama ile oluşturulmuş dört grup bulunur. Bunlardan ikisi kontrol, ikisi deney grubu olarak kullanılır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Deney öncesi ölçümler yani ön testler sadece bir deney, bir kontrol olmak üzere iki grupta yapılırken, son testler tüm gruplarda yapılır.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 iç ve dış geçerliği birlikte koruyan en güçlü deneme modelidir.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135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1415</Words>
  <Application>Microsoft Office PowerPoint</Application>
  <PresentationFormat>Geniş ekran</PresentationFormat>
  <Paragraphs>151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Teması</vt:lpstr>
      <vt:lpstr>  DAVRANIŞ BİLİMLERİNDE ARAŞTIRMA (YÜKSEK LİSANS)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İç ve Dış Geçerlik</vt:lpstr>
      <vt:lpstr>İç Geçerliği Etkileyen Faktörler (Büyüköztürk vd., 2013; Karasar, 2005)</vt:lpstr>
      <vt:lpstr>İç Geçerliği Etkileyen Faktörler</vt:lpstr>
      <vt:lpstr>İç Geçerliği Etkileyen Faktörler</vt:lpstr>
      <vt:lpstr>İç Geçerliği Etkileyen Faktörler</vt:lpstr>
      <vt:lpstr>Dış Geçerliği Etkileyen Faktörler (Büyüköztürk vd., 2013)</vt:lpstr>
      <vt:lpstr>Dış Geçerliği Etkileyen Faktörler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90</cp:revision>
  <dcterms:created xsi:type="dcterms:W3CDTF">2017-05-17T14:13:10Z</dcterms:created>
  <dcterms:modified xsi:type="dcterms:W3CDTF">2018-01-30T14:25:34Z</dcterms:modified>
</cp:coreProperties>
</file>