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4"/>
  </p:notesMasterIdLst>
  <p:handoutMasterIdLst>
    <p:handoutMasterId r:id="rId15"/>
  </p:handoutMasterIdLst>
  <p:sldIdLst>
    <p:sldId id="265" r:id="rId5"/>
    <p:sldId id="268" r:id="rId6"/>
    <p:sldId id="270" r:id="rId7"/>
    <p:sldId id="271" r:id="rId8"/>
    <p:sldId id="273" r:id="rId9"/>
    <p:sldId id="274" r:id="rId10"/>
    <p:sldId id="275" r:id="rId11"/>
    <p:sldId id="276" r:id="rId12"/>
    <p:sldId id="277" r:id="rId13"/>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4" d="100"/>
          <a:sy n="74" d="100"/>
        </p:scale>
        <p:origin x="576"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0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DDFEAC2-31C5-4E20-8392-90B3ACECF82B}" type="datetime1">
              <a:rPr lang="tr-TR" smtClean="0"/>
              <a:t>28.01.2020</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78FE58C-C1A6-4C4C-90C2-B7F5B0504B2D}" type="slidenum">
              <a:rPr lang="tr-TR" smtClean="0"/>
              <a:t>‹#›</a:t>
            </a:fld>
            <a:endParaRPr lang="tr-TR" dirty="0"/>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E0D7EAE-6B40-42B4-9C34-6BA0B13E0324}" type="datetime1">
              <a:rPr lang="tr-TR" noProof="0" smtClean="0"/>
              <a:t>28.01.2020</a:t>
            </a:fld>
            <a:endParaRPr lang="tr-TR" noProof="0"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dirty="0" smtClean="0"/>
              <a:t>Asıl metin stillerini düzenle</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10E1E9A-E921-4174-A0FC-51868D7AC568}" type="slidenum">
              <a:rPr lang="tr-TR" noProof="0" smtClean="0"/>
              <a:t>‹#›</a:t>
            </a:fld>
            <a:endParaRPr lang="tr-TR" noProof="0"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10E1E9A-E921-4174-A0FC-51868D7AC568}" type="slidenum">
              <a:rPr lang="tr-TR" smtClean="0"/>
              <a:t>1</a:t>
            </a:fld>
            <a:endParaRPr lang="tr-TR" dirty="0"/>
          </a:p>
        </p:txBody>
      </p:sp>
    </p:spTree>
    <p:extLst>
      <p:ext uri="{BB962C8B-B14F-4D97-AF65-F5344CB8AC3E}">
        <p14:creationId xmlns:p14="http://schemas.microsoft.com/office/powerpoint/2010/main" val="4094595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041400"/>
            <a:ext cx="9144000" cy="2387600"/>
          </a:xfrm>
        </p:spPr>
        <p:txBody>
          <a:bodyPr rtlCol="0" anchor="b"/>
          <a:lstStyle>
            <a:lvl1pPr algn="ctr" rtl="0">
              <a:defRPr sz="6000"/>
            </a:lvl1pPr>
          </a:lstStyle>
          <a:p>
            <a:pPr rtl="0"/>
            <a:r>
              <a:rPr lang="tr-TR" smtClean="0"/>
              <a:t>Asıl başlık stili için tıklatın</a:t>
            </a:r>
            <a:endParaRPr lang="tr-TR" noProof="0" dirty="0"/>
          </a:p>
        </p:txBody>
      </p:sp>
      <p:sp>
        <p:nvSpPr>
          <p:cNvPr id="3" name="Alt Başlık 2"/>
          <p:cNvSpPr>
            <a:spLocks noGrp="1"/>
          </p:cNvSpPr>
          <p:nvPr>
            <p:ph type="subTitle" idx="1"/>
          </p:nvPr>
        </p:nvSpPr>
        <p:spPr>
          <a:xfrm>
            <a:off x="1524000" y="3602038"/>
            <a:ext cx="9144000" cy="1655762"/>
          </a:xfrm>
        </p:spPr>
        <p:txBody>
          <a:bodyPr rtlCol="0"/>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smtClean="0"/>
              <a:t>Asıl alt başlık stilini düzenlemek için tıklatın</a:t>
            </a:r>
            <a:endParaRPr lang="tr-TR" noProof="0" dirty="0"/>
          </a:p>
        </p:txBody>
      </p:sp>
      <p:sp>
        <p:nvSpPr>
          <p:cNvPr id="4" name="Tarih Yer Tutucusu 3"/>
          <p:cNvSpPr>
            <a:spLocks noGrp="1"/>
          </p:cNvSpPr>
          <p:nvPr>
            <p:ph type="dt" sz="half" idx="10"/>
          </p:nvPr>
        </p:nvSpPr>
        <p:spPr/>
        <p:txBody>
          <a:bodyPr rtlCol="0"/>
          <a:lstStyle/>
          <a:p>
            <a:pPr rtl="0"/>
            <a:fld id="{04C94E88-F1F8-4CAB-9F29-9B03A1C10A31}" type="datetime1">
              <a:rPr lang="tr-TR" noProof="0" smtClean="0"/>
              <a:t>28.01.2020</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6" name="Slayt Numarası Yer Tutucusu 5"/>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smtClean="0"/>
              <a:t>Asıl başlık stili için tıklatın</a:t>
            </a:r>
            <a:endParaRPr lang="tr-TR" noProof="0" dirty="0"/>
          </a:p>
        </p:txBody>
      </p:sp>
      <p:sp>
        <p:nvSpPr>
          <p:cNvPr id="3" name="Dikey Metin Yer Tutucusu 2"/>
          <p:cNvSpPr>
            <a:spLocks noGrp="1"/>
          </p:cNvSpPr>
          <p:nvPr>
            <p:ph type="body" orient="vert" idx="1"/>
          </p:nvPr>
        </p:nvSpPr>
        <p:spPr>
          <a:xfrm>
            <a:off x="1562100" y="1825625"/>
            <a:ext cx="9791700" cy="4351338"/>
          </a:xfrm>
        </p:spPr>
        <p:txBody>
          <a:bodyPr vert="eaVert" rtlCol="0"/>
          <a:lstStyle>
            <a:lvl1pPr marL="0" marR="0" indent="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tr-TR" smtClean="0"/>
              <a:t>Asıl metin stillerini düzenlemek için tıklatın</a:t>
            </a:r>
          </a:p>
          <a:p>
            <a:pPr marL="228600" marR="0" lvl="1"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tr-TR" smtClean="0"/>
              <a:t>İkinci düzey</a:t>
            </a:r>
          </a:p>
          <a:p>
            <a:pPr marL="228600" marR="0" lvl="2"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tr-TR" smtClean="0"/>
              <a:t>Üçüncü düzey</a:t>
            </a:r>
          </a:p>
          <a:p>
            <a:pPr marL="228600" marR="0" lvl="3"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tr-TR" smtClean="0"/>
              <a:t>Dördüncü düzey</a:t>
            </a:r>
          </a:p>
          <a:p>
            <a:pPr marL="228600" marR="0" lvl="4"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tr-TR" smtClean="0"/>
              <a:t>Beşinci düzey</a:t>
            </a:r>
            <a:endParaRPr lang="tr-TR" noProof="0" dirty="0"/>
          </a:p>
        </p:txBody>
      </p:sp>
      <p:sp>
        <p:nvSpPr>
          <p:cNvPr id="4" name="Tarih Yer Tutucusu 3"/>
          <p:cNvSpPr>
            <a:spLocks noGrp="1"/>
          </p:cNvSpPr>
          <p:nvPr>
            <p:ph type="dt" sz="half" idx="10"/>
          </p:nvPr>
        </p:nvSpPr>
        <p:spPr/>
        <p:txBody>
          <a:bodyPr rtlCol="0"/>
          <a:lstStyle/>
          <a:p>
            <a:pPr rtl="0"/>
            <a:fld id="{AB5EF780-D8D0-49CD-835A-B5D244B8054E}" type="datetime1">
              <a:rPr lang="tr-TR" noProof="0" smtClean="0"/>
              <a:t>28.01.2020</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6" name="Slayt Numarası Yer Tutucusu 5"/>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rtlCol="0"/>
          <a:lstStyle>
            <a:lvl1pPr rtl="0">
              <a:defRPr/>
            </a:lvl1pPr>
          </a:lstStyle>
          <a:p>
            <a:pPr rtl="0"/>
            <a:r>
              <a:rPr lang="tr-TR" smtClean="0"/>
              <a:t>Asıl başlık stili için tıklatın</a:t>
            </a:r>
            <a:endParaRPr lang="tr-TR" noProof="0" dirty="0"/>
          </a:p>
        </p:txBody>
      </p:sp>
      <p:sp>
        <p:nvSpPr>
          <p:cNvPr id="3" name="Dikey Metin Yer Tutucusu 2"/>
          <p:cNvSpPr>
            <a:spLocks noGrp="1"/>
          </p:cNvSpPr>
          <p:nvPr>
            <p:ph type="body" orient="vert" idx="1"/>
          </p:nvPr>
        </p:nvSpPr>
        <p:spPr>
          <a:xfrm>
            <a:off x="1562100" y="365125"/>
            <a:ext cx="7010400" cy="5811838"/>
          </a:xfrm>
        </p:spPr>
        <p:txBody>
          <a:bodyPr vert="eaVert"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noProof="0" dirty="0"/>
          </a:p>
        </p:txBody>
      </p:sp>
      <p:sp>
        <p:nvSpPr>
          <p:cNvPr id="4" name="Tarih Yer Tutucusu 3"/>
          <p:cNvSpPr>
            <a:spLocks noGrp="1"/>
          </p:cNvSpPr>
          <p:nvPr>
            <p:ph type="dt" sz="half" idx="10"/>
          </p:nvPr>
        </p:nvSpPr>
        <p:spPr/>
        <p:txBody>
          <a:bodyPr rtlCol="0"/>
          <a:lstStyle/>
          <a:p>
            <a:pPr rtl="0"/>
            <a:fld id="{F4D95DCC-1E7A-4E1F-9CCC-D117988B022E}" type="datetime1">
              <a:rPr lang="tr-TR" noProof="0" smtClean="0"/>
              <a:t>28.01.2020</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6" name="Slayt Numarası Yer Tutucusu 5"/>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sim Yazılı Resim">
    <p:spTree>
      <p:nvGrpSpPr>
        <p:cNvPr id="1" name=""/>
        <p:cNvGrpSpPr/>
        <p:nvPr/>
      </p:nvGrpSpPr>
      <p:grpSpPr>
        <a:xfrm>
          <a:off x="0" y="0"/>
          <a:ext cx="0" cy="0"/>
          <a:chOff x="0" y="0"/>
          <a:chExt cx="0" cy="0"/>
        </a:xfrm>
      </p:grpSpPr>
      <p:sp>
        <p:nvSpPr>
          <p:cNvPr id="9" name="Başlık 1"/>
          <p:cNvSpPr>
            <a:spLocks noGrp="1"/>
          </p:cNvSpPr>
          <p:nvPr>
            <p:ph type="title"/>
          </p:nvPr>
        </p:nvSpPr>
        <p:spPr>
          <a:xfrm>
            <a:off x="1562100" y="457200"/>
            <a:ext cx="3932237" cy="1600200"/>
          </a:xfrm>
        </p:spPr>
        <p:txBody>
          <a:bodyPr rtlCol="0" anchor="b"/>
          <a:lstStyle>
            <a:lvl1pPr rtl="0">
              <a:defRPr sz="3200"/>
            </a:lvl1pPr>
          </a:lstStyle>
          <a:p>
            <a:pPr rtl="0"/>
            <a:r>
              <a:rPr lang="tr-TR" smtClean="0"/>
              <a:t>Asıl başlık stili için tıklatın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smtClean="0"/>
              <a:t>Resim eklemek için simgeyi tıklatın</a:t>
            </a:r>
            <a:endParaRPr lang="tr-TR" noProof="0" dirty="0"/>
          </a:p>
        </p:txBody>
      </p:sp>
      <p:sp>
        <p:nvSpPr>
          <p:cNvPr id="8" name="Metin Yer Tutucusu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Tarih Yer Tutucusu 4"/>
          <p:cNvSpPr>
            <a:spLocks noGrp="1"/>
          </p:cNvSpPr>
          <p:nvPr>
            <p:ph type="dt" sz="half" idx="10"/>
          </p:nvPr>
        </p:nvSpPr>
        <p:spPr/>
        <p:txBody>
          <a:bodyPr rtlCol="0"/>
          <a:lstStyle/>
          <a:p>
            <a:pPr rtl="0"/>
            <a:fld id="{88885324-8F32-4C80-A359-D3A8C5DB7931}" type="datetime1">
              <a:rPr lang="tr-TR" noProof="0" smtClean="0"/>
              <a:t>28.01.2020</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7" name="Slayt Numarası Yer Tutucusu 6"/>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smtClean="0"/>
              <a:t>Asıl başlık stili için tıklatın</a:t>
            </a:r>
            <a:endParaRPr lang="tr-TR" noProof="0" dirty="0"/>
          </a:p>
        </p:txBody>
      </p:sp>
      <p:sp>
        <p:nvSpPr>
          <p:cNvPr id="3" name="İçerik Yer Tutucusu 2"/>
          <p:cNvSpPr>
            <a:spLocks noGrp="1"/>
          </p:cNvSpPr>
          <p:nvPr>
            <p:ph idx="1"/>
          </p:nvPr>
        </p:nvSpPr>
        <p:spPr/>
        <p:txBody>
          <a:bodyPr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noProof="0" dirty="0"/>
          </a:p>
        </p:txBody>
      </p:sp>
      <p:sp>
        <p:nvSpPr>
          <p:cNvPr id="4" name="Tarih Yer Tutucusu 3"/>
          <p:cNvSpPr>
            <a:spLocks noGrp="1"/>
          </p:cNvSpPr>
          <p:nvPr>
            <p:ph type="dt" sz="half" idx="10"/>
          </p:nvPr>
        </p:nvSpPr>
        <p:spPr/>
        <p:txBody>
          <a:bodyPr rtlCol="0"/>
          <a:lstStyle/>
          <a:p>
            <a:pPr rtl="0"/>
            <a:fld id="{1D21EFAB-5A3E-4A81-B1B7-3E6936263CBE}" type="datetime1">
              <a:rPr lang="tr-TR" noProof="0" smtClean="0"/>
              <a:t>28.01.2020</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6" name="Slayt Numarası Yer Tutucusu 5"/>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1241658" y="1709738"/>
            <a:ext cx="10105791" cy="2862262"/>
          </a:xfrm>
        </p:spPr>
        <p:txBody>
          <a:bodyPr rtlCol="0" anchor="b"/>
          <a:lstStyle>
            <a:lvl1pPr rtl="0">
              <a:defRPr sz="6000"/>
            </a:lvl1pPr>
          </a:lstStyle>
          <a:p>
            <a:pPr rtl="0"/>
            <a:r>
              <a:rPr lang="tr-TR" smtClean="0"/>
              <a:t>Asıl başlık stili için tıklatın</a:t>
            </a:r>
            <a:endParaRPr lang="tr-TR" noProof="0" dirty="0"/>
          </a:p>
        </p:txBody>
      </p:sp>
      <p:sp>
        <p:nvSpPr>
          <p:cNvPr id="3" name="Metin Yer Tutucusu 2"/>
          <p:cNvSpPr>
            <a:spLocks noGrp="1"/>
          </p:cNvSpPr>
          <p:nvPr>
            <p:ph type="body" idx="1"/>
          </p:nvPr>
        </p:nvSpPr>
        <p:spPr>
          <a:xfrm>
            <a:off x="1241658" y="4589463"/>
            <a:ext cx="10105791" cy="1500187"/>
          </a:xfrm>
        </p:spPr>
        <p:txBody>
          <a:bodyPr rtlCol="0"/>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4" name="Tarih Yer Tutucusu 3"/>
          <p:cNvSpPr>
            <a:spLocks noGrp="1"/>
          </p:cNvSpPr>
          <p:nvPr>
            <p:ph type="dt" sz="half" idx="10"/>
          </p:nvPr>
        </p:nvSpPr>
        <p:spPr/>
        <p:txBody>
          <a:bodyPr rtlCol="0"/>
          <a:lstStyle/>
          <a:p>
            <a:pPr rtl="0"/>
            <a:fld id="{27C1D2FD-63FB-47C0-929B-561F88D39C7E}" type="datetime1">
              <a:rPr lang="tr-TR" noProof="0" smtClean="0"/>
              <a:t>28.01.2020</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6" name="Slayt Numarası Yer Tutucusu 5"/>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smtClean="0"/>
              <a:t>Asıl başlık stili için tıklatın</a:t>
            </a:r>
            <a:endParaRPr lang="tr-TR" noProof="0" dirty="0"/>
          </a:p>
        </p:txBody>
      </p:sp>
      <p:sp>
        <p:nvSpPr>
          <p:cNvPr id="3" name="İçerik Yer Tutucusu 2"/>
          <p:cNvSpPr>
            <a:spLocks noGrp="1"/>
          </p:cNvSpPr>
          <p:nvPr>
            <p:ph sz="half" idx="1"/>
          </p:nvPr>
        </p:nvSpPr>
        <p:spPr>
          <a:xfrm>
            <a:off x="1569700"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noProof="0" dirty="0"/>
          </a:p>
        </p:txBody>
      </p:sp>
      <p:sp>
        <p:nvSpPr>
          <p:cNvPr id="4" name="İçerik Yer Tutucusu 3"/>
          <p:cNvSpPr>
            <a:spLocks noGrp="1"/>
          </p:cNvSpPr>
          <p:nvPr>
            <p:ph sz="half" idx="2"/>
          </p:nvPr>
        </p:nvSpPr>
        <p:spPr>
          <a:xfrm>
            <a:off x="6605325"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noProof="0" dirty="0"/>
          </a:p>
        </p:txBody>
      </p:sp>
      <p:sp>
        <p:nvSpPr>
          <p:cNvPr id="5" name="Tarih Yer Tutucusu 4"/>
          <p:cNvSpPr>
            <a:spLocks noGrp="1"/>
          </p:cNvSpPr>
          <p:nvPr>
            <p:ph type="dt" sz="half" idx="10"/>
          </p:nvPr>
        </p:nvSpPr>
        <p:spPr/>
        <p:txBody>
          <a:bodyPr rtlCol="0"/>
          <a:lstStyle/>
          <a:p>
            <a:pPr rtl="0"/>
            <a:fld id="{F5140FE2-8244-4E8C-89F6-A069EF214C54}" type="datetime1">
              <a:rPr lang="tr-TR" noProof="0" smtClean="0"/>
              <a:t>28.01.2020</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7" name="Slayt Numarası Yer Tutucusu 6"/>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2324100" y="274638"/>
            <a:ext cx="9023350" cy="1143000"/>
          </a:xfrm>
        </p:spPr>
        <p:txBody>
          <a:bodyPr rtlCol="0"/>
          <a:lstStyle>
            <a:lvl1pPr rtl="0">
              <a:defRPr/>
            </a:lvl1pPr>
          </a:lstStyle>
          <a:p>
            <a:pPr rtl="0"/>
            <a:r>
              <a:rPr lang="tr-TR" smtClean="0"/>
              <a:t>Asıl başlık stili için tıklatın</a:t>
            </a:r>
            <a:endParaRPr lang="tr-TR" noProof="0" dirty="0"/>
          </a:p>
        </p:txBody>
      </p:sp>
      <p:sp>
        <p:nvSpPr>
          <p:cNvPr id="3" name="Metin Yer Tutucusu 2"/>
          <p:cNvSpPr>
            <a:spLocks noGrp="1"/>
          </p:cNvSpPr>
          <p:nvPr>
            <p:ph type="body" idx="1"/>
          </p:nvPr>
        </p:nvSpPr>
        <p:spPr>
          <a:xfrm>
            <a:off x="1562100" y="1489075"/>
            <a:ext cx="4754880" cy="641350"/>
          </a:xfr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156210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noProof="0" dirty="0"/>
          </a:p>
        </p:txBody>
      </p:sp>
      <p:sp>
        <p:nvSpPr>
          <p:cNvPr id="5" name="Metin Yer Tutucusu 4"/>
          <p:cNvSpPr>
            <a:spLocks noGrp="1"/>
          </p:cNvSpPr>
          <p:nvPr>
            <p:ph type="body" sz="quarter" idx="3"/>
          </p:nvPr>
        </p:nvSpPr>
        <p:spPr>
          <a:xfrm>
            <a:off x="6598920" y="1489075"/>
            <a:ext cx="4754880" cy="641350"/>
          </a:xfr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59892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noProof="0" dirty="0"/>
          </a:p>
        </p:txBody>
      </p:sp>
      <p:sp>
        <p:nvSpPr>
          <p:cNvPr id="7" name="Tarih Yer Tutucusu 6"/>
          <p:cNvSpPr>
            <a:spLocks noGrp="1"/>
          </p:cNvSpPr>
          <p:nvPr>
            <p:ph type="dt" sz="half" idx="10"/>
          </p:nvPr>
        </p:nvSpPr>
        <p:spPr/>
        <p:txBody>
          <a:bodyPr rtlCol="0"/>
          <a:lstStyle/>
          <a:p>
            <a:pPr rtl="0"/>
            <a:fld id="{4BF57108-5D1B-4AF3-A09D-3E9B51DD64F9}" type="datetime1">
              <a:rPr lang="tr-TR" noProof="0" smtClean="0"/>
              <a:t>28.01.2020</a:t>
            </a:fld>
            <a:endParaRPr lang="tr-TR" noProof="0" dirty="0"/>
          </a:p>
        </p:txBody>
      </p:sp>
      <p:sp>
        <p:nvSpPr>
          <p:cNvPr id="8" name="Alt Bilgi Yer Tutucusu 7"/>
          <p:cNvSpPr>
            <a:spLocks noGrp="1"/>
          </p:cNvSpPr>
          <p:nvPr>
            <p:ph type="ftr" sz="quarter" idx="11"/>
          </p:nvPr>
        </p:nvSpPr>
        <p:spPr/>
        <p:txBody>
          <a:bodyPr rtlCol="0"/>
          <a:lstStyle/>
          <a:p>
            <a:pPr rtl="0"/>
            <a:r>
              <a:rPr lang="tr-TR" noProof="0" dirty="0" smtClean="0"/>
              <a:t>Alt bilgi ekleme</a:t>
            </a:r>
            <a:endParaRPr lang="tr-TR" noProof="0" dirty="0"/>
          </a:p>
        </p:txBody>
      </p:sp>
      <p:sp>
        <p:nvSpPr>
          <p:cNvPr id="9" name="Slayt Numarası Yer Tutucusu 8"/>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smtClean="0"/>
              <a:t>Asıl başlık stili için tıklatın</a:t>
            </a:r>
            <a:endParaRPr lang="tr-TR" noProof="0" dirty="0"/>
          </a:p>
        </p:txBody>
      </p:sp>
      <p:sp>
        <p:nvSpPr>
          <p:cNvPr id="3" name="Tarih Yer Tutucusu 2"/>
          <p:cNvSpPr>
            <a:spLocks noGrp="1"/>
          </p:cNvSpPr>
          <p:nvPr>
            <p:ph type="dt" sz="half" idx="10"/>
          </p:nvPr>
        </p:nvSpPr>
        <p:spPr/>
        <p:txBody>
          <a:bodyPr rtlCol="0"/>
          <a:lstStyle/>
          <a:p>
            <a:pPr rtl="0"/>
            <a:fld id="{44DF5B11-2220-4957-B834-D72A7A6865A5}" type="datetime1">
              <a:rPr lang="tr-TR" noProof="0" smtClean="0"/>
              <a:t>28.01.2020</a:t>
            </a:fld>
            <a:endParaRPr lang="tr-TR" noProof="0" dirty="0"/>
          </a:p>
        </p:txBody>
      </p:sp>
      <p:sp>
        <p:nvSpPr>
          <p:cNvPr id="4" name="Alt Bilgi Yer Tutucusu 3"/>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Slayt Numarası Yer Tutucusu 4"/>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96C8F7A0-535A-4EF9-8CED-F049CF164F43}" type="datetime1">
              <a:rPr lang="tr-TR" noProof="0" smtClean="0"/>
              <a:t>28.01.2020</a:t>
            </a:fld>
            <a:endParaRPr lang="tr-TR" noProof="0" dirty="0"/>
          </a:p>
        </p:txBody>
      </p:sp>
      <p:sp>
        <p:nvSpPr>
          <p:cNvPr id="3" name="Alt Bilgi Yer Tutucusu 2"/>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Slayt Numarası Yer Tutucusu 3"/>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562100" y="457200"/>
            <a:ext cx="3932237" cy="1600200"/>
          </a:xfrm>
        </p:spPr>
        <p:txBody>
          <a:bodyPr rtlCol="0" anchor="b"/>
          <a:lstStyle>
            <a:lvl1pPr rtl="0">
              <a:defRPr sz="3200"/>
            </a:lvl1pPr>
          </a:lstStyle>
          <a:p>
            <a:pPr rtl="0"/>
            <a:r>
              <a:rPr lang="tr-TR" smtClean="0"/>
              <a:t>Asıl başlık stili için tıklatın</a:t>
            </a:r>
            <a:endParaRPr lang="tr-TR" noProof="0" dirty="0"/>
          </a:p>
        </p:txBody>
      </p:sp>
      <p:sp>
        <p:nvSpPr>
          <p:cNvPr id="3" name="İçerik Yer Tutucusu 2"/>
          <p:cNvSpPr>
            <a:spLocks noGrp="1"/>
          </p:cNvSpPr>
          <p:nvPr>
            <p:ph idx="1"/>
          </p:nvPr>
        </p:nvSpPr>
        <p:spPr>
          <a:xfrm>
            <a:off x="5678905" y="987425"/>
            <a:ext cx="5676483"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noProof="0" dirty="0"/>
          </a:p>
        </p:txBody>
      </p:sp>
      <p:sp>
        <p:nvSpPr>
          <p:cNvPr id="4" name="Metin Yer Tutucusu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Tarih Yer Tutucusu 4"/>
          <p:cNvSpPr>
            <a:spLocks noGrp="1"/>
          </p:cNvSpPr>
          <p:nvPr>
            <p:ph type="dt" sz="half" idx="10"/>
          </p:nvPr>
        </p:nvSpPr>
        <p:spPr/>
        <p:txBody>
          <a:bodyPr rtlCol="0"/>
          <a:lstStyle/>
          <a:p>
            <a:pPr rtl="0"/>
            <a:fld id="{3705B58F-6C21-4971-B0FC-C86C7EDDE00A}" type="datetime1">
              <a:rPr lang="tr-TR" noProof="0" smtClean="0"/>
              <a:t>28.01.2020</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7" name="Slayt Numarası Yer Tutucusu 6"/>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esim Yazılı Resim">
    <p:spTree>
      <p:nvGrpSpPr>
        <p:cNvPr id="1" name=""/>
        <p:cNvGrpSpPr/>
        <p:nvPr/>
      </p:nvGrpSpPr>
      <p:grpSpPr>
        <a:xfrm>
          <a:off x="0" y="0"/>
          <a:ext cx="0" cy="0"/>
          <a:chOff x="0" y="0"/>
          <a:chExt cx="0" cy="0"/>
        </a:xfrm>
      </p:grpSpPr>
      <p:sp>
        <p:nvSpPr>
          <p:cNvPr id="9" name="Başlık 1"/>
          <p:cNvSpPr>
            <a:spLocks noGrp="1"/>
          </p:cNvSpPr>
          <p:nvPr>
            <p:ph type="title"/>
          </p:nvPr>
        </p:nvSpPr>
        <p:spPr>
          <a:xfrm>
            <a:off x="1562100" y="457200"/>
            <a:ext cx="3932237" cy="1600200"/>
          </a:xfrm>
        </p:spPr>
        <p:txBody>
          <a:bodyPr rtlCol="0" anchor="b"/>
          <a:lstStyle>
            <a:lvl1pPr rtl="0">
              <a:defRPr sz="3200"/>
            </a:lvl1pPr>
          </a:lstStyle>
          <a:p>
            <a:pPr rtl="0"/>
            <a:r>
              <a:rPr lang="tr-TR" smtClean="0"/>
              <a:t>Asıl başlık stili için tıklatın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smtClean="0"/>
              <a:t>Resim eklemek için simgeyi tıklatın</a:t>
            </a:r>
            <a:endParaRPr lang="tr-TR" noProof="0" dirty="0"/>
          </a:p>
        </p:txBody>
      </p:sp>
      <p:sp>
        <p:nvSpPr>
          <p:cNvPr id="8" name="Metin Yer Tutucusu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Tarih Yer Tutucusu 4"/>
          <p:cNvSpPr>
            <a:spLocks noGrp="1"/>
          </p:cNvSpPr>
          <p:nvPr>
            <p:ph type="dt" sz="half" idx="10"/>
          </p:nvPr>
        </p:nvSpPr>
        <p:spPr/>
        <p:txBody>
          <a:bodyPr rtlCol="0"/>
          <a:lstStyle/>
          <a:p>
            <a:pPr rtl="0"/>
            <a:fld id="{8E913516-4ACF-42A6-85AA-BE881FC0FF15}" type="datetime1">
              <a:rPr lang="tr-TR" noProof="0" smtClean="0"/>
              <a:t>28.01.2020</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7" name="Slayt Numarası Yer Tutucusu 6"/>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pPr rtl="0"/>
            <a:r>
              <a:rPr lang="tr-TR" dirty="0" smtClean="0"/>
              <a:t>Asıl başlık stili için tıklatın</a:t>
            </a:r>
            <a:endParaRPr lang="tr-TR" noProof="0" dirty="0"/>
          </a:p>
        </p:txBody>
      </p:sp>
      <p:sp>
        <p:nvSpPr>
          <p:cNvPr id="3" name="Metin Yer Tutucusu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tr-TR" dirty="0" smtClean="0"/>
              <a:t>Asıl metin stillerini düzenle</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4" name="Tarih Yer Tutucusu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CFA9B00F-A425-434F-A181-0B307C38ADD4}" type="datetime1">
              <a:rPr lang="tr-TR" noProof="0" smtClean="0"/>
              <a:t>28.01.2020</a:t>
            </a:fld>
            <a:endParaRPr lang="tr-TR" noProof="0" dirty="0"/>
          </a:p>
        </p:txBody>
      </p:sp>
      <p:sp>
        <p:nvSpPr>
          <p:cNvPr id="5" name="Alt Bilgi Yer Tutucusu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r>
              <a:rPr lang="tr-TR" noProof="0" dirty="0" smtClean="0"/>
              <a:t>Alt bilgi ekleme</a:t>
            </a:r>
            <a:endParaRPr lang="tr-TR" noProof="0" dirty="0"/>
          </a:p>
        </p:txBody>
      </p:sp>
      <p:sp>
        <p:nvSpPr>
          <p:cNvPr id="6" name="Slayt Numarası Yer Tutucusu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71B7BAC7-FE87-40F6-AA24-4F4685D1B022}" type="slidenum">
              <a:rPr lang="tr-TR" noProof="0" smtClean="0"/>
              <a:pPr/>
              <a:t>‹#›</a:t>
            </a:fld>
            <a:endParaRPr lang="tr-TR" noProof="0" dirty="0"/>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05308" y="680792"/>
            <a:ext cx="10899820" cy="2387600"/>
          </a:xfrm>
        </p:spPr>
        <p:txBody>
          <a:bodyPr rtlCol="0"/>
          <a:lstStyle/>
          <a:p>
            <a:pPr rtl="0"/>
            <a:r>
              <a:rPr lang="tr-TR" dirty="0" smtClean="0"/>
              <a:t>BIO 206 </a:t>
            </a:r>
            <a:br>
              <a:rPr lang="tr-TR" dirty="0" smtClean="0"/>
            </a:br>
            <a:r>
              <a:rPr lang="tr-TR" dirty="0" smtClean="0"/>
              <a:t>PLANT MORPHOLOGY</a:t>
            </a:r>
            <a:endParaRPr lang="tr-TR" dirty="0"/>
          </a:p>
        </p:txBody>
      </p:sp>
      <p:sp>
        <p:nvSpPr>
          <p:cNvPr id="3" name="Alt Başlık 2"/>
          <p:cNvSpPr>
            <a:spLocks noGrp="1"/>
          </p:cNvSpPr>
          <p:nvPr>
            <p:ph type="subTitle" idx="1"/>
          </p:nvPr>
        </p:nvSpPr>
        <p:spPr>
          <a:xfrm>
            <a:off x="1330817" y="3808099"/>
            <a:ext cx="9144000" cy="1655762"/>
          </a:xfrm>
        </p:spPr>
        <p:txBody>
          <a:bodyPr rtlCol="0">
            <a:normAutofit fontScale="92500" lnSpcReduction="20000"/>
          </a:bodyPr>
          <a:lstStyle/>
          <a:p>
            <a:pPr rtl="0"/>
            <a:r>
              <a:rPr lang="tr-TR" sz="3200" b="1" dirty="0" smtClean="0"/>
              <a:t>LECTURE NOTES</a:t>
            </a:r>
          </a:p>
          <a:p>
            <a:pPr rtl="0"/>
            <a:r>
              <a:rPr lang="tr-TR" sz="3200" b="1" dirty="0" smtClean="0"/>
              <a:t>5th</a:t>
            </a:r>
            <a:r>
              <a:rPr lang="tr-TR" sz="3200" b="1" dirty="0" smtClean="0"/>
              <a:t> </a:t>
            </a:r>
            <a:r>
              <a:rPr lang="tr-TR" sz="3200" b="1" dirty="0" smtClean="0"/>
              <a:t>WEEK</a:t>
            </a:r>
          </a:p>
          <a:p>
            <a:pPr rtl="0"/>
            <a:endParaRPr lang="tr-TR" dirty="0"/>
          </a:p>
          <a:p>
            <a:pPr rtl="0"/>
            <a:r>
              <a:rPr lang="tr-TR" dirty="0" smtClean="0"/>
              <a:t>DR. AYDAN ACAR ŞAHİN</a:t>
            </a:r>
            <a:endParaRPr lang="tr-TR" dirty="0"/>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8216" y="0"/>
            <a:ext cx="8911687" cy="1280890"/>
          </a:xfrm>
        </p:spPr>
        <p:txBody>
          <a:bodyPr/>
          <a:lstStyle/>
          <a:p>
            <a:r>
              <a:rPr lang="tr-TR" dirty="0" err="1" smtClean="0"/>
              <a:t>Secondary</a:t>
            </a:r>
            <a:r>
              <a:rPr lang="tr-TR" dirty="0" smtClean="0"/>
              <a:t> </a:t>
            </a:r>
            <a:r>
              <a:rPr lang="tr-TR" dirty="0" err="1" smtClean="0"/>
              <a:t>growth</a:t>
            </a:r>
            <a:endParaRPr lang="en-US" dirty="0"/>
          </a:p>
        </p:txBody>
      </p:sp>
      <p:sp>
        <p:nvSpPr>
          <p:cNvPr id="3" name="İçerik Yer Tutucusu 2"/>
          <p:cNvSpPr>
            <a:spLocks noGrp="1"/>
          </p:cNvSpPr>
          <p:nvPr>
            <p:ph idx="1"/>
          </p:nvPr>
        </p:nvSpPr>
        <p:spPr>
          <a:xfrm>
            <a:off x="7380152" y="337318"/>
            <a:ext cx="4687351" cy="6342844"/>
          </a:xfrm>
        </p:spPr>
        <p:txBody>
          <a:bodyPr>
            <a:normAutofit fontScale="70000" lnSpcReduction="20000"/>
          </a:bodyPr>
          <a:lstStyle/>
          <a:p>
            <a:pPr algn="just"/>
            <a:r>
              <a:rPr lang="en-US" dirty="0">
                <a:solidFill>
                  <a:schemeClr val="tx1"/>
                </a:solidFill>
                <a:latin typeface="Arial" panose="020B0604020202020204" pitchFamily="34" charset="0"/>
                <a:cs typeface="Arial" panose="020B0604020202020204" pitchFamily="34" charset="0"/>
              </a:rPr>
              <a:t>In many plants, vegetative development is completed after the maturation of primary tissues. However, in many herbaceous and woody </a:t>
            </a:r>
            <a:r>
              <a:rPr lang="en-US" dirty="0" err="1">
                <a:solidFill>
                  <a:schemeClr val="tx1"/>
                </a:solidFill>
                <a:latin typeface="Arial" panose="020B0604020202020204" pitchFamily="34" charset="0"/>
                <a:cs typeface="Arial" panose="020B0604020202020204" pitchFamily="34" charset="0"/>
              </a:rPr>
              <a:t>dicotyledons</a:t>
            </a:r>
            <a:r>
              <a:rPr lang="en-US" dirty="0">
                <a:solidFill>
                  <a:schemeClr val="tx1"/>
                </a:solidFill>
                <a:latin typeface="Arial" panose="020B0604020202020204" pitchFamily="34" charset="0"/>
                <a:cs typeface="Arial" panose="020B0604020202020204" pitchFamily="34" charset="0"/>
              </a:rPr>
              <a:t>, formations of new tissues continue even after the maturation of primary tissues. </a:t>
            </a:r>
          </a:p>
          <a:p>
            <a:pPr algn="just"/>
            <a:r>
              <a:rPr lang="en-US" dirty="0">
                <a:solidFill>
                  <a:schemeClr val="accent5">
                    <a:lumMod val="50000"/>
                  </a:schemeClr>
                </a:solidFill>
                <a:latin typeface="Arial" panose="020B0604020202020204" pitchFamily="34" charset="0"/>
                <a:cs typeface="Arial" panose="020B0604020202020204" pitchFamily="34" charset="0"/>
              </a:rPr>
              <a:t>The production of these new tissues is attributable to the lateral meristem, which include</a:t>
            </a:r>
            <a:r>
              <a:rPr lang="en-US" dirty="0">
                <a:solidFill>
                  <a:schemeClr val="tx1"/>
                </a:solidFill>
                <a:latin typeface="Arial" panose="020B0604020202020204" pitchFamily="34" charset="0"/>
                <a:cs typeface="Arial" panose="020B0604020202020204" pitchFamily="34" charset="0"/>
              </a:rPr>
              <a:t>s </a:t>
            </a:r>
            <a:r>
              <a:rPr lang="en-US" b="1" dirty="0">
                <a:solidFill>
                  <a:schemeClr val="tx1"/>
                </a:solidFill>
                <a:latin typeface="Arial" panose="020B0604020202020204" pitchFamily="34" charset="0"/>
                <a:cs typeface="Arial" panose="020B0604020202020204" pitchFamily="34" charset="0"/>
              </a:rPr>
              <a:t>cork and vascular cambium.</a:t>
            </a:r>
            <a:r>
              <a:rPr lang="en-US" dirty="0">
                <a:solidFill>
                  <a:schemeClr val="tx1"/>
                </a:solidFill>
                <a:latin typeface="Arial" panose="020B0604020202020204" pitchFamily="34" charset="0"/>
                <a:cs typeface="Arial" panose="020B0604020202020204" pitchFamily="34" charset="0"/>
              </a:rPr>
              <a:t> These cambia produce new tissues for effective protection, conduction and mechanical strength – a phenomenon termed secondary </a:t>
            </a:r>
            <a:r>
              <a:rPr lang="en-US" dirty="0" smtClean="0">
                <a:solidFill>
                  <a:schemeClr val="tx1"/>
                </a:solidFill>
                <a:latin typeface="Arial" panose="020B0604020202020204" pitchFamily="34" charset="0"/>
                <a:cs typeface="Arial" panose="020B0604020202020204" pitchFamily="34" charset="0"/>
              </a:rPr>
              <a:t>growth</a:t>
            </a:r>
            <a:r>
              <a:rPr lang="tr-TR" dirty="0" smtClean="0">
                <a:solidFill>
                  <a:schemeClr val="tx1"/>
                </a:solidFill>
                <a:latin typeface="Arial" panose="020B0604020202020204" pitchFamily="34" charset="0"/>
                <a:cs typeface="Arial" panose="020B0604020202020204" pitchFamily="34" charset="0"/>
              </a:rPr>
              <a:t>.</a:t>
            </a:r>
          </a:p>
          <a:p>
            <a:pPr algn="just"/>
            <a:r>
              <a:rPr lang="en-US" dirty="0">
                <a:solidFill>
                  <a:schemeClr val="accent5">
                    <a:lumMod val="50000"/>
                  </a:schemeClr>
                </a:solidFill>
                <a:latin typeface="Arial" panose="020B0604020202020204" pitchFamily="34" charset="0"/>
                <a:cs typeface="Arial" panose="020B0604020202020204" pitchFamily="34" charset="0"/>
              </a:rPr>
              <a:t>Secondary tissues are formed by the cambium, which is normally present in dicotyledonous roots and stems</a:t>
            </a:r>
            <a:r>
              <a:rPr lang="en-US" dirty="0">
                <a:solidFill>
                  <a:schemeClr val="tx1"/>
                </a:solidFill>
                <a:latin typeface="Arial" panose="020B0604020202020204" pitchFamily="34" charset="0"/>
                <a:cs typeface="Arial" panose="020B0604020202020204" pitchFamily="34" charset="0"/>
              </a:rPr>
              <a:t>. Though some monocot stems possess </a:t>
            </a:r>
            <a:r>
              <a:rPr lang="en-US" b="1" dirty="0">
                <a:solidFill>
                  <a:schemeClr val="tx1"/>
                </a:solidFill>
                <a:latin typeface="Arial" panose="020B0604020202020204" pitchFamily="34" charset="0"/>
                <a:cs typeface="Arial" panose="020B0604020202020204" pitchFamily="34" charset="0"/>
              </a:rPr>
              <a:t>nonvascular cambia, </a:t>
            </a:r>
            <a:r>
              <a:rPr lang="en-US" dirty="0">
                <a:solidFill>
                  <a:schemeClr val="tx1"/>
                </a:solidFill>
                <a:latin typeface="Arial" panose="020B0604020202020204" pitchFamily="34" charset="0"/>
                <a:cs typeface="Arial" panose="020B0604020202020204" pitchFamily="34" charset="0"/>
              </a:rPr>
              <a:t>which produce secondary tissues, it is regarded as anomalous. So normal secondary growth occurs in </a:t>
            </a:r>
            <a:r>
              <a:rPr lang="en-US" dirty="0" smtClean="0">
                <a:solidFill>
                  <a:schemeClr val="tx1"/>
                </a:solidFill>
                <a:latin typeface="Arial" panose="020B0604020202020204" pitchFamily="34" charset="0"/>
                <a:cs typeface="Arial" panose="020B0604020202020204" pitchFamily="34" charset="0"/>
              </a:rPr>
              <a:t>dicots</a:t>
            </a:r>
            <a:r>
              <a:rPr lang="tr-TR" dirty="0" smtClean="0">
                <a:solidFill>
                  <a:schemeClr val="tx1"/>
                </a:solidFill>
                <a:latin typeface="Arial" panose="020B0604020202020204" pitchFamily="34" charset="0"/>
                <a:cs typeface="Arial" panose="020B0604020202020204" pitchFamily="34" charset="0"/>
              </a:rPr>
              <a:t> </a:t>
            </a:r>
            <a:r>
              <a:rPr lang="tr-TR" dirty="0" err="1" smtClean="0">
                <a:solidFill>
                  <a:schemeClr val="tx1"/>
                </a:solidFill>
                <a:latin typeface="Arial" panose="020B0604020202020204" pitchFamily="34" charset="0"/>
                <a:cs typeface="Arial" panose="020B0604020202020204" pitchFamily="34" charset="0"/>
              </a:rPr>
              <a:t>and</a:t>
            </a:r>
            <a:r>
              <a:rPr lang="tr-TR" dirty="0" smtClean="0">
                <a:solidFill>
                  <a:schemeClr val="tx1"/>
                </a:solidFill>
                <a:latin typeface="Arial" panose="020B0604020202020204" pitchFamily="34" charset="0"/>
                <a:cs typeface="Arial" panose="020B0604020202020204" pitchFamily="34" charset="0"/>
              </a:rPr>
              <a:t> </a:t>
            </a:r>
            <a:r>
              <a:rPr lang="tr-TR" dirty="0" err="1" smtClean="0">
                <a:solidFill>
                  <a:schemeClr val="tx1"/>
                </a:solidFill>
                <a:latin typeface="Arial" panose="020B0604020202020204" pitchFamily="34" charset="0"/>
                <a:cs typeface="Arial" panose="020B0604020202020204" pitchFamily="34" charset="0"/>
              </a:rPr>
              <a:t>gymnosperms</a:t>
            </a:r>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only, and it causes increase in thickness both in </a:t>
            </a:r>
            <a:r>
              <a:rPr lang="en-US" dirty="0" err="1">
                <a:solidFill>
                  <a:schemeClr val="tx1"/>
                </a:solidFill>
                <a:latin typeface="Arial" panose="020B0604020202020204" pitchFamily="34" charset="0"/>
                <a:cs typeface="Arial" panose="020B0604020202020204" pitchFamily="34" charset="0"/>
              </a:rPr>
              <a:t>intrastelar</a:t>
            </a:r>
            <a:r>
              <a:rPr lang="en-US" dirty="0">
                <a:solidFill>
                  <a:schemeClr val="tx1"/>
                </a:solidFill>
                <a:latin typeface="Arial" panose="020B0604020202020204" pitchFamily="34" charset="0"/>
                <a:cs typeface="Arial" panose="020B0604020202020204" pitchFamily="34" charset="0"/>
              </a:rPr>
              <a:t> and </a:t>
            </a:r>
            <a:r>
              <a:rPr lang="en-US" dirty="0" err="1">
                <a:solidFill>
                  <a:schemeClr val="tx1"/>
                </a:solidFill>
                <a:latin typeface="Arial" panose="020B0604020202020204" pitchFamily="34" charset="0"/>
                <a:cs typeface="Arial" panose="020B0604020202020204" pitchFamily="34" charset="0"/>
              </a:rPr>
              <a:t>extrastelar</a:t>
            </a:r>
            <a:r>
              <a:rPr lang="en-US" dirty="0">
                <a:solidFill>
                  <a:schemeClr val="tx1"/>
                </a:solidFill>
                <a:latin typeface="Arial" panose="020B0604020202020204" pitchFamily="34" charset="0"/>
                <a:cs typeface="Arial" panose="020B0604020202020204" pitchFamily="34" charset="0"/>
              </a:rPr>
              <a:t> region of stems. </a:t>
            </a:r>
          </a:p>
        </p:txBody>
      </p:sp>
      <p:pic>
        <p:nvPicPr>
          <p:cNvPr id="4" name="Resim 3"/>
          <p:cNvPicPr>
            <a:picLocks noChangeAspect="1"/>
          </p:cNvPicPr>
          <p:nvPr/>
        </p:nvPicPr>
        <p:blipFill>
          <a:blip r:embed="rId2"/>
          <a:stretch>
            <a:fillRect/>
          </a:stretch>
        </p:blipFill>
        <p:spPr>
          <a:xfrm>
            <a:off x="0" y="1128037"/>
            <a:ext cx="7380152" cy="5552125"/>
          </a:xfrm>
          <a:prstGeom prst="rect">
            <a:avLst/>
          </a:prstGeom>
        </p:spPr>
      </p:pic>
    </p:spTree>
    <p:extLst>
      <p:ext uri="{BB962C8B-B14F-4D97-AF65-F5344CB8AC3E}">
        <p14:creationId xmlns:p14="http://schemas.microsoft.com/office/powerpoint/2010/main" val="240525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9048" y="652094"/>
            <a:ext cx="4275227" cy="3777622"/>
          </a:xfrm>
        </p:spPr>
        <p:txBody>
          <a:bodyPr>
            <a:normAutofit fontScale="77500" lnSpcReduction="20000"/>
          </a:bodyPr>
          <a:lstStyle/>
          <a:p>
            <a:pPr algn="just"/>
            <a:r>
              <a:rPr lang="en-US" dirty="0">
                <a:solidFill>
                  <a:schemeClr val="tx1"/>
                </a:solidFill>
              </a:rPr>
              <a:t>Secondary tissues are produced both at fascicular and </a:t>
            </a:r>
            <a:r>
              <a:rPr lang="en-US" dirty="0" err="1">
                <a:solidFill>
                  <a:schemeClr val="tx1"/>
                </a:solidFill>
              </a:rPr>
              <a:t>interfascicular</a:t>
            </a:r>
            <a:r>
              <a:rPr lang="en-US" dirty="0">
                <a:solidFill>
                  <a:schemeClr val="tx1"/>
                </a:solidFill>
              </a:rPr>
              <a:t> region. </a:t>
            </a:r>
            <a:r>
              <a:rPr lang="en-US" b="1" dirty="0">
                <a:solidFill>
                  <a:schemeClr val="tx1"/>
                </a:solidFill>
              </a:rPr>
              <a:t>Normally equal proportion of secondary xylem are differentiated in all segments of the cambium ring on the inner side while the secondary phloem are formed towards periphery in equal amount in all the segments of the cambium ring but they (secondary xylem and phloem) are not of equal quantity. </a:t>
            </a:r>
          </a:p>
        </p:txBody>
      </p:sp>
      <p:sp>
        <p:nvSpPr>
          <p:cNvPr id="4" name="Dikdörtgen 3"/>
          <p:cNvSpPr/>
          <p:nvPr/>
        </p:nvSpPr>
        <p:spPr>
          <a:xfrm>
            <a:off x="2210874" y="4995654"/>
            <a:ext cx="8401318" cy="1200329"/>
          </a:xfrm>
          <a:prstGeom prst="rect">
            <a:avLst/>
          </a:prstGeom>
        </p:spPr>
        <p:txBody>
          <a:bodyPr wrap="square">
            <a:spAutoFit/>
          </a:bodyPr>
          <a:lstStyle/>
          <a:p>
            <a:pPr algn="just"/>
            <a:r>
              <a:rPr lang="en-US" b="1" dirty="0">
                <a:solidFill>
                  <a:srgbClr val="000000"/>
                </a:solidFill>
                <a:latin typeface="Georgia" panose="02040502050405020303" pitchFamily="18" charset="0"/>
              </a:rPr>
              <a:t>Generally, more amount of secondary xylem is differentiated in contrast to secondary phloem</a:t>
            </a:r>
            <a:r>
              <a:rPr lang="en-US" dirty="0">
                <a:solidFill>
                  <a:srgbClr val="000000"/>
                </a:solidFill>
                <a:latin typeface="Georgia" panose="02040502050405020303" pitchFamily="18" charset="0"/>
              </a:rPr>
              <a:t>. The cells of cambium ring also divide radially to produce ray cells or medullary cells. The ray parenchyma cells are arranged radially in secondary xylem and phloem. </a:t>
            </a:r>
            <a:endParaRPr lang="en-US" dirty="0"/>
          </a:p>
        </p:txBody>
      </p:sp>
      <p:pic>
        <p:nvPicPr>
          <p:cNvPr id="5" name="Resim 4"/>
          <p:cNvPicPr>
            <a:picLocks noChangeAspect="1"/>
          </p:cNvPicPr>
          <p:nvPr/>
        </p:nvPicPr>
        <p:blipFill>
          <a:blip r:embed="rId2"/>
          <a:stretch>
            <a:fillRect/>
          </a:stretch>
        </p:blipFill>
        <p:spPr>
          <a:xfrm>
            <a:off x="5933995" y="780336"/>
            <a:ext cx="6258006" cy="3521139"/>
          </a:xfrm>
          <a:prstGeom prst="rect">
            <a:avLst/>
          </a:prstGeom>
        </p:spPr>
      </p:pic>
    </p:spTree>
    <p:extLst>
      <p:ext uri="{BB962C8B-B14F-4D97-AF65-F5344CB8AC3E}">
        <p14:creationId xmlns:p14="http://schemas.microsoft.com/office/powerpoint/2010/main" val="280860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751527" y="82387"/>
            <a:ext cx="8784877" cy="6653264"/>
          </a:xfrm>
          <a:prstGeom prst="rect">
            <a:avLst/>
          </a:prstGeom>
        </p:spPr>
      </p:pic>
    </p:spTree>
    <p:extLst>
      <p:ext uri="{BB962C8B-B14F-4D97-AF65-F5344CB8AC3E}">
        <p14:creationId xmlns:p14="http://schemas.microsoft.com/office/powerpoint/2010/main" val="61086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83141" y="1232848"/>
            <a:ext cx="10263116" cy="3777622"/>
          </a:xfrm>
        </p:spPr>
        <p:txBody>
          <a:bodyPr>
            <a:noAutofit/>
          </a:bodyPr>
          <a:lstStyle/>
          <a:p>
            <a:pPr algn="just"/>
            <a:r>
              <a:rPr lang="en-US" sz="2000" b="1" dirty="0">
                <a:latin typeface="Arial" panose="020B0604020202020204" pitchFamily="34" charset="0"/>
                <a:cs typeface="Arial" panose="020B0604020202020204" pitchFamily="34" charset="0"/>
              </a:rPr>
              <a:t>The cross-section </a:t>
            </a:r>
            <a:r>
              <a:rPr lang="en-US" sz="2000" dirty="0">
                <a:latin typeface="Arial" panose="020B0604020202020204" pitchFamily="34" charset="0"/>
                <a:cs typeface="Arial" panose="020B0604020202020204" pitchFamily="34" charset="0"/>
              </a:rPr>
              <a:t>of the </a:t>
            </a:r>
            <a:r>
              <a:rPr lang="en-US" sz="2000" dirty="0" smtClean="0">
                <a:latin typeface="Arial" panose="020B0604020202020204" pitchFamily="34" charset="0"/>
                <a:cs typeface="Arial" panose="020B0604020202020204" pitchFamily="34" charset="0"/>
              </a:rPr>
              <a:t>g</a:t>
            </a:r>
            <a:r>
              <a:rPr lang="tr-TR" sz="2000" dirty="0" smtClean="0">
                <a:latin typeface="Arial" panose="020B0604020202020204" pitchFamily="34" charset="0"/>
                <a:cs typeface="Arial" panose="020B0604020202020204" pitchFamily="34" charset="0"/>
              </a:rPr>
              <a:t>y</a:t>
            </a:r>
            <a:r>
              <a:rPr lang="en-US" sz="2000" dirty="0" err="1" smtClean="0">
                <a:latin typeface="Arial" panose="020B0604020202020204" pitchFamily="34" charset="0"/>
                <a:cs typeface="Arial" panose="020B0604020202020204" pitchFamily="34" charset="0"/>
              </a:rPr>
              <a:t>mnosperm</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wood has even rings of the year seen with the naked eye. Seasonal differences have a large impact on plant life activities. Spring is the most active plant. The plant needs large amounts of water in spring. Therefore, the diameter of the </a:t>
            </a:r>
            <a:r>
              <a:rPr lang="en-US" sz="2000" dirty="0" err="1">
                <a:latin typeface="Arial" panose="020B0604020202020204" pitchFamily="34" charset="0"/>
                <a:cs typeface="Arial" panose="020B0604020202020204" pitchFamily="34" charset="0"/>
              </a:rPr>
              <a:t>tracheids</a:t>
            </a:r>
            <a:r>
              <a:rPr lang="en-US" sz="2000" dirty="0">
                <a:latin typeface="Arial" panose="020B0604020202020204" pitchFamily="34" charset="0"/>
                <a:cs typeface="Arial" panose="020B0604020202020204" pitchFamily="34" charset="0"/>
              </a:rPr>
              <a:t> occurring in the spring is wide and the walls are thin. The light colored ring formed by this type of </a:t>
            </a:r>
            <a:r>
              <a:rPr lang="en-US" sz="2000" dirty="0" err="1">
                <a:latin typeface="Arial" panose="020B0604020202020204" pitchFamily="34" charset="0"/>
                <a:cs typeface="Arial" panose="020B0604020202020204" pitchFamily="34" charset="0"/>
              </a:rPr>
              <a:t>tracheids</a:t>
            </a:r>
            <a:r>
              <a:rPr lang="en-US" sz="2000" dirty="0">
                <a:latin typeface="Arial" panose="020B0604020202020204" pitchFamily="34" charset="0"/>
                <a:cs typeface="Arial" panose="020B0604020202020204" pitchFamily="34" charset="0"/>
              </a:rPr>
              <a:t> in the wood is called spring wood. </a:t>
            </a:r>
            <a:endParaRPr lang="tr-TR"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With </a:t>
            </a:r>
            <a:r>
              <a:rPr lang="en-US" sz="2000" dirty="0">
                <a:latin typeface="Arial" panose="020B0604020202020204" pitchFamily="34" charset="0"/>
                <a:cs typeface="Arial" panose="020B0604020202020204" pitchFamily="34" charset="0"/>
              </a:rPr>
              <a:t>the start of summer, the amount of water in the environment decreases and a decrease in the activity of the plant is seen. In this circuit, smaller diameter and thick-walled </a:t>
            </a:r>
            <a:r>
              <a:rPr lang="en-US" sz="2000" dirty="0" err="1">
                <a:latin typeface="Arial" panose="020B0604020202020204" pitchFamily="34" charset="0"/>
                <a:cs typeface="Arial" panose="020B0604020202020204" pitchFamily="34" charset="0"/>
              </a:rPr>
              <a:t>tracheids</a:t>
            </a:r>
            <a:r>
              <a:rPr lang="en-US" sz="2000" dirty="0">
                <a:latin typeface="Arial" panose="020B0604020202020204" pitchFamily="34" charset="0"/>
                <a:cs typeface="Arial" panose="020B0604020202020204" pitchFamily="34" charset="0"/>
              </a:rPr>
              <a:t> are formed from cambium. The dark ring they create is called summer wood. Wood formation ends in autumn. The large tracheid wood, formed in the following spring, appears light colored on dark colored and small diameter cells of autumn.</a:t>
            </a:r>
          </a:p>
          <a:p>
            <a:pPr algn="just"/>
            <a:r>
              <a:rPr lang="en-US" sz="2000" dirty="0">
                <a:latin typeface="Arial" panose="020B0604020202020204" pitchFamily="34" charset="0"/>
                <a:cs typeface="Arial" panose="020B0604020202020204" pitchFamily="34" charset="0"/>
              </a:rPr>
              <a:t>Thus, a light colored ring followed by a dark ring forms a year ring. Self-arms of </a:t>
            </a:r>
            <a:r>
              <a:rPr lang="en-US" sz="2000" dirty="0" smtClean="0">
                <a:latin typeface="Arial" panose="020B0604020202020204" pitchFamily="34" charset="0"/>
                <a:cs typeface="Arial" panose="020B0604020202020204" pitchFamily="34" charset="0"/>
              </a:rPr>
              <a:t>g</a:t>
            </a:r>
            <a:r>
              <a:rPr lang="tr-TR" sz="2000" dirty="0" smtClean="0">
                <a:latin typeface="Arial" panose="020B0604020202020204" pitchFamily="34" charset="0"/>
                <a:cs typeface="Arial" panose="020B0604020202020204" pitchFamily="34" charset="0"/>
              </a:rPr>
              <a:t>y</a:t>
            </a:r>
            <a:r>
              <a:rPr lang="en-US" sz="2000" dirty="0" err="1" smtClean="0">
                <a:latin typeface="Arial" panose="020B0604020202020204" pitchFamily="34" charset="0"/>
                <a:cs typeface="Arial" panose="020B0604020202020204" pitchFamily="34" charset="0"/>
              </a:rPr>
              <a:t>mnosperm</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are quite common.</a:t>
            </a:r>
          </a:p>
          <a:p>
            <a:pPr algn="just"/>
            <a:r>
              <a:rPr lang="en-US" sz="2000" dirty="0">
                <a:latin typeface="Arial" panose="020B0604020202020204" pitchFamily="34" charset="0"/>
                <a:cs typeface="Arial" panose="020B0604020202020204" pitchFamily="34" charset="0"/>
              </a:rPr>
              <a:t>Nutrients are stored in their own arms. This nutrient is often starch.</a:t>
            </a:r>
          </a:p>
        </p:txBody>
      </p:sp>
    </p:spTree>
    <p:extLst>
      <p:ext uri="{BB962C8B-B14F-4D97-AF65-F5344CB8AC3E}">
        <p14:creationId xmlns:p14="http://schemas.microsoft.com/office/powerpoint/2010/main" val="417282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68361" y="-339451"/>
            <a:ext cx="10058400" cy="1371600"/>
          </a:xfrm>
        </p:spPr>
        <p:txBody>
          <a:bodyPr>
            <a:normAutofit/>
          </a:bodyPr>
          <a:lstStyle/>
          <a:p>
            <a:r>
              <a:rPr lang="tr-TR" dirty="0" err="1" smtClean="0"/>
              <a:t>Transversal</a:t>
            </a:r>
            <a:r>
              <a:rPr lang="tr-TR" dirty="0" smtClean="0"/>
              <a:t>:</a:t>
            </a:r>
            <a:endParaRPr lang="tr-TR" dirty="0"/>
          </a:p>
        </p:txBody>
      </p:sp>
      <p:pic>
        <p:nvPicPr>
          <p:cNvPr id="1026" name="Picture 2" descr="http://waynesword.palomar.edu/images2/cameron3f.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362" y="707948"/>
            <a:ext cx="5857473" cy="3628234"/>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r="8684"/>
          <a:stretch/>
        </p:blipFill>
        <p:spPr>
          <a:xfrm>
            <a:off x="6020835" y="1872526"/>
            <a:ext cx="5958434" cy="4843806"/>
          </a:xfrm>
          <a:prstGeom prst="rect">
            <a:avLst/>
          </a:prstGeom>
        </p:spPr>
      </p:pic>
      <p:sp>
        <p:nvSpPr>
          <p:cNvPr id="5" name="Sağ Ok 4"/>
          <p:cNvSpPr/>
          <p:nvPr/>
        </p:nvSpPr>
        <p:spPr>
          <a:xfrm>
            <a:off x="6671256" y="3155324"/>
            <a:ext cx="463640" cy="373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a:off x="6903076" y="3752271"/>
            <a:ext cx="463640" cy="2553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p:cNvSpPr/>
          <p:nvPr/>
        </p:nvSpPr>
        <p:spPr>
          <a:xfrm>
            <a:off x="8251064" y="5173015"/>
            <a:ext cx="463640" cy="248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Picture 2" descr="secondary stem wood anatomy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825" y="3740892"/>
            <a:ext cx="3733743" cy="311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04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6514" y="113508"/>
            <a:ext cx="10058400" cy="1035400"/>
          </a:xfrm>
        </p:spPr>
        <p:txBody>
          <a:bodyPr/>
          <a:lstStyle/>
          <a:p>
            <a:r>
              <a:rPr lang="tr-TR" dirty="0" err="1" smtClean="0"/>
              <a:t>Longitidunal</a:t>
            </a:r>
            <a:r>
              <a:rPr lang="tr-TR" dirty="0" smtClean="0"/>
              <a:t> </a:t>
            </a:r>
            <a:r>
              <a:rPr lang="tr-TR" dirty="0" err="1" smtClean="0"/>
              <a:t>radially</a:t>
            </a:r>
            <a:endParaRPr lang="tr-TR" dirty="0"/>
          </a:p>
        </p:txBody>
      </p:sp>
      <p:pic>
        <p:nvPicPr>
          <p:cNvPr id="1026" name="Picture 2" descr="https://encrypted-tbn3.gstatic.com/images?q=tbn:ANd9GcQqbOWi6Jeu3DztNOiUqS-W6q-XVDMhUiUhIMX9SU_5atMs25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2" y="1094792"/>
            <a:ext cx="2464921" cy="36705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28" name="Picture 4" descr="http://media.web.britannica.com/eb-media/44/59244-004-9657DC0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7398" y="3445952"/>
            <a:ext cx="5029511" cy="33530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rotWithShape="1">
          <a:blip r:embed="rId4" cstate="print">
            <a:extLst>
              <a:ext uri="{28A0092B-C50C-407E-A947-70E740481C1C}">
                <a14:useLocalDpi xmlns:a14="http://schemas.microsoft.com/office/drawing/2010/main" val="0"/>
              </a:ext>
            </a:extLst>
          </a:blip>
          <a:srcRect l="14806" t="249" r="-355" b="-249"/>
          <a:stretch/>
        </p:blipFill>
        <p:spPr>
          <a:xfrm>
            <a:off x="6984522" y="43061"/>
            <a:ext cx="5144780" cy="4668204"/>
          </a:xfrm>
          <a:prstGeom prst="roundRect">
            <a:avLst>
              <a:gd name="adj" fmla="val 8594"/>
            </a:avLst>
          </a:prstGeom>
          <a:solidFill>
            <a:srgbClr val="FFFFFF">
              <a:shade val="85000"/>
            </a:srgbClr>
          </a:solidFill>
          <a:ln>
            <a:solidFill>
              <a:srgbClr val="FFFF00"/>
            </a:solidFill>
          </a:ln>
          <a:effectLst>
            <a:reflection blurRad="12700" stA="38000" endPos="28000" dist="5000" dir="5400000" sy="-100000" algn="bl" rotWithShape="0"/>
          </a:effectLst>
        </p:spPr>
      </p:pic>
      <p:sp>
        <p:nvSpPr>
          <p:cNvPr id="4" name="Aşağı Ok 3"/>
          <p:cNvSpPr/>
          <p:nvPr/>
        </p:nvSpPr>
        <p:spPr>
          <a:xfrm>
            <a:off x="9808960" y="160821"/>
            <a:ext cx="347729" cy="1203155"/>
          </a:xfrm>
          <a:prstGeom prst="downArrow">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p:cNvPicPr>
            <a:picLocks noChangeAspect="1"/>
          </p:cNvPicPr>
          <p:nvPr/>
        </p:nvPicPr>
        <p:blipFill rotWithShape="1">
          <a:blip r:embed="rId5" cstate="print">
            <a:extLst>
              <a:ext uri="{28A0092B-C50C-407E-A947-70E740481C1C}">
                <a14:useLocalDpi xmlns:a14="http://schemas.microsoft.com/office/drawing/2010/main" val="0"/>
              </a:ext>
            </a:extLst>
          </a:blip>
          <a:srcRect l="7574" t="4130" r="6413" b="282"/>
          <a:stretch/>
        </p:blipFill>
        <p:spPr>
          <a:xfrm>
            <a:off x="8148616" y="3328965"/>
            <a:ext cx="4043384" cy="3335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Aşağı Ok 7"/>
          <p:cNvSpPr/>
          <p:nvPr/>
        </p:nvSpPr>
        <p:spPr>
          <a:xfrm>
            <a:off x="10105913" y="3919301"/>
            <a:ext cx="347729" cy="1203155"/>
          </a:xfrm>
          <a:prstGeom prst="downArrow">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2505221" y="1042399"/>
            <a:ext cx="3792548" cy="1938992"/>
          </a:xfrm>
          <a:prstGeom prst="rect">
            <a:avLst/>
          </a:prstGeom>
        </p:spPr>
        <p:txBody>
          <a:bodyPr wrap="square">
            <a:spAutoFit/>
          </a:bodyPr>
          <a:lstStyle/>
          <a:p>
            <a:r>
              <a:rPr lang="en-US" sz="2000" dirty="0">
                <a:solidFill>
                  <a:srgbClr val="000000"/>
                </a:solidFill>
                <a:latin typeface="Calibri" panose="020F0502020204030204" pitchFamily="34" charset="0"/>
                <a:cs typeface="Calibri" panose="020F0502020204030204" pitchFamily="34" charset="0"/>
              </a:rPr>
              <a:t>There are two types of rays in gymnosperms; </a:t>
            </a:r>
            <a:r>
              <a:rPr lang="en-US" sz="2000" b="1" dirty="0" err="1">
                <a:solidFill>
                  <a:srgbClr val="000000"/>
                </a:solidFill>
                <a:latin typeface="Calibri" panose="020F0502020204030204" pitchFamily="34" charset="0"/>
                <a:cs typeface="Calibri" panose="020F0502020204030204" pitchFamily="34" charset="0"/>
              </a:rPr>
              <a:t>homocellular</a:t>
            </a:r>
            <a:r>
              <a:rPr lang="en-US" sz="2000" b="1" dirty="0">
                <a:solidFill>
                  <a:srgbClr val="000000"/>
                </a:solidFill>
                <a:latin typeface="Calibri" panose="020F0502020204030204" pitchFamily="34" charset="0"/>
                <a:cs typeface="Calibri" panose="020F0502020204030204" pitchFamily="34" charset="0"/>
              </a:rPr>
              <a:t> rays (when rays comprise of only parenchyma</a:t>
            </a:r>
            <a:r>
              <a:rPr lang="en-US" sz="2000" dirty="0">
                <a:solidFill>
                  <a:srgbClr val="000000"/>
                </a:solidFill>
                <a:latin typeface="Calibri" panose="020F0502020204030204" pitchFamily="34" charset="0"/>
                <a:cs typeface="Calibri" panose="020F0502020204030204" pitchFamily="34" charset="0"/>
              </a:rPr>
              <a:t>) and </a:t>
            </a:r>
            <a:r>
              <a:rPr lang="en-US" sz="2000" b="1" dirty="0" err="1">
                <a:solidFill>
                  <a:srgbClr val="000000"/>
                </a:solidFill>
                <a:latin typeface="Calibri" panose="020F0502020204030204" pitchFamily="34" charset="0"/>
                <a:cs typeface="Calibri" panose="020F0502020204030204" pitchFamily="34" charset="0"/>
              </a:rPr>
              <a:t>heterocellular</a:t>
            </a:r>
            <a:r>
              <a:rPr lang="en-US" sz="2000" b="1" dirty="0">
                <a:solidFill>
                  <a:srgbClr val="000000"/>
                </a:solidFill>
                <a:latin typeface="Calibri" panose="020F0502020204030204" pitchFamily="34" charset="0"/>
                <a:cs typeface="Calibri" panose="020F0502020204030204" pitchFamily="34" charset="0"/>
              </a:rPr>
              <a:t> rays (when it consists of both parenchyma cells and </a:t>
            </a:r>
            <a:r>
              <a:rPr lang="en-US" sz="2000" b="1" dirty="0" err="1">
                <a:solidFill>
                  <a:srgbClr val="000000"/>
                </a:solidFill>
                <a:latin typeface="Calibri" panose="020F0502020204030204" pitchFamily="34" charset="0"/>
                <a:cs typeface="Calibri" panose="020F0502020204030204" pitchFamily="34" charset="0"/>
              </a:rPr>
              <a:t>tracheids</a:t>
            </a:r>
            <a:r>
              <a:rPr lang="en-US" sz="2000" dirty="0">
                <a:solidFill>
                  <a:srgbClr val="000000"/>
                </a:solidFill>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284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49736" y="521079"/>
            <a:ext cx="8911687" cy="1280890"/>
          </a:xfrm>
        </p:spPr>
        <p:txBody>
          <a:bodyPr>
            <a:normAutofit/>
          </a:bodyPr>
          <a:lstStyle/>
          <a:p>
            <a:r>
              <a:rPr lang="tr-TR" dirty="0" err="1" smtClean="0"/>
              <a:t>Longitidunal</a:t>
            </a:r>
            <a:r>
              <a:rPr lang="tr-TR" dirty="0" smtClean="0"/>
              <a:t> </a:t>
            </a:r>
            <a:r>
              <a:rPr lang="tr-TR" dirty="0" err="1" smtClean="0"/>
              <a:t>tangentally</a:t>
            </a:r>
            <a:endParaRPr lang="tr-TR" dirty="0"/>
          </a:p>
        </p:txBody>
      </p:sp>
      <p:pic>
        <p:nvPicPr>
          <p:cNvPr id="2050" name="Picture 2" descr="http://www.scielo.cl/fbpe/img/maderas/v7n2/Fig2_ar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6387" y="272994"/>
            <a:ext cx="3810000" cy="23717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t="37333" b="-538"/>
          <a:stretch/>
        </p:blipFill>
        <p:spPr>
          <a:xfrm>
            <a:off x="201781" y="2631072"/>
            <a:ext cx="9497648" cy="4124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Oval 4"/>
          <p:cNvSpPr/>
          <p:nvPr/>
        </p:nvSpPr>
        <p:spPr>
          <a:xfrm>
            <a:off x="201782" y="2631072"/>
            <a:ext cx="8197280" cy="209925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886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condary stem gymnosperm wood anatomy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66564"/>
            <a:ext cx="12064204" cy="4657066"/>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874292" y="1290683"/>
            <a:ext cx="9548884" cy="369332"/>
          </a:xfrm>
          <a:prstGeom prst="rect">
            <a:avLst/>
          </a:prstGeom>
        </p:spPr>
        <p:txBody>
          <a:bodyPr wrap="square">
            <a:spAutoFit/>
          </a:bodyPr>
          <a:lstStyle/>
          <a:p>
            <a:r>
              <a:rPr lang="tr-TR" b="1" dirty="0" err="1"/>
              <a:t>Transversal</a:t>
            </a:r>
            <a:r>
              <a:rPr lang="tr-TR" b="1" dirty="0"/>
              <a:t> </a:t>
            </a:r>
            <a:r>
              <a:rPr lang="tr-TR" dirty="0"/>
              <a:t>                       </a:t>
            </a:r>
            <a:r>
              <a:rPr lang="tr-TR" b="1" dirty="0"/>
              <a:t> </a:t>
            </a:r>
            <a:r>
              <a:rPr lang="tr-TR" b="1" dirty="0" err="1"/>
              <a:t>Longitidunal-radial</a:t>
            </a:r>
            <a:r>
              <a:rPr lang="tr-TR" b="1" dirty="0"/>
              <a:t>                           </a:t>
            </a:r>
            <a:r>
              <a:rPr lang="tr-TR" b="1" dirty="0" err="1"/>
              <a:t>Longitidunal-tangental</a:t>
            </a:r>
            <a:endParaRPr lang="tr-TR" b="1" dirty="0"/>
          </a:p>
        </p:txBody>
      </p:sp>
    </p:spTree>
    <p:extLst>
      <p:ext uri="{BB962C8B-B14F-4D97-AF65-F5344CB8AC3E}">
        <p14:creationId xmlns:p14="http://schemas.microsoft.com/office/powerpoint/2010/main" val="195783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ulutlar tasarım şablon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3665949_TF03460508" id="{7961A5F8-AD37-46E5-B777-83CDBC30EA30}" vid="{87683579-34D0-4B0D-9A12-F5DF22159786}"/>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DD01B8-816B-49B7-8C81-03AB51D87C54}">
  <ds:schemaRefs>
    <ds:schemaRef ds:uri="http://schemas.microsoft.com/office/2006/documentManagement/types"/>
    <ds:schemaRef ds:uri="http://purl.org/dc/elements/1.1/"/>
    <ds:schemaRef ds:uri="http://purl.org/dc/dcmitype/"/>
    <ds:schemaRef ds:uri="http://schemas.microsoft.com/office/2006/metadata/properties"/>
    <ds:schemaRef ds:uri="http://schemas.microsoft.com/office/infopath/2007/PartnerControls"/>
    <ds:schemaRef ds:uri="40262f94-9f35-4ac3-9a90-690165a166b7"/>
    <ds:schemaRef ds:uri="http://purl.org/dc/terms/"/>
    <ds:schemaRef ds:uri="http://www.w3.org/XML/1998/namespace"/>
    <ds:schemaRef ds:uri="a4f35948-e619-41b3-aa29-22878b09cfd2"/>
    <ds:schemaRef ds:uri="http://schemas.openxmlformats.org/package/2006/metadata/core-properties"/>
  </ds:schemaRefs>
</ds:datastoreItem>
</file>

<file path=customXml/itemProps3.xml><?xml version="1.0" encoding="utf-8"?>
<ds:datastoreItem xmlns:ds="http://schemas.openxmlformats.org/officeDocument/2006/customXml" ds:itemID="{B024FD56-CE1B-42FC-9E83-BFBF160724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Bulutlar tasarım slaytları</Template>
  <TotalTime>166</TotalTime>
  <Words>507</Words>
  <Application>Microsoft Office PowerPoint</Application>
  <PresentationFormat>Geniş ekran</PresentationFormat>
  <Paragraphs>21</Paragraphs>
  <Slides>9</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9</vt:i4>
      </vt:variant>
    </vt:vector>
  </HeadingPairs>
  <TitlesOfParts>
    <vt:vector size="14" baseType="lpstr">
      <vt:lpstr>Arial</vt:lpstr>
      <vt:lpstr>Calibri</vt:lpstr>
      <vt:lpstr>Cambria</vt:lpstr>
      <vt:lpstr>Georgia</vt:lpstr>
      <vt:lpstr>Bulutlar tasarım şablonu</vt:lpstr>
      <vt:lpstr>BIO 206  PLANT MORPHOLOGY</vt:lpstr>
      <vt:lpstr>Secondary growth</vt:lpstr>
      <vt:lpstr>PowerPoint Sunusu</vt:lpstr>
      <vt:lpstr>PowerPoint Sunusu</vt:lpstr>
      <vt:lpstr>PowerPoint Sunusu</vt:lpstr>
      <vt:lpstr>Transversal:</vt:lpstr>
      <vt:lpstr>Longitidunal radially</vt:lpstr>
      <vt:lpstr>Longitidunal tangentally</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 206  PLANT MORPHOLOGY</dc:title>
  <dc:creator>aydan acar</dc:creator>
  <cp:lastModifiedBy>aydan acar</cp:lastModifiedBy>
  <cp:revision>8</cp:revision>
  <dcterms:created xsi:type="dcterms:W3CDTF">2020-01-28T17:23:05Z</dcterms:created>
  <dcterms:modified xsi:type="dcterms:W3CDTF">2020-01-28T20:16:06Z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