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3"/>
  </p:notesMasterIdLst>
  <p:sldIdLst>
    <p:sldId id="256" r:id="rId2"/>
    <p:sldId id="342" r:id="rId3"/>
    <p:sldId id="343" r:id="rId4"/>
    <p:sldId id="344" r:id="rId5"/>
    <p:sldId id="349" r:id="rId6"/>
    <p:sldId id="351" r:id="rId7"/>
    <p:sldId id="356" r:id="rId8"/>
    <p:sldId id="358" r:id="rId9"/>
    <p:sldId id="359" r:id="rId10"/>
    <p:sldId id="360" r:id="rId11"/>
    <p:sldId id="334" r:id="rId12"/>
  </p:sldIdLst>
  <p:sldSz cx="9144000" cy="5143500" type="screen16x9"/>
  <p:notesSz cx="6858000" cy="9144000"/>
  <p:embeddedFontLst>
    <p:embeddedFont>
      <p:font typeface="Marcellus SC" panose="020B0604020202020204" charset="0"/>
      <p:regular r:id="rId14"/>
    </p:embeddedFont>
    <p:embeddedFont>
      <p:font typeface="Frank Ruhl Libre" panose="020B0604020202020204" charset="-79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EB Garamond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B23306-8260-4FF9-B4E7-5D59D97C3117}">
  <a:tblStyle styleId="{8EB23306-8260-4FF9-B4E7-5D59D97C31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96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6916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399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17475" y="1991825"/>
            <a:ext cx="50985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917475" y="1583350"/>
            <a:ext cx="5098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917475" y="2840052"/>
            <a:ext cx="50985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48025" y="1410075"/>
            <a:ext cx="5511000" cy="321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⬗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8025" y="1410075"/>
            <a:ext cx="5511000" cy="3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lvl="2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lvl="3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lvl="4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lvl="5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lvl="6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lvl="7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lvl="8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ctrTitle"/>
          </p:nvPr>
        </p:nvSpPr>
        <p:spPr>
          <a:xfrm>
            <a:off x="712301" y="1973659"/>
            <a:ext cx="6720449" cy="82255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FARKLI KÜLTÜRLERDE ÇOCUK - 2</a:t>
            </a:r>
            <a:endParaRPr lang="tr-TR" sz="32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lt Başlık 1"/>
          <p:cNvSpPr>
            <a:spLocks noGrp="1"/>
          </p:cNvSpPr>
          <p:nvPr>
            <p:ph type="subTitle" idx="1"/>
          </p:nvPr>
        </p:nvSpPr>
        <p:spPr>
          <a:xfrm>
            <a:off x="1413551" y="3266887"/>
            <a:ext cx="5317951" cy="1448143"/>
          </a:xfrm>
        </p:spPr>
        <p:txBody>
          <a:bodyPr/>
          <a:lstStyle/>
          <a:p>
            <a:pPr algn="ctr"/>
            <a:r>
              <a:rPr lang="tr-TR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Dr. Aysel Köksal Akyol</a:t>
            </a:r>
          </a:p>
          <a:p>
            <a:pPr algn="ctr"/>
            <a:endParaRPr lang="tr-TR" sz="1600" b="1" dirty="0" smtClean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1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 </a:t>
            </a:r>
          </a:p>
          <a:p>
            <a:pPr algn="ctr"/>
            <a:r>
              <a:rPr lang="tr-TR" sz="1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Sağlık Bilimleri Fakültesi</a:t>
            </a:r>
          </a:p>
          <a:p>
            <a:pPr algn="ctr"/>
            <a:r>
              <a:rPr lang="tr-TR" sz="1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Çocuk Gelişimi Bölümü</a:t>
            </a:r>
            <a:endParaRPr lang="tr-TR" sz="16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49963" y="453832"/>
            <a:ext cx="727831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b="1" dirty="0">
                <a:solidFill>
                  <a:srgbClr val="990033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CGM 204 </a:t>
            </a:r>
            <a:endParaRPr lang="tr-TR" sz="2000" b="1" dirty="0" smtClean="0">
              <a:solidFill>
                <a:srgbClr val="990033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b="1" dirty="0" smtClean="0">
                <a:solidFill>
                  <a:srgbClr val="990033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SOSYAL </a:t>
            </a:r>
            <a:r>
              <a:rPr lang="tr-TR" sz="2000" b="1" dirty="0">
                <a:solidFill>
                  <a:srgbClr val="990033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DUYGUSAL GELİŞİM </a:t>
            </a:r>
            <a:r>
              <a:rPr lang="tr-TR" sz="2000" b="1" dirty="0" smtClean="0">
                <a:solidFill>
                  <a:srgbClr val="990033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DESTEKLENMESİ</a:t>
            </a:r>
            <a:endParaRPr lang="tr-TR" sz="2000" b="1" dirty="0">
              <a:solidFill>
                <a:srgbClr val="99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Metin Yer Tutucusu 3"/>
          <p:cNvSpPr>
            <a:spLocks noGrp="1"/>
          </p:cNvSpPr>
          <p:nvPr>
            <p:ph type="body" idx="1"/>
          </p:nvPr>
        </p:nvSpPr>
        <p:spPr>
          <a:xfrm>
            <a:off x="548025" y="1410075"/>
            <a:ext cx="6971570" cy="3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marL="76200" indent="0">
              <a:buNone/>
            </a:pPr>
            <a:r>
              <a:rPr lang="tr-TR" sz="800" dirty="0" smtClean="0">
                <a:solidFill>
                  <a:schemeClr val="tx1"/>
                </a:solidFill>
              </a:rPr>
              <a:t>Aksoy, A.B.ve Gür, Ç. (2008). Ortadoğu Ülkelerinde Aile Yapısı ve Çocuğa Bakış. </a:t>
            </a:r>
            <a:r>
              <a:rPr lang="tr-TR" sz="800" i="1" dirty="0" smtClean="0">
                <a:solidFill>
                  <a:schemeClr val="tx1"/>
                </a:solidFill>
              </a:rPr>
              <a:t>Kastamonu Eğitim Dergisi, 16(1),</a:t>
            </a:r>
            <a:r>
              <a:rPr lang="tr-TR" sz="800" dirty="0" smtClean="0">
                <a:solidFill>
                  <a:schemeClr val="tx1"/>
                </a:solidFill>
              </a:rPr>
              <a:t> 49-60.</a:t>
            </a:r>
          </a:p>
          <a:p>
            <a:pPr marL="76200" indent="0">
              <a:buNone/>
            </a:pPr>
            <a:r>
              <a:rPr lang="tr-TR" sz="1000" dirty="0" smtClean="0">
                <a:solidFill>
                  <a:schemeClr val="tx1"/>
                </a:solidFill>
              </a:rPr>
              <a:t>Aydos</a:t>
            </a:r>
            <a:r>
              <a:rPr lang="tr-TR" sz="1000" dirty="0">
                <a:solidFill>
                  <a:schemeClr val="tx1"/>
                </a:solidFill>
              </a:rPr>
              <a:t>, S. ve Köksal Aysel, A. (2019). Kültür ve Erken Çocukluk Döneminde Gelişim. </a:t>
            </a:r>
            <a:r>
              <a:rPr lang="tr-TR" sz="1000" i="1" dirty="0">
                <a:solidFill>
                  <a:schemeClr val="tx1"/>
                </a:solidFill>
              </a:rPr>
              <a:t>Kültür ve Çocuk.</a:t>
            </a:r>
            <a:r>
              <a:rPr lang="tr-TR" sz="1000" dirty="0">
                <a:solidFill>
                  <a:schemeClr val="tx1"/>
                </a:solidFill>
              </a:rPr>
              <a:t> D. Aslan,, M. Kale ve Nur, İ. (Ed.).  s. 128-161. Ankara: </a:t>
            </a:r>
            <a:r>
              <a:rPr lang="tr-TR" sz="1000" dirty="0" err="1">
                <a:solidFill>
                  <a:schemeClr val="tx1"/>
                </a:solidFill>
              </a:rPr>
              <a:t>Pegem</a:t>
            </a:r>
            <a:r>
              <a:rPr lang="tr-TR" sz="1000" dirty="0">
                <a:solidFill>
                  <a:schemeClr val="tx1"/>
                </a:solidFill>
              </a:rPr>
              <a:t> A Akademi. </a:t>
            </a:r>
          </a:p>
          <a:p>
            <a:pPr marL="76200" indent="0">
              <a:buNone/>
            </a:pPr>
            <a:r>
              <a:rPr lang="tr-TR" sz="800" dirty="0" err="1" smtClean="0">
                <a:solidFill>
                  <a:schemeClr val="tx1"/>
                </a:solidFill>
              </a:rPr>
              <a:t>Bee</a:t>
            </a:r>
            <a:r>
              <a:rPr lang="tr-TR" sz="800" dirty="0" smtClean="0">
                <a:solidFill>
                  <a:schemeClr val="tx1"/>
                </a:solidFill>
              </a:rPr>
              <a:t>, H. ve </a:t>
            </a:r>
            <a:r>
              <a:rPr lang="tr-TR" sz="800" dirty="0" err="1" smtClean="0">
                <a:solidFill>
                  <a:schemeClr val="tx1"/>
                </a:solidFill>
              </a:rPr>
              <a:t>Boyd</a:t>
            </a:r>
            <a:r>
              <a:rPr lang="tr-TR" sz="800" dirty="0" smtClean="0">
                <a:solidFill>
                  <a:schemeClr val="tx1"/>
                </a:solidFill>
              </a:rPr>
              <a:t>, D. (2009). </a:t>
            </a:r>
            <a:r>
              <a:rPr lang="tr-TR" sz="800" i="1" dirty="0" smtClean="0">
                <a:solidFill>
                  <a:schemeClr val="tx1"/>
                </a:solidFill>
              </a:rPr>
              <a:t>Çocuk Gelişim Psikolojisi. </a:t>
            </a:r>
            <a:r>
              <a:rPr lang="tr-TR" sz="800" dirty="0" smtClean="0">
                <a:solidFill>
                  <a:schemeClr val="tx1"/>
                </a:solidFill>
              </a:rPr>
              <a:t>İstanbul: </a:t>
            </a:r>
            <a:r>
              <a:rPr lang="tr-TR" sz="800" dirty="0" err="1" smtClean="0">
                <a:solidFill>
                  <a:schemeClr val="tx1"/>
                </a:solidFill>
              </a:rPr>
              <a:t>Kaknüs</a:t>
            </a:r>
            <a:r>
              <a:rPr lang="tr-TR" sz="800" dirty="0" smtClean="0">
                <a:solidFill>
                  <a:schemeClr val="tx1"/>
                </a:solidFill>
              </a:rPr>
              <a:t> Yayınları.</a:t>
            </a:r>
          </a:p>
          <a:p>
            <a:pPr marL="76200" indent="0">
              <a:buNone/>
            </a:pPr>
            <a:r>
              <a:rPr lang="tr-TR" sz="800" dirty="0" smtClean="0">
                <a:solidFill>
                  <a:schemeClr val="tx1"/>
                </a:solidFill>
              </a:rPr>
              <a:t>Berk, L. (2015). </a:t>
            </a:r>
            <a:r>
              <a:rPr lang="tr-TR" sz="800" i="1" dirty="0" smtClean="0">
                <a:solidFill>
                  <a:schemeClr val="tx1"/>
                </a:solidFill>
              </a:rPr>
              <a:t>Bebekler ve Çocuklar. Doğum Öncesinden Orta Çocukluğa</a:t>
            </a:r>
            <a:r>
              <a:rPr lang="tr-TR" sz="800" dirty="0" smtClean="0">
                <a:solidFill>
                  <a:schemeClr val="tx1"/>
                </a:solidFill>
              </a:rPr>
              <a:t>. (7. Baskı) (Çev. Ed. N. </a:t>
            </a:r>
            <a:r>
              <a:rPr lang="tr-TR" sz="800" dirty="0" err="1" smtClean="0">
                <a:solidFill>
                  <a:schemeClr val="tx1"/>
                </a:solidFill>
              </a:rPr>
              <a:t>Işıkoğlu</a:t>
            </a:r>
            <a:r>
              <a:rPr lang="tr-TR" sz="800" dirty="0" smtClean="0">
                <a:solidFill>
                  <a:schemeClr val="tx1"/>
                </a:solidFill>
              </a:rPr>
              <a:t>).Ankara: Nobel Yayıncılık. </a:t>
            </a:r>
          </a:p>
          <a:p>
            <a:pPr marL="76200" indent="0">
              <a:buNone/>
            </a:pPr>
            <a:r>
              <a:rPr lang="tr-TR" sz="800" dirty="0" err="1" smtClean="0">
                <a:solidFill>
                  <a:schemeClr val="tx1"/>
                </a:solidFill>
              </a:rPr>
              <a:t>Bronfenbrenner</a:t>
            </a:r>
            <a:r>
              <a:rPr lang="tr-TR" sz="800" dirty="0" smtClean="0">
                <a:solidFill>
                  <a:schemeClr val="tx1"/>
                </a:solidFill>
              </a:rPr>
              <a:t>, U. (1979). </a:t>
            </a:r>
            <a:r>
              <a:rPr lang="tr-TR" sz="800" i="1" dirty="0" err="1" smtClean="0">
                <a:solidFill>
                  <a:schemeClr val="tx1"/>
                </a:solidFill>
              </a:rPr>
              <a:t>The</a:t>
            </a:r>
            <a:r>
              <a:rPr lang="tr-TR" sz="800" i="1" dirty="0" smtClean="0">
                <a:solidFill>
                  <a:schemeClr val="tx1"/>
                </a:solidFill>
              </a:rPr>
              <a:t> </a:t>
            </a:r>
            <a:r>
              <a:rPr lang="tr-TR" sz="800" i="1" dirty="0" err="1" smtClean="0">
                <a:solidFill>
                  <a:schemeClr val="tx1"/>
                </a:solidFill>
              </a:rPr>
              <a:t>Ecology</a:t>
            </a:r>
            <a:r>
              <a:rPr lang="tr-TR" sz="800" i="1" dirty="0" smtClean="0">
                <a:solidFill>
                  <a:schemeClr val="tx1"/>
                </a:solidFill>
              </a:rPr>
              <a:t> of Human </a:t>
            </a:r>
            <a:r>
              <a:rPr lang="tr-TR" sz="800" i="1" dirty="0" err="1" smtClean="0">
                <a:solidFill>
                  <a:schemeClr val="tx1"/>
                </a:solidFill>
              </a:rPr>
              <a:t>Development.Experıments</a:t>
            </a:r>
            <a:r>
              <a:rPr lang="tr-TR" sz="800" i="1" dirty="0" smtClean="0">
                <a:solidFill>
                  <a:schemeClr val="tx1"/>
                </a:solidFill>
              </a:rPr>
              <a:t> </a:t>
            </a:r>
            <a:r>
              <a:rPr lang="tr-TR" sz="800" i="1" dirty="0" err="1" smtClean="0">
                <a:solidFill>
                  <a:schemeClr val="tx1"/>
                </a:solidFill>
              </a:rPr>
              <a:t>by</a:t>
            </a:r>
            <a:r>
              <a:rPr lang="tr-TR" sz="800" i="1" dirty="0" smtClean="0">
                <a:solidFill>
                  <a:schemeClr val="tx1"/>
                </a:solidFill>
              </a:rPr>
              <a:t> Nature </a:t>
            </a:r>
            <a:r>
              <a:rPr lang="tr-TR" sz="800" i="1" dirty="0" err="1" smtClean="0">
                <a:solidFill>
                  <a:schemeClr val="tx1"/>
                </a:solidFill>
              </a:rPr>
              <a:t>and</a:t>
            </a:r>
            <a:r>
              <a:rPr lang="tr-TR" sz="800" i="1" dirty="0" smtClean="0">
                <a:solidFill>
                  <a:schemeClr val="tx1"/>
                </a:solidFill>
              </a:rPr>
              <a:t> </a:t>
            </a:r>
            <a:r>
              <a:rPr lang="tr-TR" sz="800" i="1" dirty="0" err="1" smtClean="0">
                <a:solidFill>
                  <a:schemeClr val="tx1"/>
                </a:solidFill>
              </a:rPr>
              <a:t>Desıgn</a:t>
            </a:r>
            <a:r>
              <a:rPr lang="tr-TR" sz="800" i="1" dirty="0" smtClean="0">
                <a:solidFill>
                  <a:schemeClr val="tx1"/>
                </a:solidFill>
              </a:rPr>
              <a:t>.</a:t>
            </a:r>
            <a:r>
              <a:rPr lang="tr-TR" sz="800" dirty="0" smtClean="0">
                <a:solidFill>
                  <a:schemeClr val="tx1"/>
                </a:solidFill>
              </a:rPr>
              <a:t> USA: Harvard </a:t>
            </a:r>
            <a:r>
              <a:rPr lang="tr-TR" sz="800" dirty="0" err="1" smtClean="0">
                <a:solidFill>
                  <a:schemeClr val="tx1"/>
                </a:solidFill>
              </a:rPr>
              <a:t>Unıversıty</a:t>
            </a:r>
            <a:r>
              <a:rPr lang="tr-TR" sz="800" dirty="0" smtClean="0">
                <a:solidFill>
                  <a:schemeClr val="tx1"/>
                </a:solidFill>
              </a:rPr>
              <a:t> </a:t>
            </a:r>
            <a:r>
              <a:rPr lang="tr-TR" sz="800" dirty="0" err="1" smtClean="0">
                <a:solidFill>
                  <a:schemeClr val="tx1"/>
                </a:solidFill>
              </a:rPr>
              <a:t>Press</a:t>
            </a:r>
            <a:r>
              <a:rPr lang="tr-TR" sz="800" dirty="0" smtClean="0">
                <a:solidFill>
                  <a:schemeClr val="tx1"/>
                </a:solidFill>
              </a:rPr>
              <a:t>.</a:t>
            </a:r>
          </a:p>
          <a:p>
            <a:pPr marL="76200" indent="0">
              <a:buNone/>
            </a:pPr>
            <a:r>
              <a:rPr lang="tr-TR" sz="800" dirty="0" err="1" smtClean="0">
                <a:solidFill>
                  <a:schemeClr val="tx1"/>
                </a:solidFill>
              </a:rPr>
              <a:t>Kağıtçıbaşı</a:t>
            </a:r>
            <a:r>
              <a:rPr lang="tr-TR" sz="800" dirty="0" smtClean="0">
                <a:solidFill>
                  <a:schemeClr val="tx1"/>
                </a:solidFill>
              </a:rPr>
              <a:t>, Ç. (1990). </a:t>
            </a:r>
            <a:r>
              <a:rPr lang="tr-TR" sz="800" i="1" dirty="0" smtClean="0">
                <a:solidFill>
                  <a:schemeClr val="tx1"/>
                </a:solidFill>
              </a:rPr>
              <a:t>İnsan Aile Kültür</a:t>
            </a:r>
            <a:r>
              <a:rPr lang="tr-TR" sz="800" dirty="0" smtClean="0">
                <a:solidFill>
                  <a:schemeClr val="tx1"/>
                </a:solidFill>
              </a:rPr>
              <a:t>. İstanbul: Remzi Kitabevi.</a:t>
            </a:r>
          </a:p>
          <a:p>
            <a:pPr marL="76200" indent="0">
              <a:buNone/>
            </a:pPr>
            <a:r>
              <a:rPr lang="tr-TR" sz="800" dirty="0" err="1" smtClean="0">
                <a:solidFill>
                  <a:schemeClr val="tx1"/>
                </a:solidFill>
              </a:rPr>
              <a:t>Kağıtçıbaşı</a:t>
            </a:r>
            <a:r>
              <a:rPr lang="tr-TR" sz="800" dirty="0" smtClean="0">
                <a:solidFill>
                  <a:schemeClr val="tx1"/>
                </a:solidFill>
              </a:rPr>
              <a:t>, Ç. (1998). </a:t>
            </a:r>
            <a:r>
              <a:rPr lang="tr-TR" sz="800" i="1" dirty="0" smtClean="0">
                <a:solidFill>
                  <a:schemeClr val="tx1"/>
                </a:solidFill>
              </a:rPr>
              <a:t>Kültürel Psikoloji. Kültür Bağlamında İnsan ve Aile</a:t>
            </a:r>
            <a:r>
              <a:rPr lang="tr-TR" sz="800" dirty="0" smtClean="0">
                <a:solidFill>
                  <a:schemeClr val="tx1"/>
                </a:solidFill>
              </a:rPr>
              <a:t>. İstanbul: YKY Yayıncılık.</a:t>
            </a:r>
          </a:p>
          <a:p>
            <a:pPr marL="76200" indent="0">
              <a:buNone/>
            </a:pPr>
            <a:r>
              <a:rPr lang="tr-TR" sz="600" dirty="0" err="1">
                <a:solidFill>
                  <a:schemeClr val="tx1"/>
                </a:solidFill>
              </a:rPr>
              <a:t>Kağıtçıbaşı</a:t>
            </a:r>
            <a:r>
              <a:rPr lang="tr-TR" sz="600" dirty="0">
                <a:solidFill>
                  <a:schemeClr val="tx1"/>
                </a:solidFill>
              </a:rPr>
              <a:t>, Ç. (2012). </a:t>
            </a:r>
            <a:r>
              <a:rPr lang="tr-TR" sz="600" i="1" dirty="0">
                <a:solidFill>
                  <a:schemeClr val="tx1"/>
                </a:solidFill>
              </a:rPr>
              <a:t>Benlik, Aile ve İnsan Gelişimi. Kültürel Psikoloji.</a:t>
            </a:r>
            <a:r>
              <a:rPr lang="tr-TR" sz="600" dirty="0">
                <a:solidFill>
                  <a:schemeClr val="tx1"/>
                </a:solidFill>
              </a:rPr>
              <a:t> (3. Basım). İstanbul: Koç Üniversitesi Yayınları. </a:t>
            </a:r>
          </a:p>
          <a:p>
            <a:pPr marL="76200" indent="0">
              <a:buNone/>
            </a:pPr>
            <a:r>
              <a:rPr lang="tr-TR" sz="800" dirty="0">
                <a:solidFill>
                  <a:schemeClr val="tx1"/>
                </a:solidFill>
              </a:rPr>
              <a:t>Köksal Akyol, A. ve </a:t>
            </a:r>
            <a:r>
              <a:rPr lang="tr-TR" sz="800" dirty="0" err="1">
                <a:solidFill>
                  <a:schemeClr val="tx1"/>
                </a:solidFill>
              </a:rPr>
              <a:t>Bilbay</a:t>
            </a:r>
            <a:r>
              <a:rPr lang="tr-TR" sz="800" dirty="0">
                <a:solidFill>
                  <a:schemeClr val="tx1"/>
                </a:solidFill>
              </a:rPr>
              <a:t>, A. (2017). Tarihsel Süreçte ve Farklı Kültürlerde Çocuk. A. Köksal Akyol (Ed.). </a:t>
            </a:r>
            <a:r>
              <a:rPr lang="tr-TR" sz="800" i="1" dirty="0">
                <a:solidFill>
                  <a:schemeClr val="tx1"/>
                </a:solidFill>
              </a:rPr>
              <a:t>Erken Çocukluk Döneminde Gelişim I.</a:t>
            </a:r>
            <a:r>
              <a:rPr lang="tr-TR" sz="800" dirty="0">
                <a:solidFill>
                  <a:schemeClr val="tx1"/>
                </a:solidFill>
              </a:rPr>
              <a:t> s.5-24,  Ankara: Anı Yayıncılık</a:t>
            </a:r>
          </a:p>
        </p:txBody>
      </p:sp>
      <p:sp>
        <p:nvSpPr>
          <p:cNvPr id="6" name="Unvan 2"/>
          <p:cNvSpPr>
            <a:spLocks noGrp="1"/>
          </p:cNvSpPr>
          <p:nvPr>
            <p:ph type="title"/>
          </p:nvPr>
        </p:nvSpPr>
        <p:spPr>
          <a:xfrm>
            <a:off x="548025" y="914399"/>
            <a:ext cx="6681114" cy="292125"/>
          </a:xfrm>
        </p:spPr>
        <p:txBody>
          <a:bodyPr/>
          <a:lstStyle/>
          <a:p>
            <a:pPr algn="ctr"/>
            <a:r>
              <a:rPr lang="tr-TR" sz="800" b="1" dirty="0"/>
              <a:t>YARARLANILAN KAYNAKLAR</a:t>
            </a:r>
            <a:r>
              <a:rPr lang="tr-TR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0365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554879" y="2070963"/>
            <a:ext cx="5511000" cy="437899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990033"/>
                </a:solidFill>
              </a:rPr>
              <a:t>Bu günlük bu kadar </a:t>
            </a:r>
            <a:r>
              <a:rPr lang="tr-TR" b="1" dirty="0" smtClean="0">
                <a:solidFill>
                  <a:srgbClr val="990033"/>
                </a:solidFill>
                <a:sym typeface="Wingdings" panose="05000000000000000000" pitchFamily="2" charset="2"/>
              </a:rPr>
              <a:t> </a:t>
            </a:r>
            <a:endParaRPr lang="tr-TR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5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14722" y="1625227"/>
            <a:ext cx="7707086" cy="2416574"/>
          </a:xfrm>
        </p:spPr>
        <p:txBody>
          <a:bodyPr/>
          <a:lstStyle/>
          <a:p>
            <a:r>
              <a:rPr lang="tr-TR" dirty="0" smtClean="0"/>
              <a:t>Bazı kültürlerde çocukların </a:t>
            </a:r>
            <a:r>
              <a:rPr lang="tr-TR" dirty="0"/>
              <a:t>kendi arzu ve isteklerini ifade etmeleri ebeveynler ya da öğretmenler tarafından beklenen ya da istendik bir durum </a:t>
            </a:r>
            <a:r>
              <a:rPr lang="tr-TR" dirty="0" smtClean="0"/>
              <a:t>değildir. </a:t>
            </a:r>
          </a:p>
          <a:p>
            <a:r>
              <a:rPr lang="tr-TR" dirty="0" smtClean="0"/>
              <a:t>Başka kültürlerde ise çocukların </a:t>
            </a:r>
            <a:r>
              <a:rPr lang="tr-TR" dirty="0"/>
              <a:t>isteklerini ve duygularını ifade </a:t>
            </a:r>
            <a:r>
              <a:rPr lang="tr-TR" dirty="0" smtClean="0"/>
              <a:t>etmeleri desteklenir</a:t>
            </a:r>
            <a:r>
              <a:rPr lang="tr-TR" dirty="0"/>
              <a:t>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548024" y="530197"/>
            <a:ext cx="7608887" cy="476517"/>
          </a:xfrm>
        </p:spPr>
        <p:txBody>
          <a:bodyPr/>
          <a:lstStyle/>
          <a:p>
            <a:pPr algn="ctr"/>
            <a:r>
              <a:rPr lang="tr-TR" sz="2800" b="1" dirty="0">
                <a:solidFill>
                  <a:srgbClr val="00B050"/>
                </a:solidFill>
              </a:rPr>
              <a:t>KÜLTÜR VE </a:t>
            </a:r>
            <a:r>
              <a:rPr lang="tr-TR" sz="2800" b="1" dirty="0" smtClean="0">
                <a:solidFill>
                  <a:srgbClr val="00B050"/>
                </a:solidFill>
              </a:rPr>
              <a:t>SOSYAL DUYGUSAL GELİŞİM</a:t>
            </a:r>
            <a:endParaRPr lang="tr-TR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5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48025" y="1410075"/>
            <a:ext cx="7855746" cy="3211200"/>
          </a:xfrm>
        </p:spPr>
        <p:txBody>
          <a:bodyPr/>
          <a:lstStyle/>
          <a:p>
            <a:r>
              <a:rPr lang="tr-TR" dirty="0"/>
              <a:t>Batı toplumlarında, </a:t>
            </a:r>
            <a:r>
              <a:rPr lang="tr-TR" dirty="0" err="1"/>
              <a:t>prososyal</a:t>
            </a:r>
            <a:r>
              <a:rPr lang="tr-TR" dirty="0"/>
              <a:t> davranış olan işbirlikçi olma eylemi genellikle hedef kişiyi ne kadar sevdiği gibi faktörlere dayanan kişisel bir karar olarak görülür. </a:t>
            </a:r>
            <a:endParaRPr lang="tr-TR" dirty="0" smtClean="0"/>
          </a:p>
          <a:p>
            <a:r>
              <a:rPr lang="tr-TR" dirty="0" smtClean="0"/>
              <a:t>Bununla </a:t>
            </a:r>
            <a:r>
              <a:rPr lang="tr-TR" dirty="0"/>
              <a:t>birlikte, grup uyumuna değer veren toplumlarda, çocuklar işbirlikçi davranışı daha zorunlu olarak </a:t>
            </a:r>
            <a:r>
              <a:rPr lang="tr-TR" dirty="0" smtClean="0"/>
              <a:t>görülür</a:t>
            </a:r>
            <a:r>
              <a:rPr lang="tr-TR" dirty="0"/>
              <a:t>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584863" y="449241"/>
            <a:ext cx="7304204" cy="584118"/>
          </a:xfrm>
        </p:spPr>
        <p:txBody>
          <a:bodyPr/>
          <a:lstStyle/>
          <a:p>
            <a:pPr algn="ctr"/>
            <a:r>
              <a:rPr lang="tr-TR" sz="2800" b="1" dirty="0">
                <a:solidFill>
                  <a:srgbClr val="00B050"/>
                </a:solidFill>
              </a:rPr>
              <a:t>KÜLTÜR VE </a:t>
            </a:r>
            <a:r>
              <a:rPr lang="tr-TR" sz="2800" b="1" dirty="0" smtClean="0">
                <a:solidFill>
                  <a:srgbClr val="00B050"/>
                </a:solidFill>
              </a:rPr>
              <a:t>SOSYAL DUYGUSAL GELİŞİM</a:t>
            </a:r>
            <a:endParaRPr lang="tr-TR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0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48025" y="1410075"/>
            <a:ext cx="8233118" cy="3211200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“Uysallık/uslu olmak beklentisi” kültürlerarası bir farklılık göstermektedir. </a:t>
            </a:r>
          </a:p>
          <a:p>
            <a:r>
              <a:rPr lang="tr-TR" dirty="0">
                <a:solidFill>
                  <a:schemeClr val="tx1"/>
                </a:solidFill>
              </a:rPr>
              <a:t>Daha geleneksel aile ortamlarında, özellikle köylerde ve olumsuz sosyo-ekonomik koşullarda çocukların uslu çocuk olmaları </a:t>
            </a:r>
            <a:r>
              <a:rPr lang="tr-TR" dirty="0" smtClean="0">
                <a:solidFill>
                  <a:schemeClr val="tx1"/>
                </a:solidFill>
              </a:rPr>
              <a:t>desteklenmektedir.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584863" y="449241"/>
            <a:ext cx="7304204" cy="584118"/>
          </a:xfrm>
        </p:spPr>
        <p:txBody>
          <a:bodyPr/>
          <a:lstStyle/>
          <a:p>
            <a:pPr algn="ctr"/>
            <a:r>
              <a:rPr lang="tr-TR" sz="2800" b="1" dirty="0">
                <a:solidFill>
                  <a:srgbClr val="00B050"/>
                </a:solidFill>
              </a:rPr>
              <a:t>KÜLTÜR VE </a:t>
            </a:r>
            <a:r>
              <a:rPr lang="tr-TR" sz="2800" b="1" dirty="0" smtClean="0">
                <a:solidFill>
                  <a:srgbClr val="00B050"/>
                </a:solidFill>
              </a:rPr>
              <a:t>SOSYAL DUYGUSAL GELİŞİM</a:t>
            </a:r>
            <a:endParaRPr lang="tr-TR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3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1886" y="1410075"/>
            <a:ext cx="8374743" cy="2746987"/>
          </a:xfrm>
        </p:spPr>
        <p:txBody>
          <a:bodyPr/>
          <a:lstStyle/>
          <a:p>
            <a:r>
              <a:rPr lang="tr-TR" dirty="0"/>
              <a:t>Genel olarak; geleneksel Doğu kültürlerinin çocuk yetiştirmede karakteristik özellikleri değerlendirildiğinde; kız-erkek çocuk ayrımı görülür. </a:t>
            </a:r>
            <a:endParaRPr lang="tr-TR" dirty="0" smtClean="0"/>
          </a:p>
          <a:p>
            <a:r>
              <a:rPr lang="tr-TR" dirty="0" smtClean="0"/>
              <a:t>Çocuk</a:t>
            </a:r>
            <a:r>
              <a:rPr lang="tr-TR" dirty="0"/>
              <a:t>, anne-babaya saygılı ve itaatkâr olmalıdır. </a:t>
            </a:r>
            <a:endParaRPr lang="tr-TR" dirty="0" smtClean="0"/>
          </a:p>
          <a:p>
            <a:r>
              <a:rPr lang="tr-TR" dirty="0" smtClean="0"/>
              <a:t>İsyan </a:t>
            </a:r>
            <a:r>
              <a:rPr lang="tr-TR" dirty="0"/>
              <a:t>eden çocuk, isyanın niteliğine </a:t>
            </a:r>
            <a:r>
              <a:rPr lang="tr-TR" dirty="0" smtClean="0"/>
              <a:t>göre ağır cezalara çarptırılabilir.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584863" y="449241"/>
            <a:ext cx="7304204" cy="584118"/>
          </a:xfrm>
        </p:spPr>
        <p:txBody>
          <a:bodyPr/>
          <a:lstStyle/>
          <a:p>
            <a:pPr algn="ctr"/>
            <a:r>
              <a:rPr lang="tr-TR" sz="2800" b="1" dirty="0">
                <a:solidFill>
                  <a:srgbClr val="00B050"/>
                </a:solidFill>
              </a:rPr>
              <a:t>KÜLTÜR VE </a:t>
            </a:r>
            <a:r>
              <a:rPr lang="tr-TR" sz="2800" b="1" dirty="0" smtClean="0">
                <a:solidFill>
                  <a:srgbClr val="00B050"/>
                </a:solidFill>
              </a:rPr>
              <a:t>SOSYAL DUYGUSAL GELİŞİM</a:t>
            </a:r>
            <a:endParaRPr lang="tr-TR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9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3884" y="1430948"/>
            <a:ext cx="7888331" cy="2388018"/>
          </a:xfrm>
        </p:spPr>
        <p:txBody>
          <a:bodyPr/>
          <a:lstStyle/>
          <a:p>
            <a:r>
              <a:rPr lang="tr-TR" dirty="0"/>
              <a:t>S</a:t>
            </a:r>
            <a:r>
              <a:rPr lang="tr-TR" dirty="0" smtClean="0"/>
              <a:t>osyal </a:t>
            </a:r>
            <a:r>
              <a:rPr lang="tr-TR" dirty="0"/>
              <a:t>katılımı başlatma ve sürdürme eğilimini ifade eden </a:t>
            </a:r>
            <a:r>
              <a:rPr lang="tr-TR" i="1" dirty="0">
                <a:solidFill>
                  <a:srgbClr val="C00000"/>
                </a:solidFill>
              </a:rPr>
              <a:t>sosyal inisiyatif</a:t>
            </a:r>
            <a:r>
              <a:rPr lang="tr-TR" dirty="0"/>
              <a:t>, </a:t>
            </a:r>
            <a:r>
              <a:rPr lang="tr-TR" dirty="0" smtClean="0"/>
              <a:t>batı/öz-yönelimli/bireyci </a:t>
            </a:r>
            <a:r>
              <a:rPr lang="tr-TR" dirty="0"/>
              <a:t>kültürlerde göreceli olarak daha fazla değer </a:t>
            </a:r>
            <a:r>
              <a:rPr lang="tr-TR" dirty="0" smtClean="0"/>
              <a:t>taşır. </a:t>
            </a:r>
          </a:p>
          <a:p>
            <a:r>
              <a:rPr lang="tr-TR" dirty="0" smtClean="0"/>
              <a:t>Doğu/grup odaklı/toplumcu kültürlerde,  sosyal </a:t>
            </a:r>
            <a:r>
              <a:rPr lang="tr-TR" dirty="0"/>
              <a:t>etkileşimde davranışsal ve duygusal </a:t>
            </a:r>
            <a:r>
              <a:rPr lang="tr-TR" dirty="0" smtClean="0"/>
              <a:t>etkililiği </a:t>
            </a:r>
            <a:r>
              <a:rPr lang="tr-TR" dirty="0"/>
              <a:t>kontrol edebilme becerisi daha fazla </a:t>
            </a:r>
            <a:r>
              <a:rPr lang="tr-TR" dirty="0" smtClean="0"/>
              <a:t>vurgulanır</a:t>
            </a:r>
            <a:r>
              <a:rPr lang="tr-TR" dirty="0"/>
              <a:t>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5948" y="285894"/>
            <a:ext cx="7304204" cy="584118"/>
          </a:xfrm>
        </p:spPr>
        <p:txBody>
          <a:bodyPr/>
          <a:lstStyle/>
          <a:p>
            <a:pPr algn="ctr"/>
            <a:r>
              <a:rPr lang="tr-TR" sz="2800" b="1" dirty="0">
                <a:solidFill>
                  <a:srgbClr val="00B050"/>
                </a:solidFill>
              </a:rPr>
              <a:t>KÜLTÜR VE </a:t>
            </a:r>
            <a:r>
              <a:rPr lang="tr-TR" sz="2800" b="1" dirty="0" smtClean="0">
                <a:solidFill>
                  <a:srgbClr val="00B050"/>
                </a:solidFill>
              </a:rPr>
              <a:t>SOSYAL DUYGUSAL GELİŞİM</a:t>
            </a:r>
            <a:endParaRPr lang="tr-TR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54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0800" y="1659883"/>
            <a:ext cx="8300575" cy="2358867"/>
          </a:xfrm>
        </p:spPr>
        <p:txBody>
          <a:bodyPr/>
          <a:lstStyle/>
          <a:p>
            <a:r>
              <a:rPr lang="tr-TR" dirty="0" smtClean="0"/>
              <a:t>Duygular</a:t>
            </a:r>
            <a:r>
              <a:rPr lang="tr-TR" dirty="0"/>
              <a:t>, duyguların aktarımı ya da duygusal tepkiler de kültürler arasında değişkenlik gösterir. </a:t>
            </a:r>
            <a:endParaRPr lang="tr-TR" dirty="0" smtClean="0"/>
          </a:p>
          <a:p>
            <a:r>
              <a:rPr lang="tr-TR" dirty="0" smtClean="0"/>
              <a:t>Duygusallık</a:t>
            </a:r>
            <a:r>
              <a:rPr lang="tr-TR" dirty="0"/>
              <a:t>, </a:t>
            </a:r>
            <a:r>
              <a:rPr lang="tr-TR" dirty="0" smtClean="0"/>
              <a:t>insanların </a:t>
            </a:r>
            <a:r>
              <a:rPr lang="tr-TR" dirty="0"/>
              <a:t>temel bir özelliğidir. Bununla birlikte, hangi duyguların ve davranışların uygun olduğu kültürel olarak değişkenlik </a:t>
            </a:r>
            <a:r>
              <a:rPr lang="tr-TR" dirty="0" smtClean="0"/>
              <a:t>gösterebilir.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584863" y="449241"/>
            <a:ext cx="7304204" cy="584118"/>
          </a:xfrm>
        </p:spPr>
        <p:txBody>
          <a:bodyPr/>
          <a:lstStyle/>
          <a:p>
            <a:pPr algn="ctr"/>
            <a:r>
              <a:rPr lang="tr-TR" sz="2800" b="1" dirty="0">
                <a:solidFill>
                  <a:srgbClr val="00B050"/>
                </a:solidFill>
              </a:rPr>
              <a:t>KÜLTÜR VE </a:t>
            </a:r>
            <a:r>
              <a:rPr lang="tr-TR" sz="2800" b="1" dirty="0" smtClean="0">
                <a:solidFill>
                  <a:srgbClr val="00B050"/>
                </a:solidFill>
              </a:rPr>
              <a:t>SOSYAL DUYGUSAL GELİŞİM</a:t>
            </a:r>
            <a:endParaRPr lang="tr-TR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5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48025" y="1410075"/>
            <a:ext cx="8058946" cy="3211200"/>
          </a:xfrm>
        </p:spPr>
        <p:txBody>
          <a:bodyPr/>
          <a:lstStyle/>
          <a:p>
            <a:r>
              <a:rPr lang="tr-TR" dirty="0"/>
              <a:t>İ</a:t>
            </a:r>
            <a:r>
              <a:rPr lang="tr-TR" dirty="0" smtClean="0"/>
              <a:t>letişim </a:t>
            </a:r>
            <a:r>
              <a:rPr lang="tr-TR" dirty="0"/>
              <a:t>kurarken göz teması </a:t>
            </a:r>
            <a:r>
              <a:rPr lang="tr-TR" dirty="0" smtClean="0"/>
              <a:t>kurmak </a:t>
            </a:r>
            <a:r>
              <a:rPr lang="tr-TR" dirty="0"/>
              <a:t>ya da yetişkinlerle sözel iletişim kurmak çoğu toplumda gerekli sayılır ve bu davranışlar gelişimsel değerlendirmelerde sosyal duygusal gelişimin bir basamağı olarak değerlendirilebilir. </a:t>
            </a:r>
            <a:endParaRPr lang="tr-TR" dirty="0" smtClean="0"/>
          </a:p>
          <a:p>
            <a:r>
              <a:rPr lang="tr-TR" dirty="0" smtClean="0"/>
              <a:t>Ancak </a:t>
            </a:r>
            <a:r>
              <a:rPr lang="tr-TR" dirty="0"/>
              <a:t>bazı </a:t>
            </a:r>
            <a:r>
              <a:rPr lang="tr-TR" dirty="0" smtClean="0"/>
              <a:t>toplumlarda, özellikle </a:t>
            </a:r>
            <a:r>
              <a:rPr lang="tr-TR" dirty="0"/>
              <a:t>savaşçı </a:t>
            </a:r>
            <a:r>
              <a:rPr lang="tr-TR" dirty="0" smtClean="0"/>
              <a:t>toplumlarda göz </a:t>
            </a:r>
            <a:r>
              <a:rPr lang="tr-TR" dirty="0"/>
              <a:t>teması ile kurulan iletişim, karşı tarafın saldırıya geçmiş olduğu şeklinde yorumlanabilir.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584863" y="449241"/>
            <a:ext cx="7304204" cy="584118"/>
          </a:xfrm>
        </p:spPr>
        <p:txBody>
          <a:bodyPr/>
          <a:lstStyle/>
          <a:p>
            <a:pPr algn="ctr"/>
            <a:r>
              <a:rPr lang="tr-TR" sz="2800" b="1" dirty="0">
                <a:solidFill>
                  <a:srgbClr val="00B050"/>
                </a:solidFill>
              </a:rPr>
              <a:t>KÜLTÜR VE </a:t>
            </a:r>
            <a:r>
              <a:rPr lang="tr-TR" sz="2800" b="1" dirty="0" smtClean="0">
                <a:solidFill>
                  <a:srgbClr val="00B050"/>
                </a:solidFill>
              </a:rPr>
              <a:t>SOSYAL DUYGUSAL GELİŞİM</a:t>
            </a:r>
            <a:endParaRPr lang="tr-TR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45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92654" y="1440811"/>
            <a:ext cx="8300436" cy="2693199"/>
          </a:xfrm>
        </p:spPr>
        <p:txBody>
          <a:bodyPr/>
          <a:lstStyle/>
          <a:p>
            <a:r>
              <a:rPr lang="tr-TR" dirty="0" smtClean="0"/>
              <a:t>Çocukların </a:t>
            </a:r>
            <a:r>
              <a:rPr lang="tr-TR" dirty="0"/>
              <a:t>yetişkinlerle sözlü iletişime girmesi saygısızlık olarak nitelendirilebilir. </a:t>
            </a:r>
            <a:endParaRPr lang="tr-TR" dirty="0" smtClean="0"/>
          </a:p>
          <a:p>
            <a:r>
              <a:rPr lang="tr-TR" dirty="0" smtClean="0"/>
              <a:t>Göz </a:t>
            </a:r>
            <a:r>
              <a:rPr lang="tr-TR" dirty="0"/>
              <a:t>temasının saldırı olarak ya da yetişkinlerle kurulan sözlü iletişimin saygısızlık olarak nitelendirildiği </a:t>
            </a:r>
            <a:r>
              <a:rPr lang="tr-TR" dirty="0" smtClean="0"/>
              <a:t>kültürlerde;	</a:t>
            </a:r>
          </a:p>
          <a:p>
            <a:pPr lvl="1"/>
            <a:r>
              <a:rPr lang="tr-TR" dirty="0" smtClean="0"/>
              <a:t>Bu anlam </a:t>
            </a:r>
            <a:r>
              <a:rPr lang="tr-TR" dirty="0"/>
              <a:t>bilinmeden </a:t>
            </a:r>
            <a:r>
              <a:rPr lang="tr-TR" dirty="0" smtClean="0"/>
              <a:t>gelişimsel değerlendirme </a:t>
            </a:r>
            <a:r>
              <a:rPr lang="tr-TR" dirty="0"/>
              <a:t>yapılırsa </a:t>
            </a:r>
            <a:r>
              <a:rPr lang="tr-TR" dirty="0" smtClean="0"/>
              <a:t>sosyal-duygusal </a:t>
            </a:r>
            <a:r>
              <a:rPr lang="tr-TR" dirty="0"/>
              <a:t>gelişim geriliği olarak </a:t>
            </a:r>
            <a:r>
              <a:rPr lang="tr-TR" dirty="0" smtClean="0"/>
              <a:t>yanlış bir sonuca gitmek olasıdır.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584863" y="449241"/>
            <a:ext cx="7304204" cy="584118"/>
          </a:xfrm>
        </p:spPr>
        <p:txBody>
          <a:bodyPr/>
          <a:lstStyle/>
          <a:p>
            <a:pPr algn="ctr"/>
            <a:r>
              <a:rPr lang="tr-TR" sz="2800" b="1" dirty="0">
                <a:solidFill>
                  <a:srgbClr val="00B050"/>
                </a:solidFill>
              </a:rPr>
              <a:t>KÜLTÜR VE </a:t>
            </a:r>
            <a:r>
              <a:rPr lang="tr-TR" sz="2800" b="1" dirty="0" smtClean="0">
                <a:solidFill>
                  <a:srgbClr val="00B050"/>
                </a:solidFill>
              </a:rPr>
              <a:t>SOSYAL DUYGUSAL GELİŞİM</a:t>
            </a:r>
            <a:endParaRPr lang="tr-TR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88743"/>
      </p:ext>
    </p:extLst>
  </p:cSld>
  <p:clrMapOvr>
    <a:masterClrMapping/>
  </p:clrMapOvr>
</p:sld>
</file>

<file path=ppt/theme/theme1.xml><?xml version="1.0" encoding="utf-8"?>
<a:theme xmlns:a="http://schemas.openxmlformats.org/drawingml/2006/main" name="Reignier template">
  <a:themeElements>
    <a:clrScheme name="Custom 347">
      <a:dk1>
        <a:srgbClr val="413724"/>
      </a:dk1>
      <a:lt1>
        <a:srgbClr val="FFFFFF"/>
      </a:lt1>
      <a:dk2>
        <a:srgbClr val="E5DCCA"/>
      </a:dk2>
      <a:lt2>
        <a:srgbClr val="B0A491"/>
      </a:lt2>
      <a:accent1>
        <a:srgbClr val="FFDF94"/>
      </a:accent1>
      <a:accent2>
        <a:srgbClr val="E0B85D"/>
      </a:accent2>
      <a:accent3>
        <a:srgbClr val="CF9472"/>
      </a:accent3>
      <a:accent4>
        <a:srgbClr val="727B65"/>
      </a:accent4>
      <a:accent5>
        <a:srgbClr val="B4C0CC"/>
      </a:accent5>
      <a:accent6>
        <a:srgbClr val="95AECD"/>
      </a:accent6>
      <a:hlink>
        <a:srgbClr val="7A674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641</Words>
  <Application>Microsoft Office PowerPoint</Application>
  <PresentationFormat>Ekran Gösterisi (16:9)</PresentationFormat>
  <Paragraphs>55</Paragraphs>
  <Slides>11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9" baseType="lpstr">
      <vt:lpstr>Marcellus SC</vt:lpstr>
      <vt:lpstr>Frank Ruhl Libre</vt:lpstr>
      <vt:lpstr>Calibri</vt:lpstr>
      <vt:lpstr>Arial</vt:lpstr>
      <vt:lpstr>Wingdings</vt:lpstr>
      <vt:lpstr>Times New Roman</vt:lpstr>
      <vt:lpstr>EB Garamond</vt:lpstr>
      <vt:lpstr>Reignier template</vt:lpstr>
      <vt:lpstr>FARKLI KÜLTÜRLERDE ÇOCUK - 2</vt:lpstr>
      <vt:lpstr>KÜLTÜR VE SOSYAL DUYGUSAL GELİŞİM</vt:lpstr>
      <vt:lpstr>KÜLTÜR VE SOSYAL DUYGUSAL GELİŞİM</vt:lpstr>
      <vt:lpstr>KÜLTÜR VE SOSYAL DUYGUSAL GELİŞİM</vt:lpstr>
      <vt:lpstr>KÜLTÜR VE SOSYAL DUYGUSAL GELİŞİM</vt:lpstr>
      <vt:lpstr>KÜLTÜR VE SOSYAL DUYGUSAL GELİŞİM</vt:lpstr>
      <vt:lpstr>KÜLTÜR VE SOSYAL DUYGUSAL GELİŞİM</vt:lpstr>
      <vt:lpstr>KÜLTÜR VE SOSYAL DUYGUSAL GELİŞİM</vt:lpstr>
      <vt:lpstr>KÜLTÜR VE SOSYAL DUYGUSAL GELİŞİM</vt:lpstr>
      <vt:lpstr>YARARLANILAN KAYNAKLAR </vt:lpstr>
      <vt:lpstr>Bu günlük bu kadar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MÜZELERDE VE ARKEOLOJİK ALANLARDA ÇOCUK OLMAK</dc:title>
  <cp:lastModifiedBy>user</cp:lastModifiedBy>
  <cp:revision>53</cp:revision>
  <dcterms:modified xsi:type="dcterms:W3CDTF">2021-03-15T22:10:19Z</dcterms:modified>
</cp:coreProperties>
</file>