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71" r:id="rId3"/>
    <p:sldId id="265" r:id="rId4"/>
    <p:sldId id="260" r:id="rId5"/>
    <p:sldId id="261" r:id="rId6"/>
    <p:sldId id="266" r:id="rId7"/>
    <p:sldId id="267" r:id="rId8"/>
    <p:sldId id="269" r:id="rId9"/>
    <p:sldId id="270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5" d="100"/>
          <a:sy n="85" d="100"/>
        </p:scale>
        <p:origin x="-108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692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697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950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595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707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864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821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852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976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614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330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5028" y="2106386"/>
            <a:ext cx="9911443" cy="1786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400" b="1" dirty="0" smtClean="0">
                <a:latin typeface="Times New Roman" pitchFamily="18" charset="0"/>
                <a:cs typeface="Times New Roman" pitchFamily="18" charset="0"/>
              </a:rPr>
              <a:t>III. SİYASAL İKTİDAR</a:t>
            </a:r>
            <a:r>
              <a:rPr lang="tr-TR" sz="5400" b="1" dirty="0">
                <a:latin typeface="Helvetica"/>
                <a:cs typeface="Helvetica"/>
              </a:rPr>
              <a:t/>
            </a:r>
            <a:br>
              <a:rPr lang="tr-TR" sz="5400" b="1" dirty="0">
                <a:latin typeface="Helvetica"/>
                <a:cs typeface="Helvetica"/>
              </a:rPr>
            </a:b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50565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8"/>
          <p:cNvSpPr txBox="1"/>
          <p:nvPr/>
        </p:nvSpPr>
        <p:spPr>
          <a:xfrm>
            <a:off x="571500" y="489856"/>
            <a:ext cx="10973499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200000"/>
              </a:lnSpc>
            </a:pPr>
            <a:r>
              <a:rPr lang="tr-TR" sz="4400" b="1" dirty="0" smtClean="0">
                <a:latin typeface="Times New Roman" pitchFamily="18" charset="0"/>
                <a:cs typeface="Times New Roman" pitchFamily="18" charset="0"/>
              </a:rPr>
              <a:t>III. Siyasal İktidar</a:t>
            </a:r>
          </a:p>
          <a:p>
            <a:pPr marL="742950" indent="-742950">
              <a:lnSpc>
                <a:spcPct val="200000"/>
              </a:lnSpc>
            </a:pPr>
            <a:r>
              <a:rPr lang="tr-TR" sz="4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A. Siyasal İktidar Kavramı ve Siyasal İktidarın Özellikleri</a:t>
            </a:r>
          </a:p>
          <a:p>
            <a:pPr marL="742950" indent="-742950">
              <a:lnSpc>
                <a:spcPct val="200000"/>
              </a:lnSpc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B. Siyasal İktidarın Kaynağı ve Meşruluğu</a:t>
            </a:r>
          </a:p>
          <a:p>
            <a:pPr marL="742950" indent="-742950">
              <a:lnSpc>
                <a:spcPct val="200000"/>
              </a:lnSpc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C. Temel Anlaşma (Consensus)</a:t>
            </a:r>
          </a:p>
          <a:p>
            <a:pPr marL="742950" indent="-742950">
              <a:lnSpc>
                <a:spcPct val="200000"/>
              </a:lnSpc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D. Siyasal İktidarın Tarihsel Gelişimi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8"/>
          <p:cNvSpPr txBox="1"/>
          <p:nvPr/>
        </p:nvSpPr>
        <p:spPr>
          <a:xfrm>
            <a:off x="571500" y="489856"/>
            <a:ext cx="1097349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  <a:buAutoNum type="alphaUcPeriod"/>
            </a:pPr>
            <a:r>
              <a:rPr lang="tr-TR" sz="4400" b="1" dirty="0" smtClean="0">
                <a:latin typeface="Times New Roman" pitchFamily="18" charset="0"/>
                <a:cs typeface="Times New Roman" pitchFamily="18" charset="0"/>
              </a:rPr>
              <a:t>Siyasal İktidar Kavramı ve Siyasal İktidarın Özellikleri</a:t>
            </a:r>
          </a:p>
          <a:p>
            <a:pPr marL="742950" indent="-742950">
              <a:lnSpc>
                <a:spcPct val="200000"/>
              </a:lnSpc>
            </a:pPr>
            <a:r>
              <a:rPr lang="tr-TR" sz="4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4400" dirty="0" smtClean="0">
                <a:latin typeface="Times New Roman" pitchFamily="18" charset="0"/>
                <a:cs typeface="Times New Roman" pitchFamily="18" charset="0"/>
              </a:rPr>
              <a:t>1. Toplum, Siyaset ve İktidar</a:t>
            </a:r>
          </a:p>
          <a:p>
            <a:pPr marL="742950" indent="-742950">
              <a:lnSpc>
                <a:spcPct val="200000"/>
              </a:lnSpc>
            </a:pPr>
            <a:r>
              <a:rPr lang="tr-TR" sz="4400" dirty="0" smtClean="0">
                <a:latin typeface="Times New Roman" pitchFamily="18" charset="0"/>
                <a:cs typeface="Times New Roman" pitchFamily="18" charset="0"/>
              </a:rPr>
              <a:t>	2. Siyasal İktidar ve Siyasal Toplum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08213" y="333137"/>
            <a:ext cx="11783787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tr-TR" sz="4000" b="1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Siyasal İktidarın Kaynağı ve Meşruluğu</a:t>
            </a:r>
          </a:p>
          <a:p>
            <a:pPr>
              <a:lnSpc>
                <a:spcPct val="200000"/>
              </a:lnSpc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1. Meşruluk ve İktidar</a:t>
            </a:r>
          </a:p>
          <a:p>
            <a:pPr>
              <a:lnSpc>
                <a:spcPct val="200000"/>
              </a:lnSpc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2. Meşruluk, Kanunilik ve İktidar</a:t>
            </a:r>
          </a:p>
          <a:p>
            <a:pPr>
              <a:lnSpc>
                <a:spcPct val="200000"/>
              </a:lnSpc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3. Meşruluk Anlayışları</a:t>
            </a:r>
          </a:p>
          <a:p>
            <a:pPr>
              <a:lnSpc>
                <a:spcPct val="200000"/>
              </a:lnSpc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4. Temel Anlaşma (Consensus)</a:t>
            </a:r>
          </a:p>
          <a:p>
            <a:pPr>
              <a:lnSpc>
                <a:spcPct val="200000"/>
              </a:lnSpc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5. İktidar ve Otorite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432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08213" y="914400"/>
            <a:ext cx="11783787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tr-TR" sz="4400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tr-TR" sz="4400" b="1" dirty="0" smtClean="0">
                <a:latin typeface="Times New Roman" pitchFamily="18" charset="0"/>
                <a:cs typeface="Times New Roman" pitchFamily="18" charset="0"/>
              </a:rPr>
              <a:t>. Siyasal İktidarın Tarihsel Gelişimi</a:t>
            </a:r>
            <a:endParaRPr lang="tr-TR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tr-TR" sz="5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4400" dirty="0" smtClean="0">
                <a:latin typeface="Times New Roman" pitchFamily="18" charset="0"/>
                <a:cs typeface="Times New Roman" pitchFamily="18" charset="0"/>
              </a:rPr>
              <a:t>1. Kişiselleşmiş Siyasal İktidar</a:t>
            </a:r>
            <a:endParaRPr lang="tr-TR" sz="4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tr-TR" sz="4400" dirty="0" smtClean="0">
                <a:latin typeface="Times New Roman" pitchFamily="18" charset="0"/>
                <a:cs typeface="Times New Roman" pitchFamily="18" charset="0"/>
              </a:rPr>
              <a:t>	2</a:t>
            </a:r>
            <a:r>
              <a:rPr lang="tr-TR" sz="4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4400" dirty="0" smtClean="0">
                <a:latin typeface="Times New Roman" pitchFamily="18" charset="0"/>
                <a:cs typeface="Times New Roman" pitchFamily="18" charset="0"/>
              </a:rPr>
              <a:t>Kurumsallaşmış Siyasal </a:t>
            </a:r>
            <a:r>
              <a:rPr lang="tr-TR" sz="4400" dirty="0" smtClean="0">
                <a:latin typeface="Times New Roman" pitchFamily="18" charset="0"/>
                <a:cs typeface="Times New Roman" pitchFamily="18" charset="0"/>
              </a:rPr>
              <a:t>İktidar ve Devlet</a:t>
            </a:r>
            <a:endParaRPr lang="tr-TR" sz="4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432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1469571" y="750336"/>
          <a:ext cx="9180287" cy="5090361"/>
        </p:xfrm>
        <a:graphic>
          <a:graphicData uri="http://schemas.openxmlformats.org/drawingml/2006/table">
            <a:tbl>
              <a:tblPr/>
              <a:tblGrid>
                <a:gridCol w="2743070"/>
                <a:gridCol w="6437217"/>
              </a:tblGrid>
              <a:tr h="96657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“Siyasal İktidar” Konusu için Genel Kaynakça</a:t>
                      </a:r>
                      <a:endParaRPr lang="tr-TR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56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Eserin</a:t>
                      </a:r>
                      <a:r>
                        <a:rPr lang="tr-TR" sz="2400" b="1" baseline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Künyesi</a:t>
                      </a:r>
                      <a:r>
                        <a:rPr lang="tr-TR" sz="24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</a:t>
                      </a:r>
                      <a:endParaRPr lang="tr-TR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4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Erdoğan </a:t>
                      </a:r>
                      <a:r>
                        <a:rPr lang="tr-TR" sz="4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Teziç</a:t>
                      </a:r>
                      <a:r>
                        <a:rPr lang="tr-TR" sz="4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tr-TR" sz="4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Anayasa Hukuku</a:t>
                      </a:r>
                      <a:r>
                        <a:rPr lang="tr-TR" sz="4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19.b. , Beta, İstanbul 2015. </a:t>
                      </a:r>
                      <a:endParaRPr lang="tr-TR" sz="4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65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800" b="1" u="non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Sayfa Sayıları:</a:t>
                      </a:r>
                      <a:endParaRPr lang="tr-TR" sz="2800" u="none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3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101-104, 118-121, 427-428</a:t>
                      </a:r>
                      <a:endParaRPr lang="tr-TR" sz="3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4083">
                <a:tc grid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Not:</a:t>
                      </a:r>
                      <a:r>
                        <a:rPr lang="tr-TR" sz="1800" b="1" u="non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“Okuma Çizelgesi”, öğrencilerin </a:t>
                      </a:r>
                      <a:r>
                        <a:rPr lang="tr-TR" sz="1800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2017-2018 güz yarı yılında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anılan eserlerden yararlanmalarını kolaylaştırmak amacıyla düzenlenmiş olup, </a:t>
                      </a:r>
                      <a:r>
                        <a:rPr lang="tr-TR" sz="1800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derslerde işlenen konuların hepsini kapsamamaktadır.</a:t>
                      </a:r>
                      <a:endParaRPr lang="tr-TR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3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8540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99752" y="3402469"/>
            <a:ext cx="11138462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sz="32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2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35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Leslie</a:t>
            </a:r>
            <a:r>
              <a:rPr lang="tr-TR" sz="3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5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Lipson</a:t>
            </a:r>
            <a:r>
              <a:rPr lang="tr-TR" sz="3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5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Politika Biliminin Temel Sorunları</a:t>
            </a:r>
            <a:r>
              <a:rPr lang="tr-TR" sz="3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(</a:t>
            </a:r>
            <a:r>
              <a:rPr lang="tr-TR" sz="35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çev</a:t>
            </a:r>
            <a:r>
              <a:rPr lang="tr-TR" sz="3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	</a:t>
            </a:r>
            <a:r>
              <a:rPr lang="tr-TR" sz="35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Tunçer</a:t>
            </a:r>
            <a:r>
              <a:rPr lang="tr-TR" sz="3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5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Karamustafaoğlu</a:t>
            </a:r>
            <a:r>
              <a:rPr lang="tr-TR" sz="3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), Birlik Yayıncılık, Ankara 1986.</a:t>
            </a:r>
            <a:br>
              <a:rPr lang="tr-TR" sz="3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35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Münci</a:t>
            </a:r>
            <a:r>
              <a:rPr lang="tr-TR" sz="3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5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Kapani</a:t>
            </a:r>
            <a:r>
              <a:rPr lang="tr-TR" sz="3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5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Politika Bilimine Giriş</a:t>
            </a:r>
            <a:r>
              <a:rPr lang="tr-TR" sz="3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25.b., Bilgi Yayınevi, 	Ankara 2010, s. 33-66.</a:t>
            </a:r>
            <a:br>
              <a:rPr lang="tr-TR" sz="3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3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Karl </a:t>
            </a:r>
            <a:r>
              <a:rPr lang="tr-TR" sz="35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Doehring</a:t>
            </a:r>
            <a:r>
              <a:rPr lang="tr-TR" sz="3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5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Genel Devlet Kuramı</a:t>
            </a:r>
            <a:r>
              <a:rPr lang="tr-TR" sz="3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(</a:t>
            </a:r>
            <a:r>
              <a:rPr lang="tr-TR" sz="35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çev</a:t>
            </a:r>
            <a:r>
              <a:rPr lang="tr-TR" sz="3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Ahmet Mumcu), 	İnkılap Kitabevi, İstanbul 2002.</a:t>
            </a:r>
            <a:br>
              <a:rPr lang="tr-TR" sz="3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3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1306286" y="620486"/>
            <a:ext cx="9111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“Siyasal İktidar” Konusu için Seçilmiş Kaynakça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405476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0" y="1"/>
            <a:ext cx="12192000" cy="6857999"/>
          </a:xfrm>
        </p:spPr>
        <p:txBody>
          <a:bodyPr>
            <a:normAutofit/>
          </a:bodyPr>
          <a:lstStyle/>
          <a:p>
            <a:pPr algn="ctr"/>
            <a:r>
              <a:rPr lang="tr-TR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“Siyasal İktidar” Konusu için Ek Okuma Listesi</a:t>
            </a:r>
            <a:endParaRPr lang="tr-TR" sz="1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tr-TR" sz="1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19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Gianfranco</a:t>
            </a:r>
            <a:r>
              <a:rPr lang="tr-TR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POGGI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Modern Devletin Gelişimi –Sosyolojik Bir Yaklaşım-,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Baskı, İstanbul Bilgi Üniversitesi Yayınları, İstanbul 2014.</a:t>
            </a:r>
          </a:p>
          <a:p>
            <a:r>
              <a:rPr lang="tr-TR" sz="19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Gianfranco</a:t>
            </a:r>
            <a:r>
              <a:rPr lang="tr-TR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POGGI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Devlet: Doğası, Gelişimi ve Geleceği,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Baskı, İstanbul Bilgi Üniversitesi Yayınları, İstanbul 2016.</a:t>
            </a:r>
          </a:p>
          <a:p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tr-TR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Alâeddin ŞENEL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Siyasal Düşünceler Tarihi: Tarihöncesinde İlkçağda Ortaçağda ve Yeniçağda Toplum ve Siyasal Düşünüş,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11. Baskı, Bilim ve Sanat Yayınları, Ankara 2004.</a:t>
            </a:r>
          </a:p>
          <a:p>
            <a:r>
              <a:rPr lang="tr-TR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Alâeddin ŞENEL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Kemirgenlerden Sömürgenlere İnsanlık Tarihi,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Baskı, İmge Yayınları, Ankara 2006.</a:t>
            </a:r>
          </a:p>
          <a:p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tr-TR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Mehmet Ali AĞAOĞULLARI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Kent Devletinden İmparatorluğa,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Baskı, İmge Yayınları, Ankara 2013.</a:t>
            </a:r>
          </a:p>
          <a:p>
            <a:r>
              <a:rPr lang="tr-TR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Mehmet Ali AĞAOĞULLARI-Levent KÖKER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İmparatorluktan Tanrı Devletine,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8. Baskı, İmge Yayınları, Ankara 2017.</a:t>
            </a:r>
          </a:p>
          <a:p>
            <a:r>
              <a:rPr lang="tr-TR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Mehmet Ali AĞAOĞULLARI-Levent KÖKER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tr-TR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Tanrı Devletinden Kral Devlete,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Baskı, İmge Yayınları, Ankara 2013.</a:t>
            </a:r>
          </a:p>
          <a:p>
            <a:r>
              <a:rPr lang="tr-TR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Mehmet Ali AĞAOĞULLARI-Levent KÖKER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Kral-Devlet ya da Ölümlü Tanrı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,4. Baskı, İmge Yayınları, Ankara 2009.</a:t>
            </a:r>
          </a:p>
          <a:p>
            <a:r>
              <a:rPr lang="tr-TR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Mehmet Ali AĞAOĞULLARI-Filiz Çulha ZABCI-</a:t>
            </a:r>
            <a:r>
              <a:rPr lang="tr-TR" sz="19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Reyda</a:t>
            </a:r>
            <a:r>
              <a:rPr lang="tr-TR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ERGÜN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Kral-Devletten Ulus-Devlete,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Baskı, İmge Yayınları, Ankara 2017.</a:t>
            </a:r>
          </a:p>
          <a:p>
            <a:r>
              <a:rPr lang="tr-TR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Mehmet Ali AĞAOĞULLARI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Ulus-Devlet ya da Halkın Egemenliği, </a:t>
            </a:r>
            <a:r>
              <a:rPr lang="tr-TR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Baskı,  İmge Yayınları, Ankara 2010.</a:t>
            </a:r>
          </a:p>
          <a:p>
            <a:endParaRPr lang="tr-TR" sz="1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79868" y="238710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Times New Roman" pitchFamily="18" charset="0"/>
                <a:cs typeface="Times New Roman" pitchFamily="18" charset="0"/>
              </a:rPr>
              <a:t>SORU ÖRNEKLERİ:</a:t>
            </a:r>
            <a:br>
              <a:rPr lang="tr-TR" b="1" dirty="0">
                <a:latin typeface="Times New Roman" pitchFamily="18" charset="0"/>
                <a:cs typeface="Times New Roman" pitchFamily="18" charset="0"/>
              </a:rPr>
            </a:br>
            <a:r>
              <a:rPr lang="tr-TR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b="1" dirty="0">
                <a:latin typeface="Times New Roman" pitchFamily="18" charset="0"/>
                <a:cs typeface="Times New Roman" pitchFamily="18" charset="0"/>
              </a:rPr>
            </a:br>
            <a:r>
              <a:rPr lang="tr-TR" b="1" dirty="0">
                <a:latin typeface="Times New Roman" pitchFamily="18" charset="0"/>
                <a:cs typeface="Times New Roman" pitchFamily="18" charset="0"/>
              </a:rPr>
              <a:t>1. Aşağıdaki kavramları açıklayınız: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>
                <a:latin typeface="Times New Roman" pitchFamily="18" charset="0"/>
                <a:cs typeface="Times New Roman" pitchFamily="18" charset="0"/>
              </a:rPr>
            </a:br>
            <a:r>
              <a:rPr lang="tr-TR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>
                <a:latin typeface="Times New Roman" pitchFamily="18" charset="0"/>
                <a:cs typeface="Times New Roman" pitchFamily="18" charset="0"/>
              </a:rPr>
            </a:br>
            <a:r>
              <a:rPr lang="tr-TR" b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Siyasal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iktidar</a:t>
            </a:r>
            <a:br>
              <a:rPr lang="tr-TR" dirty="0">
                <a:latin typeface="Times New Roman" pitchFamily="18" charset="0"/>
                <a:cs typeface="Times New Roman" pitchFamily="18" charset="0"/>
              </a:rPr>
            </a:br>
            <a:r>
              <a:rPr lang="tr-TR" b="1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Meşruluk</a:t>
            </a:r>
            <a:br>
              <a:rPr lang="tr-TR" dirty="0">
                <a:latin typeface="Times New Roman" pitchFamily="18" charset="0"/>
                <a:cs typeface="Times New Roman" pitchFamily="18" charset="0"/>
              </a:rPr>
            </a:br>
            <a:r>
              <a:rPr lang="tr-TR" b="1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Temel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anlaşma</a:t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Hukuki-rasyonel (akılcı) otorite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>
                <a:latin typeface="Times New Roman" pitchFamily="18" charset="0"/>
                <a:cs typeface="Times New Roman" pitchFamily="18" charset="0"/>
              </a:rPr>
            </a:b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874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152</Words>
  <Application>Microsoft Office PowerPoint</Application>
  <PresentationFormat>Custom</PresentationFormat>
  <Paragraphs>41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Teması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Leslie Lipson, Politika Biliminin Temel Sorunları, (çev.  Tunçer Karamustafaoğlu), Birlik Yayıncılık, Ankara 1986. Münci Kapani, Politika Bilimine Giriş, 25.b., Bilgi Yayınevi,  Ankara 2010, s. 33-66. Karl Doehring, Genel Devlet Kuramı, (çev. Ahmet Mumcu),  İnkılap Kitabevi, İstanbul 2002.  </vt:lpstr>
      <vt:lpstr>PowerPoint Presentation</vt:lpstr>
      <vt:lpstr>SORU ÖRNEKLERİ:  1. Aşağıdaki kavramları açıklayınız:   a. Siyasal iktidar b. Meşruluk c. Temel anlaşma d. Hukuki-rasyonel (akılcı) otorite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</dc:title>
  <dc:creator>Deniz POLAT</dc:creator>
  <cp:lastModifiedBy>Oden</cp:lastModifiedBy>
  <cp:revision>24</cp:revision>
  <dcterms:created xsi:type="dcterms:W3CDTF">2017-10-23T13:21:40Z</dcterms:created>
  <dcterms:modified xsi:type="dcterms:W3CDTF">2017-11-27T14:57:00Z</dcterms:modified>
</cp:coreProperties>
</file>