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9" r:id="rId4"/>
    <p:sldId id="277" r:id="rId5"/>
    <p:sldId id="278" r:id="rId6"/>
    <p:sldId id="279" r:id="rId7"/>
    <p:sldId id="297" r:id="rId8"/>
    <p:sldId id="265" r:id="rId9"/>
    <p:sldId id="298" r:id="rId10"/>
    <p:sldId id="258" r:id="rId11"/>
    <p:sldId id="260" r:id="rId12"/>
    <p:sldId id="261" r:id="rId13"/>
    <p:sldId id="262"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4541"/>
  </p:normalViewPr>
  <p:slideViewPr>
    <p:cSldViewPr snapToGrid="0" snapToObjects="1">
      <p:cViewPr varScale="1">
        <p:scale>
          <a:sx n="124" d="100"/>
          <a:sy n="124" d="100"/>
        </p:scale>
        <p:origin x="6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6AB6C-7CCA-0048-924D-245243B5DDD7}" type="datetimeFigureOut">
              <a:rPr lang="tr-TR" smtClean="0"/>
              <a:t>6.05.2020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F5B68-FD72-B448-AD80-3B4AB4AC6F05}" type="slidenum">
              <a:rPr lang="tr-TR" smtClean="0"/>
              <a:t>‹#›</a:t>
            </a:fld>
            <a:endParaRPr lang="tr-TR"/>
          </a:p>
        </p:txBody>
      </p:sp>
    </p:spTree>
    <p:extLst>
      <p:ext uri="{BB962C8B-B14F-4D97-AF65-F5344CB8AC3E}">
        <p14:creationId xmlns:p14="http://schemas.microsoft.com/office/powerpoint/2010/main" val="403008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BDF5B68-FD72-B448-AD80-3B4AB4AC6F05}" type="slidenum">
              <a:rPr lang="tr-TR" smtClean="0"/>
              <a:t>5</a:t>
            </a:fld>
            <a:endParaRPr lang="tr-TR"/>
          </a:p>
        </p:txBody>
      </p:sp>
    </p:spTree>
    <p:extLst>
      <p:ext uri="{BB962C8B-B14F-4D97-AF65-F5344CB8AC3E}">
        <p14:creationId xmlns:p14="http://schemas.microsoft.com/office/powerpoint/2010/main" val="237562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5/6/20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5/6/20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5/6/20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5/6/20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125305" y="1488985"/>
            <a:ext cx="6264350" cy="169685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118447" y="4351687"/>
            <a:ext cx="6265588" cy="17040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5/6/20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5/6/20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5/6/20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Resmi yer tutucuya sürükleyin veya eklemek için simgeye tıklayın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5/6/20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5/6/20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a:t>EĞİTİMDE PROGRAM DIŞI ETKİNLİKLER </a:t>
            </a:r>
          </a:p>
        </p:txBody>
      </p:sp>
      <p:sp>
        <p:nvSpPr>
          <p:cNvPr id="3" name="Alt Konu Başlığı 2"/>
          <p:cNvSpPr>
            <a:spLocks noGrp="1"/>
          </p:cNvSpPr>
          <p:nvPr>
            <p:ph type="subTitle" idx="1"/>
          </p:nvPr>
        </p:nvSpPr>
        <p:spPr/>
        <p:txBody>
          <a:bodyPr/>
          <a:lstStyle/>
          <a:p>
            <a:endParaRPr lang="tr-TR" dirty="0"/>
          </a:p>
          <a:p>
            <a:endParaRPr lang="tr-TR" dirty="0"/>
          </a:p>
          <a:p>
            <a:r>
              <a:rPr lang="tr-TR" b="1" dirty="0" err="1"/>
              <a:t>Öğr</a:t>
            </a:r>
            <a:r>
              <a:rPr lang="tr-TR" b="1" dirty="0"/>
              <a:t>. Gör. Dr. Ece ÖZDOĞAN ÖZBAL </a:t>
            </a:r>
          </a:p>
        </p:txBody>
      </p:sp>
    </p:spTree>
    <p:extLst>
      <p:ext uri="{BB962C8B-B14F-4D97-AF65-F5344CB8AC3E}">
        <p14:creationId xmlns:p14="http://schemas.microsoft.com/office/powerpoint/2010/main" val="39275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16600" b="1" dirty="0"/>
              <a:t>?</a:t>
            </a:r>
          </a:p>
        </p:txBody>
      </p:sp>
      <p:sp>
        <p:nvSpPr>
          <p:cNvPr id="3" name="İçerik Yer Tutucusu 2"/>
          <p:cNvSpPr>
            <a:spLocks noGrp="1"/>
          </p:cNvSpPr>
          <p:nvPr>
            <p:ph idx="1"/>
          </p:nvPr>
        </p:nvSpPr>
        <p:spPr/>
        <p:txBody>
          <a:bodyPr>
            <a:normAutofit/>
          </a:bodyPr>
          <a:lstStyle/>
          <a:p>
            <a:pPr algn="ctr"/>
            <a:r>
              <a:rPr lang="tr-TR" sz="3200" b="1" dirty="0">
                <a:latin typeface="Chalkduster" charset="0"/>
                <a:ea typeface="Chalkduster" charset="0"/>
                <a:cs typeface="Chalkduster" charset="0"/>
              </a:rPr>
              <a:t>NEDEN PROGRAM DIŞI ETKİNLİKLER?</a:t>
            </a:r>
          </a:p>
        </p:txBody>
      </p:sp>
    </p:spTree>
    <p:extLst>
      <p:ext uri="{BB962C8B-B14F-4D97-AF65-F5344CB8AC3E}">
        <p14:creationId xmlns:p14="http://schemas.microsoft.com/office/powerpoint/2010/main" val="4826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71513" y="671513"/>
            <a:ext cx="11044237" cy="3046988"/>
          </a:xfrm>
          <a:prstGeom prst="rect">
            <a:avLst/>
          </a:prstGeom>
          <a:noFill/>
        </p:spPr>
        <p:txBody>
          <a:bodyPr wrap="square" rtlCol="0">
            <a:spAutoFit/>
          </a:bodyPr>
          <a:lstStyle/>
          <a:p>
            <a:endParaRPr lang="tr-TR" sz="3200" dirty="0"/>
          </a:p>
          <a:p>
            <a:endParaRPr lang="tr-TR" sz="3200" dirty="0"/>
          </a:p>
          <a:p>
            <a:r>
              <a:rPr lang="tr-TR" sz="3200" dirty="0"/>
              <a:t>Ders dışı derslere katılım, okulu bırakma oranlarını azaltır. </a:t>
            </a:r>
          </a:p>
          <a:p>
            <a:endParaRPr lang="tr-TR" sz="3200" dirty="0"/>
          </a:p>
          <a:p>
            <a:r>
              <a:rPr lang="tr-TR" sz="3200" dirty="0"/>
              <a:t>Ders dışı dersler sosyal yönü, geleceği ve akademik performansına yardımcı olur.</a:t>
            </a:r>
          </a:p>
        </p:txBody>
      </p:sp>
    </p:spTree>
    <p:extLst>
      <p:ext uri="{BB962C8B-B14F-4D97-AF65-F5344CB8AC3E}">
        <p14:creationId xmlns:p14="http://schemas.microsoft.com/office/powerpoint/2010/main" val="240958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42938" y="700088"/>
            <a:ext cx="10929937" cy="5201424"/>
          </a:xfrm>
          <a:prstGeom prst="rect">
            <a:avLst/>
          </a:prstGeom>
          <a:noFill/>
        </p:spPr>
        <p:txBody>
          <a:bodyPr wrap="square" rtlCol="0">
            <a:spAutoFit/>
          </a:bodyPr>
          <a:lstStyle/>
          <a:p>
            <a:r>
              <a:rPr lang="tr-TR" sz="3200" dirty="0">
                <a:ea typeface="Arial Rounded MT Bold" charset="0"/>
                <a:cs typeface="Arial Rounded MT Bold" charset="0"/>
              </a:rPr>
              <a:t>• Katılan öğrenciler Daha yüksek not ortalaması </a:t>
            </a:r>
          </a:p>
          <a:p>
            <a:endParaRPr lang="tr-TR" sz="1400" dirty="0">
              <a:ea typeface="Arial Rounded MT Bold" charset="0"/>
              <a:cs typeface="Arial Rounded MT Bold" charset="0"/>
            </a:endParaRPr>
          </a:p>
          <a:p>
            <a:r>
              <a:rPr lang="tr-TR" sz="3200" dirty="0">
                <a:ea typeface="Arial Rounded MT Bold" charset="0"/>
                <a:cs typeface="Arial Rounded MT Bold" charset="0"/>
              </a:rPr>
              <a:t>• Daha iyi katılım/devam kayıtları </a:t>
            </a:r>
          </a:p>
          <a:p>
            <a:endParaRPr lang="tr-TR" dirty="0">
              <a:ea typeface="Arial Rounded MT Bold" charset="0"/>
              <a:cs typeface="Arial Rounded MT Bold" charset="0"/>
            </a:endParaRPr>
          </a:p>
          <a:p>
            <a:r>
              <a:rPr lang="tr-TR" sz="3200" dirty="0">
                <a:ea typeface="Arial Rounded MT Bold" charset="0"/>
                <a:cs typeface="Arial Rounded MT Bold" charset="0"/>
              </a:rPr>
              <a:t>• Daha az disiplin problemi </a:t>
            </a:r>
          </a:p>
          <a:p>
            <a:endParaRPr lang="tr-TR" sz="1600" dirty="0">
              <a:ea typeface="Arial Rounded MT Bold" charset="0"/>
              <a:cs typeface="Arial Rounded MT Bold" charset="0"/>
            </a:endParaRPr>
          </a:p>
          <a:p>
            <a:r>
              <a:rPr lang="tr-TR" sz="3200" dirty="0">
                <a:ea typeface="Arial Rounded MT Bold" charset="0"/>
                <a:cs typeface="Arial Rounded MT Bold" charset="0"/>
              </a:rPr>
              <a:t>• Pratik durumlar için dersler sağlar</a:t>
            </a:r>
          </a:p>
          <a:p>
            <a:endParaRPr lang="tr-TR" dirty="0">
              <a:ea typeface="Arial Rounded MT Bold" charset="0"/>
              <a:cs typeface="Arial Rounded MT Bold" charset="0"/>
            </a:endParaRPr>
          </a:p>
          <a:p>
            <a:r>
              <a:rPr lang="tr-TR" sz="3200" dirty="0">
                <a:ea typeface="Arial Rounded MT Bold" charset="0"/>
                <a:cs typeface="Arial Rounded MT Bold" charset="0"/>
              </a:rPr>
              <a:t>• Takım çalışması </a:t>
            </a:r>
          </a:p>
          <a:p>
            <a:endParaRPr lang="tr-TR" dirty="0">
              <a:ea typeface="Arial Rounded MT Bold" charset="0"/>
              <a:cs typeface="Arial Rounded MT Bold" charset="0"/>
            </a:endParaRPr>
          </a:p>
          <a:p>
            <a:r>
              <a:rPr lang="tr-TR" sz="3200" dirty="0">
                <a:ea typeface="Arial Rounded MT Bold" charset="0"/>
                <a:cs typeface="Arial Rounded MT Bold" charset="0"/>
              </a:rPr>
              <a:t>• Spor         </a:t>
            </a:r>
          </a:p>
          <a:p>
            <a:endParaRPr lang="tr-TR" dirty="0">
              <a:ea typeface="Arial Rounded MT Bold" charset="0"/>
              <a:cs typeface="Arial Rounded MT Bold" charset="0"/>
            </a:endParaRPr>
          </a:p>
          <a:p>
            <a:r>
              <a:rPr lang="tr-TR" sz="3200" dirty="0">
                <a:ea typeface="Arial Rounded MT Bold" charset="0"/>
                <a:cs typeface="Arial Rounded MT Bold" charset="0"/>
              </a:rPr>
              <a:t>• Kazanma ve kaybetme</a:t>
            </a:r>
          </a:p>
        </p:txBody>
      </p:sp>
    </p:spTree>
    <p:extLst>
      <p:ext uri="{BB962C8B-B14F-4D97-AF65-F5344CB8AC3E}">
        <p14:creationId xmlns:p14="http://schemas.microsoft.com/office/powerpoint/2010/main" val="206930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28650" y="1300163"/>
            <a:ext cx="11001375" cy="2460225"/>
          </a:xfrm>
          <a:prstGeom prst="rect">
            <a:avLst/>
          </a:prstGeom>
          <a:noFill/>
        </p:spPr>
        <p:txBody>
          <a:bodyPr wrap="square" rtlCol="0">
            <a:spAutoFit/>
          </a:bodyPr>
          <a:lstStyle/>
          <a:p>
            <a:pPr algn="just">
              <a:lnSpc>
                <a:spcPct val="200000"/>
              </a:lnSpc>
            </a:pPr>
            <a:r>
              <a:rPr lang="tr-TR" sz="2000" b="1" dirty="0">
                <a:solidFill>
                  <a:schemeClr val="accent1"/>
                </a:solidFill>
              </a:rPr>
              <a:t>Sosyal Yönler: </a:t>
            </a:r>
            <a:r>
              <a:rPr lang="tr-TR" sz="2000" b="1" dirty="0"/>
              <a:t>Bu aktiviteler öğrencilerin yeni insanlarla tanışmalarını, grup halinde çalışmalarını ve sosyal becerilerini geliştirmelerini sağlar. Program dışı etkinlikler öğrencilerin, büyük olasılıkla kendileriyle aynı ilgi alanlarına sahip yeni insanlarla tanışmalarına yardımcı olur.</a:t>
            </a:r>
          </a:p>
        </p:txBody>
      </p:sp>
    </p:spTree>
    <p:extLst>
      <p:ext uri="{BB962C8B-B14F-4D97-AF65-F5344CB8AC3E}">
        <p14:creationId xmlns:p14="http://schemas.microsoft.com/office/powerpoint/2010/main" val="1503649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85775" y="1214438"/>
            <a:ext cx="11430000" cy="1844672"/>
          </a:xfrm>
          <a:prstGeom prst="rect">
            <a:avLst/>
          </a:prstGeom>
          <a:noFill/>
        </p:spPr>
        <p:txBody>
          <a:bodyPr wrap="square" rtlCol="0">
            <a:spAutoFit/>
          </a:bodyPr>
          <a:lstStyle/>
          <a:p>
            <a:pPr algn="just">
              <a:lnSpc>
                <a:spcPct val="200000"/>
              </a:lnSpc>
            </a:pPr>
            <a:r>
              <a:rPr lang="tr-TR" sz="2000" b="1" dirty="0">
                <a:solidFill>
                  <a:schemeClr val="accent1"/>
                </a:solidFill>
              </a:rPr>
              <a:t>Gelecek: </a:t>
            </a:r>
            <a:r>
              <a:rPr lang="tr-TR" sz="2000" b="1" dirty="0"/>
              <a:t>Bu aktiviteler, öğrencilerin zamanlarını yönetmenin yanı sıra daha organize olmalarını sağlar. Aileyi, arkadaşları, okulu / ödevi ve ders dışı dersleri dengeleyerek zamanı yönetmeyi öğrenirler.</a:t>
            </a:r>
          </a:p>
        </p:txBody>
      </p:sp>
    </p:spTree>
    <p:extLst>
      <p:ext uri="{BB962C8B-B14F-4D97-AF65-F5344CB8AC3E}">
        <p14:creationId xmlns:p14="http://schemas.microsoft.com/office/powerpoint/2010/main" val="25474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16600" b="1" dirty="0"/>
              <a:t>?</a:t>
            </a:r>
          </a:p>
        </p:txBody>
      </p:sp>
      <p:sp>
        <p:nvSpPr>
          <p:cNvPr id="3" name="İçerik Yer Tutucusu 2"/>
          <p:cNvSpPr>
            <a:spLocks noGrp="1"/>
          </p:cNvSpPr>
          <p:nvPr>
            <p:ph idx="1"/>
          </p:nvPr>
        </p:nvSpPr>
        <p:spPr/>
        <p:txBody>
          <a:bodyPr>
            <a:normAutofit/>
          </a:bodyPr>
          <a:lstStyle/>
          <a:p>
            <a:pPr algn="ctr"/>
            <a:r>
              <a:rPr lang="tr-TR" sz="3200" b="1" dirty="0">
                <a:latin typeface="Chalkduster" charset="0"/>
                <a:ea typeface="Chalkduster" charset="0"/>
                <a:cs typeface="Chalkduster" charset="0"/>
              </a:rPr>
              <a:t>EĞİTİMDE PROGRAM DIŞI ETKİNLİK?</a:t>
            </a:r>
          </a:p>
        </p:txBody>
      </p:sp>
    </p:spTree>
    <p:extLst>
      <p:ext uri="{BB962C8B-B14F-4D97-AF65-F5344CB8AC3E}">
        <p14:creationId xmlns:p14="http://schemas.microsoft.com/office/powerpoint/2010/main" val="1863500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21855" y="1439666"/>
            <a:ext cx="10668000" cy="4000500"/>
          </a:xfrm>
          <a:prstGeom prst="rect">
            <a:avLst/>
          </a:prstGeom>
        </p:spPr>
      </p:pic>
    </p:spTree>
    <p:extLst>
      <p:ext uri="{BB962C8B-B14F-4D97-AF65-F5344CB8AC3E}">
        <p14:creationId xmlns:p14="http://schemas.microsoft.com/office/powerpoint/2010/main" val="152031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991F8EE4-593E-CD4A-8499-7A02BA21CF30}"/>
              </a:ext>
            </a:extLst>
          </p:cNvPr>
          <p:cNvSpPr/>
          <p:nvPr/>
        </p:nvSpPr>
        <p:spPr>
          <a:xfrm>
            <a:off x="1006867" y="1688808"/>
            <a:ext cx="9945384" cy="2466701"/>
          </a:xfrm>
          <a:prstGeom prst="rect">
            <a:avLst/>
          </a:prstGeom>
        </p:spPr>
        <p:txBody>
          <a:bodyPr wrap="square">
            <a:spAutoFit/>
          </a:bodyPr>
          <a:lstStyle/>
          <a:p>
            <a:pPr algn="just">
              <a:lnSpc>
                <a:spcPct val="200000"/>
              </a:lnSpc>
            </a:pPr>
            <a:r>
              <a:rPr lang="tr-TR" sz="2000" b="1" dirty="0">
                <a:latin typeface="open sans"/>
              </a:rPr>
              <a:t>Okullarda yürütülen ders dışı etkinlikler; fiziksel, duygusal, sosyal ve ahlaki gelişimi destekleyen, akademik çalışmaları zenginleştiren, zamanı doğru ve etkili kullanmayı öğreten, estetik duyarlılık katan, liderlik ve öz disiplin gibi kişisel becerilerin hayatın içinde uygulanarak kazanılmasını sağlayan çalışmalar olarak sunulmaktadır.</a:t>
            </a:r>
            <a:endParaRPr lang="tr-TR" sz="2000" b="1" dirty="0"/>
          </a:p>
        </p:txBody>
      </p:sp>
      <p:pic>
        <p:nvPicPr>
          <p:cNvPr id="3" name="Resim 2">
            <a:extLst>
              <a:ext uri="{FF2B5EF4-FFF2-40B4-BE49-F238E27FC236}">
                <a16:creationId xmlns:a16="http://schemas.microsoft.com/office/drawing/2014/main" id="{9A9595A7-382A-064A-9700-36AA64FD35A5}"/>
              </a:ext>
            </a:extLst>
          </p:cNvPr>
          <p:cNvPicPr>
            <a:picLocks noChangeAspect="1"/>
          </p:cNvPicPr>
          <p:nvPr/>
        </p:nvPicPr>
        <p:blipFill rotWithShape="1">
          <a:blip r:embed="rId2"/>
          <a:srcRect b="14414"/>
          <a:stretch/>
        </p:blipFill>
        <p:spPr>
          <a:xfrm>
            <a:off x="8958649" y="4367447"/>
            <a:ext cx="3233351" cy="2490554"/>
          </a:xfrm>
          <a:prstGeom prst="rect">
            <a:avLst/>
          </a:prstGeom>
        </p:spPr>
      </p:pic>
    </p:spTree>
    <p:extLst>
      <p:ext uri="{BB962C8B-B14F-4D97-AF65-F5344CB8AC3E}">
        <p14:creationId xmlns:p14="http://schemas.microsoft.com/office/powerpoint/2010/main" val="321201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D6742FD-F99C-7B4F-9C4B-9AB19E57B0BB}"/>
              </a:ext>
            </a:extLst>
          </p:cNvPr>
          <p:cNvSpPr/>
          <p:nvPr/>
        </p:nvSpPr>
        <p:spPr>
          <a:xfrm>
            <a:off x="976184" y="1785718"/>
            <a:ext cx="10639167" cy="2803011"/>
          </a:xfrm>
          <a:prstGeom prst="rect">
            <a:avLst/>
          </a:prstGeom>
        </p:spPr>
        <p:txBody>
          <a:bodyPr wrap="square">
            <a:spAutoFit/>
          </a:bodyPr>
          <a:lstStyle/>
          <a:p>
            <a:pPr algn="just">
              <a:lnSpc>
                <a:spcPct val="150000"/>
              </a:lnSpc>
            </a:pPr>
            <a:r>
              <a:rPr lang="tr-TR" sz="2400" b="1" dirty="0">
                <a:latin typeface="open sans"/>
              </a:rPr>
              <a:t>Temel alanlar çerçevesinde yürütülen tüm </a:t>
            </a:r>
            <a:r>
              <a:rPr lang="tr-TR" sz="2400" b="1" i="1" dirty="0">
                <a:latin typeface="open sans"/>
              </a:rPr>
              <a:t>aktivite, yarışma, tören, tanıtım günü, mezuniyet günü, yayın, müzik, halk oyunu, tiyatro, kampanya, ziyaret, gösteri, şenlik, şiir dinletisi, turnuva, konferans, panel, sempozyum, imza günü, fuar, sergi, kermes, gezi, proje hazırlama vb. sosyal etkinlikler</a:t>
            </a:r>
            <a:r>
              <a:rPr lang="tr-TR" sz="2400" b="1" dirty="0">
                <a:latin typeface="open sans"/>
              </a:rPr>
              <a:t> okullarda yürütülen ders dışı etkinliklerin kapsamı içerisindedir. </a:t>
            </a:r>
            <a:endParaRPr lang="tr-TR" sz="2400" b="1" dirty="0"/>
          </a:p>
        </p:txBody>
      </p:sp>
    </p:spTree>
    <p:extLst>
      <p:ext uri="{BB962C8B-B14F-4D97-AF65-F5344CB8AC3E}">
        <p14:creationId xmlns:p14="http://schemas.microsoft.com/office/powerpoint/2010/main" val="44868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8BF17BE-F70A-F946-987F-231C44A457CF}"/>
              </a:ext>
            </a:extLst>
          </p:cNvPr>
          <p:cNvSpPr/>
          <p:nvPr/>
        </p:nvSpPr>
        <p:spPr>
          <a:xfrm>
            <a:off x="630196" y="957297"/>
            <a:ext cx="10960442" cy="3970318"/>
          </a:xfrm>
          <a:prstGeom prst="rect">
            <a:avLst/>
          </a:prstGeom>
        </p:spPr>
        <p:txBody>
          <a:bodyPr wrap="square">
            <a:spAutoFit/>
          </a:bodyPr>
          <a:lstStyle/>
          <a:p>
            <a:pPr algn="just">
              <a:lnSpc>
                <a:spcPct val="150000"/>
              </a:lnSpc>
            </a:pPr>
            <a:r>
              <a:rPr lang="tr-TR" sz="2400" b="1" dirty="0">
                <a:latin typeface="open sans"/>
              </a:rPr>
              <a:t>Bunlarla beraber, okul içi izcilik ve gençlik kampları ile sportif yarışmalar, öğrencilerin seçtiği veya seçildiği bilimsel, sosyal, kültürel, sanatsal ve sportif alanlardaki öğrenci </a:t>
            </a:r>
            <a:r>
              <a:rPr lang="tr-TR" sz="2400" b="1" dirty="0" err="1">
                <a:latin typeface="open sans"/>
              </a:rPr>
              <a:t>kulüpleri,sosyal</a:t>
            </a:r>
            <a:r>
              <a:rPr lang="tr-TR" sz="2400" b="1" dirty="0">
                <a:latin typeface="open sans"/>
              </a:rPr>
              <a:t> etkinlik çalışmalarının planlanmasında eğitim kurumu bölgesinde gençlere yönelik faaliyet gösteren kamu kurum ve kuruluşları ya da sivil toplum kuruluşları ile ortaklaşa yürütülen tüm etkinlikler okullarda yürütülen ders dışı etkinliklerin türlerini oluşturur.</a:t>
            </a:r>
            <a:endParaRPr lang="tr-TR" sz="2400" b="1" dirty="0"/>
          </a:p>
        </p:txBody>
      </p:sp>
      <p:pic>
        <p:nvPicPr>
          <p:cNvPr id="3" name="Resim 2">
            <a:extLst>
              <a:ext uri="{FF2B5EF4-FFF2-40B4-BE49-F238E27FC236}">
                <a16:creationId xmlns:a16="http://schemas.microsoft.com/office/drawing/2014/main" id="{BBD654FF-CED3-0B4A-9998-3111BC1566CA}"/>
              </a:ext>
            </a:extLst>
          </p:cNvPr>
          <p:cNvPicPr>
            <a:picLocks noChangeAspect="1"/>
          </p:cNvPicPr>
          <p:nvPr/>
        </p:nvPicPr>
        <p:blipFill>
          <a:blip r:embed="rId2"/>
          <a:stretch>
            <a:fillRect/>
          </a:stretch>
        </p:blipFill>
        <p:spPr>
          <a:xfrm>
            <a:off x="8081010" y="4568314"/>
            <a:ext cx="4110990" cy="2289686"/>
          </a:xfrm>
          <a:prstGeom prst="rect">
            <a:avLst/>
          </a:prstGeom>
        </p:spPr>
      </p:pic>
    </p:spTree>
    <p:extLst>
      <p:ext uri="{BB962C8B-B14F-4D97-AF65-F5344CB8AC3E}">
        <p14:creationId xmlns:p14="http://schemas.microsoft.com/office/powerpoint/2010/main" val="308947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16600" b="1" dirty="0"/>
              <a:t>?</a:t>
            </a:r>
          </a:p>
        </p:txBody>
      </p:sp>
      <p:sp>
        <p:nvSpPr>
          <p:cNvPr id="3" name="İçerik Yer Tutucusu 2"/>
          <p:cNvSpPr>
            <a:spLocks noGrp="1"/>
          </p:cNvSpPr>
          <p:nvPr>
            <p:ph idx="1"/>
          </p:nvPr>
        </p:nvSpPr>
        <p:spPr/>
        <p:txBody>
          <a:bodyPr>
            <a:normAutofit/>
          </a:bodyPr>
          <a:lstStyle/>
          <a:p>
            <a:pPr algn="ctr"/>
            <a:r>
              <a:rPr lang="tr-TR" sz="3200" b="1" dirty="0">
                <a:latin typeface="Chalkduster" charset="0"/>
                <a:ea typeface="Chalkduster" charset="0"/>
                <a:cs typeface="Chalkduster" charset="0"/>
              </a:rPr>
              <a:t>BUNLAR NELER OLABİLİR?</a:t>
            </a:r>
          </a:p>
        </p:txBody>
      </p:sp>
    </p:spTree>
    <p:extLst>
      <p:ext uri="{BB962C8B-B14F-4D97-AF65-F5344CB8AC3E}">
        <p14:creationId xmlns:p14="http://schemas.microsoft.com/office/powerpoint/2010/main" val="113129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21908" y="422686"/>
            <a:ext cx="10844213" cy="4828245"/>
          </a:xfrm>
          <a:prstGeom prst="rect">
            <a:avLst/>
          </a:prstGeom>
          <a:noFill/>
        </p:spPr>
        <p:txBody>
          <a:bodyPr wrap="square" rtlCol="0">
            <a:spAutoFit/>
          </a:bodyPr>
          <a:lstStyle/>
          <a:p>
            <a:pPr algn="ctr"/>
            <a:r>
              <a:rPr lang="tr-TR" sz="3200" b="1" dirty="0">
                <a:solidFill>
                  <a:srgbClr val="FF0000"/>
                </a:solidFill>
              </a:rPr>
              <a:t>Akademik </a:t>
            </a:r>
          </a:p>
          <a:p>
            <a:endParaRPr lang="tr-TR" dirty="0"/>
          </a:p>
          <a:p>
            <a:r>
              <a:rPr lang="tr-TR" dirty="0"/>
              <a:t>Bu etkinlikler belirli bir akademik konuyu temel alır ve hem kulüpleri (belirli konuları tartışmak ve uygulamak için gruplar) hem de rekabetçi ekipleri içerir. Akademik ekipler, yerelden millete, her seviyede gerçekleşen yarışmalara sahiptir. </a:t>
            </a:r>
          </a:p>
          <a:p>
            <a:endParaRPr lang="tr-TR" dirty="0"/>
          </a:p>
          <a:p>
            <a:pPr>
              <a:lnSpc>
                <a:spcPct val="150000"/>
              </a:lnSpc>
            </a:pPr>
            <a:r>
              <a:rPr lang="tr-TR" dirty="0"/>
              <a:t>İngilizce kulübü                                                       Sanat Kulübü</a:t>
            </a:r>
          </a:p>
          <a:p>
            <a:pPr>
              <a:lnSpc>
                <a:spcPct val="150000"/>
              </a:lnSpc>
            </a:pPr>
            <a:r>
              <a:rPr lang="tr-TR" dirty="0"/>
              <a:t>Yaşam Bilimleri Kulübü                                         Edebiyat Kulübü </a:t>
            </a:r>
          </a:p>
          <a:p>
            <a:pPr>
              <a:lnSpc>
                <a:spcPct val="150000"/>
              </a:lnSpc>
            </a:pPr>
            <a:r>
              <a:rPr lang="tr-TR" dirty="0"/>
              <a:t>Edebiyat Dergisi Kulübü                                      Matematik Kulübü </a:t>
            </a:r>
          </a:p>
          <a:p>
            <a:pPr>
              <a:lnSpc>
                <a:spcPct val="150000"/>
              </a:lnSpc>
            </a:pPr>
            <a:r>
              <a:rPr lang="tr-TR" dirty="0"/>
              <a:t>Matematik Yarışmaları                                           Okul gazetesi </a:t>
            </a:r>
          </a:p>
          <a:p>
            <a:pPr>
              <a:lnSpc>
                <a:spcPct val="150000"/>
              </a:lnSpc>
            </a:pPr>
            <a:r>
              <a:rPr lang="tr-TR" dirty="0"/>
              <a:t>Bilim Olimpiyatı                                                     Okul korosu</a:t>
            </a:r>
          </a:p>
          <a:p>
            <a:pPr>
              <a:lnSpc>
                <a:spcPct val="150000"/>
              </a:lnSpc>
            </a:pPr>
            <a:r>
              <a:rPr lang="tr-TR" dirty="0"/>
              <a:t>İzcilik kulübü                                                          Spor kulüpleri</a:t>
            </a:r>
          </a:p>
          <a:p>
            <a:pPr>
              <a:lnSpc>
                <a:spcPct val="150000"/>
              </a:lnSpc>
            </a:pPr>
            <a:endParaRPr lang="tr-TR" dirty="0"/>
          </a:p>
        </p:txBody>
      </p:sp>
    </p:spTree>
    <p:extLst>
      <p:ext uri="{BB962C8B-B14F-4D97-AF65-F5344CB8AC3E}">
        <p14:creationId xmlns:p14="http://schemas.microsoft.com/office/powerpoint/2010/main" val="193341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73A2E17-A98D-E446-A112-5C671CCDFC1F}"/>
              </a:ext>
            </a:extLst>
          </p:cNvPr>
          <p:cNvSpPr txBox="1"/>
          <p:nvPr/>
        </p:nvSpPr>
        <p:spPr>
          <a:xfrm>
            <a:off x="5188449" y="1972638"/>
            <a:ext cx="4037744" cy="1323439"/>
          </a:xfrm>
          <a:prstGeom prst="rect">
            <a:avLst/>
          </a:prstGeom>
          <a:noFill/>
        </p:spPr>
        <p:txBody>
          <a:bodyPr wrap="square" rtlCol="0">
            <a:spAutoFit/>
          </a:bodyPr>
          <a:lstStyle/>
          <a:p>
            <a:r>
              <a:rPr lang="tr-TR" sz="8000" dirty="0">
                <a:solidFill>
                  <a:srgbClr val="FF0000"/>
                </a:solidFill>
              </a:rPr>
              <a:t>?</a:t>
            </a:r>
          </a:p>
        </p:txBody>
      </p:sp>
    </p:spTree>
    <p:extLst>
      <p:ext uri="{BB962C8B-B14F-4D97-AF65-F5344CB8AC3E}">
        <p14:creationId xmlns:p14="http://schemas.microsoft.com/office/powerpoint/2010/main" val="304911656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766</TotalTime>
  <Words>405</Words>
  <Application>Microsoft Macintosh PowerPoint</Application>
  <PresentationFormat>Geniş ekran</PresentationFormat>
  <Paragraphs>45</Paragraphs>
  <Slides>14</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14</vt:i4>
      </vt:variant>
    </vt:vector>
  </HeadingPairs>
  <TitlesOfParts>
    <vt:vector size="22" baseType="lpstr">
      <vt:lpstr>Arial Rounded MT Bold</vt:lpstr>
      <vt:lpstr>Calibri</vt:lpstr>
      <vt:lpstr>Calibri Light</vt:lpstr>
      <vt:lpstr>Chalkduster</vt:lpstr>
      <vt:lpstr>open sans</vt:lpstr>
      <vt:lpstr>Rockwell</vt:lpstr>
      <vt:lpstr>Wingdings</vt:lpstr>
      <vt:lpstr>Atlas</vt:lpstr>
      <vt:lpstr>EĞİTİMDE PROGRAM DIŞI ETKİNLİKLER </vt:lpstr>
      <vt:lpstr>?</vt:lpstr>
      <vt:lpstr>PowerPoint Sunusu</vt:lpstr>
      <vt:lpstr>PowerPoint Sunusu</vt:lpstr>
      <vt:lpstr>PowerPoint Sunusu</vt:lpstr>
      <vt:lpstr>PowerPoint Sunusu</vt:lpstr>
      <vt:lpstr>?</vt:lpstr>
      <vt:lpstr>PowerPoint Sunusu</vt:lpstr>
      <vt:lpstr>PowerPoint Sunusu</vt:lpstr>
      <vt:lpstr>?</vt:lpstr>
      <vt:lpstr>PowerPoint Sunusu</vt:lpstr>
      <vt:lpstr>PowerPoint Sunusu</vt:lpstr>
      <vt:lpstr>PowerPoint Sunusu</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EĞİTİMDE PROGRAM DIŞI ETKİNLİKLER </dc:title>
  <dc:creator>Microsoft Office Kullanıcısı</dc:creator>
  <cp:lastModifiedBy>Ece Özdoğan</cp:lastModifiedBy>
  <cp:revision>33</cp:revision>
  <dcterms:created xsi:type="dcterms:W3CDTF">2019-09-25T18:46:19Z</dcterms:created>
  <dcterms:modified xsi:type="dcterms:W3CDTF">2020-05-05T22:14:14Z</dcterms:modified>
</cp:coreProperties>
</file>