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62" r:id="rId4"/>
    <p:sldId id="263" r:id="rId5"/>
    <p:sldId id="257" r:id="rId6"/>
    <p:sldId id="264" r:id="rId7"/>
    <p:sldId id="258" r:id="rId8"/>
    <p:sldId id="265" r:id="rId9"/>
    <p:sldId id="266" r:id="rId10"/>
    <p:sldId id="259" r:id="rId11"/>
    <p:sldId id="271" r:id="rId12"/>
    <p:sldId id="270" r:id="rId13"/>
    <p:sldId id="268" r:id="rId14"/>
    <p:sldId id="269"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9056B07-5D1E-49D8-8C7E-50271FC1AF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58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968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28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6951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6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01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3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2953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41262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14387E-42A6-42CE-9959-D3C04CFBAF3C}" type="datetimeFigureOut">
              <a:rPr lang="tr-TR" smtClean="0"/>
              <a:t>30.07.2018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9056B07-5D1E-49D8-8C7E-50271FC1AF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2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B14387E-42A6-42CE-9959-D3C04CFBAF3C}" type="datetimeFigureOut">
              <a:rPr lang="tr-TR" smtClean="0"/>
              <a:t>30.07.2018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387E-42A6-42CE-9959-D3C04CFBAF3C}" type="datetimeFigureOut">
              <a:rPr lang="tr-TR" smtClean="0"/>
              <a:t>30.07.2018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923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690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14387E-42A6-42CE-9959-D3C04CFBAF3C}" type="datetimeFigureOut">
              <a:rPr lang="tr-TR" smtClean="0"/>
              <a:t>30.07.2018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056B07-5D1E-49D8-8C7E-50271FC1AF49}" type="slidenum">
              <a:rPr lang="tr-TR" smtClean="0"/>
              <a:t>‹#›</a:t>
            </a:fld>
            <a:endParaRPr lang="tr-TR"/>
          </a:p>
        </p:txBody>
      </p:sp>
    </p:spTree>
    <p:extLst>
      <p:ext uri="{BB962C8B-B14F-4D97-AF65-F5344CB8AC3E}">
        <p14:creationId xmlns:p14="http://schemas.microsoft.com/office/powerpoint/2010/main" val="242772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111827"/>
            <a:ext cx="6815669" cy="2545770"/>
          </a:xfrm>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09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 G. </a:t>
            </a:r>
            <a:r>
              <a:rPr lang="tr-TR" dirty="0" smtClean="0"/>
              <a:t>Frank-3</a:t>
            </a:r>
            <a:endParaRPr lang="tr-TR" dirty="0"/>
          </a:p>
        </p:txBody>
      </p:sp>
      <p:sp>
        <p:nvSpPr>
          <p:cNvPr id="3" name="İçerik Yer Tutucusu 2"/>
          <p:cNvSpPr>
            <a:spLocks noGrp="1"/>
          </p:cNvSpPr>
          <p:nvPr>
            <p:ph idx="1"/>
          </p:nvPr>
        </p:nvSpPr>
        <p:spPr/>
        <p:txBody>
          <a:bodyPr/>
          <a:lstStyle/>
          <a:p>
            <a:r>
              <a:rPr lang="tr-TR" dirty="0" smtClean="0"/>
              <a:t>Frank hem Marksist hem de Marksist olmayan düşünürler tarafından gelişmemenin temel etmenini dış güçlerle açıklaması konusunda eleştirilmiştir.</a:t>
            </a:r>
          </a:p>
          <a:p>
            <a:r>
              <a:rPr lang="tr-TR" dirty="0" smtClean="0"/>
              <a:t>Çünkü O azgelişmiş ülkeler için bir aydın grubundan, sanayiciden, tüccardan söz etmek doğru olamaz. Ona göre bunların tümü, dışarı ile çıkar birliği içinde olan lümpen burjuvayı oluşturmaktadır.  </a:t>
            </a:r>
            <a:r>
              <a:rPr lang="tr-TR" dirty="0" smtClean="0"/>
              <a:t> </a:t>
            </a:r>
            <a:endParaRPr lang="tr-TR" dirty="0" smtClean="0"/>
          </a:p>
          <a:p>
            <a:endParaRPr lang="tr-TR" dirty="0"/>
          </a:p>
        </p:txBody>
      </p:sp>
    </p:spTree>
    <p:extLst>
      <p:ext uri="{BB962C8B-B14F-4D97-AF65-F5344CB8AC3E}">
        <p14:creationId xmlns:p14="http://schemas.microsoft.com/office/powerpoint/2010/main" val="144696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Dos</a:t>
            </a:r>
            <a:r>
              <a:rPr lang="tr-TR" dirty="0" smtClean="0"/>
              <a:t> santos-1</a:t>
            </a:r>
            <a:endParaRPr lang="tr-TR" dirty="0"/>
          </a:p>
        </p:txBody>
      </p:sp>
      <p:sp>
        <p:nvSpPr>
          <p:cNvPr id="3" name="İçerik Yer Tutucusu 2"/>
          <p:cNvSpPr>
            <a:spLocks noGrp="1"/>
          </p:cNvSpPr>
          <p:nvPr>
            <p:ph idx="1"/>
          </p:nvPr>
        </p:nvSpPr>
        <p:spPr/>
        <p:txBody>
          <a:bodyPr>
            <a:normAutofit fontScale="92500" lnSpcReduction="10000"/>
          </a:bodyPr>
          <a:lstStyle/>
          <a:p>
            <a:r>
              <a:rPr lang="tr-TR" dirty="0" err="1" smtClean="0"/>
              <a:t>Dos</a:t>
            </a:r>
            <a:r>
              <a:rPr lang="tr-TR" dirty="0" smtClean="0"/>
              <a:t> </a:t>
            </a:r>
            <a:r>
              <a:rPr lang="tr-TR" dirty="0" err="1" smtClean="0"/>
              <a:t>Santos</a:t>
            </a:r>
            <a:r>
              <a:rPr lang="tr-TR" dirty="0" smtClean="0"/>
              <a:t> iki ülke ilişkisini «eşitsiz ilişki» üzerine kurulan bağımlı ve bağlayan ülke olarak değerlendirir.</a:t>
            </a:r>
          </a:p>
          <a:p>
            <a:r>
              <a:rPr lang="tr-TR" dirty="0" smtClean="0"/>
              <a:t>Bu eşitsizlik hakim ülkenin bağımlı ülkenin ekonomisini </a:t>
            </a:r>
            <a:r>
              <a:rPr lang="tr-TR" dirty="0" err="1" smtClean="0"/>
              <a:t>gaspetme</a:t>
            </a:r>
            <a:r>
              <a:rPr lang="tr-TR" dirty="0" smtClean="0"/>
              <a:t> biçiminde oluşur. O’na göre üç tür bağımlılık </a:t>
            </a:r>
            <a:r>
              <a:rPr lang="tr-TR" dirty="0" err="1" smtClean="0"/>
              <a:t>sözkonusudur</a:t>
            </a:r>
            <a:r>
              <a:rPr lang="tr-TR" dirty="0" smtClean="0"/>
              <a:t>:</a:t>
            </a:r>
          </a:p>
          <a:p>
            <a:r>
              <a:rPr lang="tr-TR" dirty="0" smtClean="0"/>
              <a:t>1) koloni bağımlılığı</a:t>
            </a:r>
          </a:p>
          <a:p>
            <a:r>
              <a:rPr lang="tr-TR" dirty="0" smtClean="0"/>
              <a:t>2) Finansal-endüstriyel bağımlılık</a:t>
            </a:r>
          </a:p>
          <a:p>
            <a:r>
              <a:rPr lang="tr-TR" dirty="0" smtClean="0"/>
              <a:t>3) Teknolojik-endüstriyel bağımlılık</a:t>
            </a:r>
          </a:p>
          <a:p>
            <a:r>
              <a:rPr lang="tr-TR" dirty="0" smtClean="0"/>
              <a:t> </a:t>
            </a:r>
          </a:p>
          <a:p>
            <a:endParaRPr lang="tr-TR" dirty="0"/>
          </a:p>
        </p:txBody>
      </p:sp>
    </p:spTree>
    <p:extLst>
      <p:ext uri="{BB962C8B-B14F-4D97-AF65-F5344CB8AC3E}">
        <p14:creationId xmlns:p14="http://schemas.microsoft.com/office/powerpoint/2010/main" val="374203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Dos</a:t>
            </a:r>
            <a:r>
              <a:rPr lang="tr-TR" dirty="0" smtClean="0"/>
              <a:t> Santos-2</a:t>
            </a:r>
            <a:endParaRPr lang="tr-TR" dirty="0"/>
          </a:p>
        </p:txBody>
      </p:sp>
      <p:sp>
        <p:nvSpPr>
          <p:cNvPr id="3" name="İçerik Yer Tutucusu 2"/>
          <p:cNvSpPr>
            <a:spLocks noGrp="1"/>
          </p:cNvSpPr>
          <p:nvPr>
            <p:ph idx="1"/>
          </p:nvPr>
        </p:nvSpPr>
        <p:spPr/>
        <p:txBody>
          <a:bodyPr>
            <a:normAutofit lnSpcReduction="10000"/>
          </a:bodyPr>
          <a:lstStyle/>
          <a:p>
            <a:r>
              <a:rPr lang="tr-TR" dirty="0" err="1" smtClean="0"/>
              <a:t>Dos</a:t>
            </a:r>
            <a:r>
              <a:rPr lang="tr-TR" dirty="0" smtClean="0"/>
              <a:t> </a:t>
            </a:r>
            <a:r>
              <a:rPr lang="tr-TR" dirty="0" err="1" smtClean="0"/>
              <a:t>Santos’un</a:t>
            </a:r>
            <a:r>
              <a:rPr lang="tr-TR" dirty="0" smtClean="0"/>
              <a:t> gelişme yazınına yaptığı en önemli katkı bu bağımlılık türlerini sistematik bir biçimde göstermiş olmasıdır. </a:t>
            </a:r>
          </a:p>
          <a:p>
            <a:r>
              <a:rPr lang="tr-TR" dirty="0" err="1" smtClean="0"/>
              <a:t>Dos</a:t>
            </a:r>
            <a:r>
              <a:rPr lang="tr-TR" dirty="0" smtClean="0"/>
              <a:t> </a:t>
            </a:r>
            <a:r>
              <a:rPr lang="tr-TR" dirty="0" err="1" smtClean="0"/>
              <a:t>Santos’a</a:t>
            </a:r>
            <a:r>
              <a:rPr lang="tr-TR" dirty="0" smtClean="0"/>
              <a:t> göre azgelişmiş ülkelerin gelişmemesinin nedeni yeteri kadar kapitalist olmamaları değil, tam tersine kapitalizmin oyununa gelmiş olmalarıdır. Yani kapitalizmin önerdiği yoldan gelişilebileceğine inanmaları ve o doğrultuda adım atmalarıdır. Oysa, çağdaş kapitalizmin tekelci yapısı bu ülkelerin kendilerini toparlamalarına izin vermemektedir. Dolayısı ile azgelişmiş ülkeler bu sistem içinde kaldıkça gelişebilmeleri </a:t>
            </a:r>
            <a:r>
              <a:rPr lang="tr-TR" smtClean="0"/>
              <a:t>mümkün olmayacaktır. </a:t>
            </a:r>
            <a:endParaRPr lang="tr-TR" dirty="0"/>
          </a:p>
        </p:txBody>
      </p:sp>
    </p:spTree>
    <p:extLst>
      <p:ext uri="{BB962C8B-B14F-4D97-AF65-F5344CB8AC3E}">
        <p14:creationId xmlns:p14="http://schemas.microsoft.com/office/powerpoint/2010/main" val="176435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Cardoso-1</a:t>
            </a:r>
            <a:endParaRPr lang="tr-TR" dirty="0"/>
          </a:p>
        </p:txBody>
      </p:sp>
      <p:sp>
        <p:nvSpPr>
          <p:cNvPr id="3" name="İçerik Yer Tutucusu 2"/>
          <p:cNvSpPr>
            <a:spLocks noGrp="1"/>
          </p:cNvSpPr>
          <p:nvPr>
            <p:ph idx="1"/>
          </p:nvPr>
        </p:nvSpPr>
        <p:spPr/>
        <p:txBody>
          <a:bodyPr/>
          <a:lstStyle/>
          <a:p>
            <a:r>
              <a:rPr lang="tr-TR" dirty="0" err="1" smtClean="0"/>
              <a:t>Cardoso</a:t>
            </a:r>
            <a:r>
              <a:rPr lang="tr-TR" dirty="0" smtClean="0"/>
              <a:t> Marksist gelenek içinde olsa da gelenekten belli açılardan ayrılmaktadır. </a:t>
            </a:r>
          </a:p>
          <a:p>
            <a:r>
              <a:rPr lang="tr-TR" dirty="0" err="1" smtClean="0"/>
              <a:t>Cardoso’nun</a:t>
            </a:r>
            <a:r>
              <a:rPr lang="tr-TR" dirty="0" smtClean="0"/>
              <a:t> kuramının özgün yanı, klasik bağımlılık kuramlarının en önemli varsayımını reddetmesidir. </a:t>
            </a:r>
          </a:p>
          <a:p>
            <a:r>
              <a:rPr lang="tr-TR" dirty="0" smtClean="0"/>
              <a:t>O Bağımlılık Okulu’nun dış etkilerin tek yönlü belirleyiciliğini kabul etmemektedir. </a:t>
            </a:r>
            <a:endParaRPr lang="tr-TR" dirty="0"/>
          </a:p>
        </p:txBody>
      </p:sp>
    </p:spTree>
    <p:extLst>
      <p:ext uri="{BB962C8B-B14F-4D97-AF65-F5344CB8AC3E}">
        <p14:creationId xmlns:p14="http://schemas.microsoft.com/office/powerpoint/2010/main" val="215259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Cardoso-2</a:t>
            </a:r>
            <a:endParaRPr lang="tr-TR" dirty="0"/>
          </a:p>
        </p:txBody>
      </p:sp>
      <p:sp>
        <p:nvSpPr>
          <p:cNvPr id="3" name="İçerik Yer Tutucusu 2"/>
          <p:cNvSpPr>
            <a:spLocks noGrp="1"/>
          </p:cNvSpPr>
          <p:nvPr>
            <p:ph idx="1"/>
          </p:nvPr>
        </p:nvSpPr>
        <p:spPr/>
        <p:txBody>
          <a:bodyPr/>
          <a:lstStyle/>
          <a:p>
            <a:r>
              <a:rPr lang="tr-TR" dirty="0" smtClean="0"/>
              <a:t>Ona göre azgelişmiş ülkeler, yapısal özelliklerini dikkate alarak ve iyi organize ederek gelişmelerini hızlandırabilirler.</a:t>
            </a:r>
          </a:p>
          <a:p>
            <a:r>
              <a:rPr lang="tr-TR" dirty="0" smtClean="0"/>
              <a:t>Bu görüşü onu «tarihsel-yapısal» bir metodoloji geliştirmeye yöneltmiştir. </a:t>
            </a:r>
          </a:p>
          <a:p>
            <a:r>
              <a:rPr lang="tr-TR" dirty="0" smtClean="0"/>
              <a:t>O tezini Brezilya’nın tarihini inceleme üzerinden geliştirmiştir.</a:t>
            </a:r>
          </a:p>
          <a:p>
            <a:r>
              <a:rPr lang="tr-TR" dirty="0" smtClean="0"/>
              <a:t>Ve Brezilya’daki gelişmenin gelişme olup olmadığı </a:t>
            </a:r>
            <a:r>
              <a:rPr lang="tr-TR" dirty="0"/>
              <a:t> sıkça tartışma konusu </a:t>
            </a:r>
            <a:r>
              <a:rPr lang="tr-TR" dirty="0" smtClean="0"/>
              <a:t>olmuş ve </a:t>
            </a:r>
            <a:r>
              <a:rPr lang="tr-TR" dirty="0"/>
              <a:t>gelişme </a:t>
            </a:r>
            <a:r>
              <a:rPr lang="tr-TR" dirty="0" smtClean="0"/>
              <a:t>yazınına damgasını vurmuştur.   </a:t>
            </a:r>
            <a:endParaRPr lang="tr-TR" dirty="0"/>
          </a:p>
        </p:txBody>
      </p:sp>
    </p:spTree>
    <p:extLst>
      <p:ext uri="{BB962C8B-B14F-4D97-AF65-F5344CB8AC3E}">
        <p14:creationId xmlns:p14="http://schemas.microsoft.com/office/powerpoint/2010/main" val="371824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pPr hangingPunct="0">
              <a:buFont typeface="Wingdings" panose="05000000000000000000" pitchFamily="2" charset="2"/>
              <a:buChar char="Ø"/>
            </a:pPr>
            <a:r>
              <a:rPr lang="tr-TR" dirty="0" err="1"/>
              <a:t>Cirhinlioğlu</a:t>
            </a:r>
            <a:r>
              <a:rPr lang="tr-TR" dirty="0"/>
              <a:t>, Zafer (1999) Azgelişmişliğin Toplumsal Boyutu, Ankara: İmge Kitabevi.</a:t>
            </a:r>
          </a:p>
          <a:p>
            <a:pPr algn="just">
              <a:buFont typeface="Wingdings" panose="05000000000000000000" pitchFamily="2" charset="2"/>
              <a:buChar char="Ø"/>
            </a:pPr>
            <a:r>
              <a:rPr lang="tr-TR" sz="2200" dirty="0" smtClean="0">
                <a:solidFill>
                  <a:srgbClr val="000000"/>
                </a:solidFill>
                <a:latin typeface="Garamond" panose="02020404030301010803" pitchFamily="18" charset="0"/>
                <a:ea typeface="Times New Roman" panose="02020603050405020304" pitchFamily="18" charset="0"/>
              </a:rPr>
              <a:t>Erbaş, Hayriye (2018) “</a:t>
            </a:r>
            <a:r>
              <a:rPr lang="tr-TR" sz="2200" dirty="0">
                <a:solidFill>
                  <a:srgbClr val="000000"/>
                </a:solidFill>
                <a:latin typeface="Garamond" panose="02020404030301010803" pitchFamily="18" charset="0"/>
                <a:ea typeface="Times New Roman" panose="02020603050405020304" pitchFamily="18" charset="0"/>
              </a:rPr>
              <a:t>Gelişme Sorunsalı: Unut(tur)ulan Ancak Terk Etmeyen ve Kanayan Yara”</a:t>
            </a:r>
            <a:r>
              <a:rPr lang="tr-TR" sz="2200" dirty="0">
                <a:latin typeface="Garamond" panose="02020404030301010803" pitchFamily="18" charset="0"/>
                <a:ea typeface="Times New Roman" panose="02020603050405020304" pitchFamily="18" charset="0"/>
              </a:rPr>
              <a:t> iç Hayriye Erbaş (Der.)  Türkiye’de Gelişme/Kalınma Yazınından Bir Seçki, Ankara: </a:t>
            </a:r>
            <a:r>
              <a:rPr lang="tr-TR" sz="2200" dirty="0" err="1">
                <a:latin typeface="Garamond" panose="02020404030301010803" pitchFamily="18" charset="0"/>
                <a:ea typeface="Times New Roman" panose="02020603050405020304" pitchFamily="18" charset="0"/>
              </a:rPr>
              <a:t>Palme</a:t>
            </a:r>
            <a:r>
              <a:rPr lang="tr-TR" sz="2200" dirty="0">
                <a:latin typeface="Garamond" panose="02020404030301010803" pitchFamily="18" charset="0"/>
                <a:ea typeface="Times New Roman" panose="02020603050405020304" pitchFamily="18" charset="0"/>
              </a:rPr>
              <a:t> Yayınevi.</a:t>
            </a:r>
          </a:p>
          <a:p>
            <a:endParaRPr lang="tr-TR" dirty="0"/>
          </a:p>
        </p:txBody>
      </p:sp>
    </p:spTree>
    <p:extLst>
      <p:ext uri="{BB962C8B-B14F-4D97-AF65-F5344CB8AC3E}">
        <p14:creationId xmlns:p14="http://schemas.microsoft.com/office/powerpoint/2010/main" val="122614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26105" y="3244333"/>
            <a:ext cx="8005011" cy="1015663"/>
          </a:xfrm>
          <a:prstGeom prst="rect">
            <a:avLst/>
          </a:prstGeom>
        </p:spPr>
        <p:txBody>
          <a:bodyPr wrap="square">
            <a:spAutoFit/>
          </a:bodyPr>
          <a:lstStyle/>
          <a:p>
            <a:r>
              <a:rPr lang="tr-TR" sz="6000" b="1" dirty="0"/>
              <a:t>Bağımlılık Okulu</a:t>
            </a:r>
          </a:p>
        </p:txBody>
      </p:sp>
    </p:spTree>
    <p:extLst>
      <p:ext uri="{BB962C8B-B14F-4D97-AF65-F5344CB8AC3E}">
        <p14:creationId xmlns:p14="http://schemas.microsoft.com/office/powerpoint/2010/main" val="293236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Bağımlılık Okulu’nun Temel Varsayımları</a:t>
            </a:r>
            <a:endParaRPr lang="tr-TR" dirty="0"/>
          </a:p>
        </p:txBody>
      </p:sp>
      <p:sp>
        <p:nvSpPr>
          <p:cNvPr id="3" name="İçerik Yer Tutucusu 2"/>
          <p:cNvSpPr>
            <a:spLocks noGrp="1"/>
          </p:cNvSpPr>
          <p:nvPr>
            <p:ph idx="1"/>
          </p:nvPr>
        </p:nvSpPr>
        <p:spPr/>
        <p:txBody>
          <a:bodyPr>
            <a:normAutofit fontScale="92500"/>
          </a:bodyPr>
          <a:lstStyle/>
          <a:p>
            <a:r>
              <a:rPr lang="tr-TR" dirty="0" smtClean="0"/>
              <a:t>Ülkeler arasında hiyerarşik bir ilişkilerin varlığını kabul etmesi</a:t>
            </a:r>
          </a:p>
          <a:p>
            <a:r>
              <a:rPr lang="tr-TR" dirty="0" smtClean="0"/>
              <a:t>Ülkeler arasındaki dayanışmacı değil çatışmacı ve rekabet ilişkisinin varlığını kabul etmesi</a:t>
            </a:r>
          </a:p>
          <a:p>
            <a:r>
              <a:rPr lang="tr-TR" dirty="0" smtClean="0"/>
              <a:t>Ağırlıklı olarak ilerlemeci ve </a:t>
            </a:r>
            <a:r>
              <a:rPr lang="tr-TR" dirty="0" err="1" smtClean="0"/>
              <a:t>düzçizgisel</a:t>
            </a:r>
            <a:r>
              <a:rPr lang="tr-TR" dirty="0" smtClean="0"/>
              <a:t> bir gelişme/kalkınma anlayışını benimsemesi</a:t>
            </a:r>
          </a:p>
          <a:p>
            <a:r>
              <a:rPr lang="tr-TR" dirty="0" smtClean="0"/>
              <a:t>Gelişmenin tüm toplumlarda aynı aşamalardan geçerek gerçekleşeceğini kabul etmesi</a:t>
            </a:r>
          </a:p>
          <a:p>
            <a:r>
              <a:rPr lang="tr-TR" dirty="0" smtClean="0"/>
              <a:t>İlerlemenin gelişmiş ülkelerin desteği ile gerçekleşemeyeceğini kabul etmesi</a:t>
            </a:r>
          </a:p>
          <a:p>
            <a:endParaRPr lang="tr-TR" dirty="0" smtClean="0"/>
          </a:p>
          <a:p>
            <a:endParaRPr lang="tr-TR" dirty="0"/>
          </a:p>
        </p:txBody>
      </p:sp>
    </p:spTree>
    <p:extLst>
      <p:ext uri="{BB962C8B-B14F-4D97-AF65-F5344CB8AC3E}">
        <p14:creationId xmlns:p14="http://schemas.microsoft.com/office/powerpoint/2010/main" val="137675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4821" y="3244333"/>
            <a:ext cx="10026316" cy="1015663"/>
          </a:xfrm>
          <a:prstGeom prst="rect">
            <a:avLst/>
          </a:prstGeom>
        </p:spPr>
        <p:txBody>
          <a:bodyPr wrap="square">
            <a:spAutoFit/>
          </a:bodyPr>
          <a:lstStyle/>
          <a:p>
            <a:r>
              <a:rPr lang="tr-TR" sz="6000" b="1" dirty="0"/>
              <a:t>Bağımlılık </a:t>
            </a:r>
            <a:r>
              <a:rPr lang="tr-TR" sz="6000" b="1" dirty="0" smtClean="0"/>
              <a:t>Okulu Düşünürleri</a:t>
            </a:r>
            <a:endParaRPr lang="tr-TR" sz="6000" b="1" dirty="0"/>
          </a:p>
        </p:txBody>
      </p:sp>
    </p:spTree>
    <p:extLst>
      <p:ext uri="{BB962C8B-B14F-4D97-AF65-F5344CB8AC3E}">
        <p14:creationId xmlns:p14="http://schemas.microsoft.com/office/powerpoint/2010/main" val="196976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Bağımlılık Okulu Düşünürleri</a:t>
            </a:r>
            <a:endParaRPr lang="tr-TR" dirty="0"/>
          </a:p>
        </p:txBody>
      </p:sp>
      <p:sp>
        <p:nvSpPr>
          <p:cNvPr id="3" name="İçerik Yer Tutucusu 2"/>
          <p:cNvSpPr>
            <a:spLocks noGrp="1"/>
          </p:cNvSpPr>
          <p:nvPr>
            <p:ph idx="1"/>
          </p:nvPr>
        </p:nvSpPr>
        <p:spPr/>
        <p:txBody>
          <a:bodyPr/>
          <a:lstStyle/>
          <a:p>
            <a:r>
              <a:rPr lang="tr-TR" dirty="0" smtClean="0"/>
              <a:t>Paul Baran: Gelişmenin Ekonomi Politiği</a:t>
            </a:r>
          </a:p>
          <a:p>
            <a:r>
              <a:rPr lang="tr-TR" dirty="0" smtClean="0"/>
              <a:t>A. G. Frank: </a:t>
            </a:r>
            <a:r>
              <a:rPr lang="tr-TR" dirty="0" err="1" smtClean="0"/>
              <a:t>Azgelişmenin</a:t>
            </a:r>
            <a:r>
              <a:rPr lang="tr-TR" dirty="0" smtClean="0"/>
              <a:t> Gelişmesi</a:t>
            </a:r>
          </a:p>
          <a:p>
            <a:r>
              <a:rPr lang="tr-TR" dirty="0" err="1"/>
              <a:t>Cardoso</a:t>
            </a:r>
            <a:r>
              <a:rPr lang="tr-TR" dirty="0"/>
              <a:t>: Bağımlılık İçinde Gelişme</a:t>
            </a:r>
          </a:p>
          <a:p>
            <a:r>
              <a:rPr lang="tr-TR" dirty="0" smtClean="0"/>
              <a:t>Samir Amin: Merkez Çevre İlişkisi</a:t>
            </a:r>
          </a:p>
          <a:p>
            <a:r>
              <a:rPr lang="tr-TR" dirty="0" smtClean="0"/>
              <a:t>I. </a:t>
            </a:r>
            <a:r>
              <a:rPr lang="tr-TR" dirty="0" err="1" smtClean="0"/>
              <a:t>Wallerstein</a:t>
            </a:r>
            <a:r>
              <a:rPr lang="tr-TR" dirty="0" smtClean="0"/>
              <a:t>: Dünya </a:t>
            </a:r>
            <a:r>
              <a:rPr lang="tr-TR" dirty="0" err="1" smtClean="0"/>
              <a:t>SistemiKuramı</a:t>
            </a:r>
            <a:r>
              <a:rPr lang="tr-TR" dirty="0" smtClean="0"/>
              <a:t> </a:t>
            </a:r>
          </a:p>
          <a:p>
            <a:endParaRPr lang="tr-TR" dirty="0" smtClean="0"/>
          </a:p>
          <a:p>
            <a:endParaRPr lang="tr-TR" b="1" dirty="0" smtClean="0"/>
          </a:p>
        </p:txBody>
      </p:sp>
    </p:spTree>
    <p:extLst>
      <p:ext uri="{BB962C8B-B14F-4D97-AF65-F5344CB8AC3E}">
        <p14:creationId xmlns:p14="http://schemas.microsoft.com/office/powerpoint/2010/main" val="70001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Bağımlılık Okulu’nun Düşünsel Temelleri</a:t>
            </a:r>
            <a:endParaRPr lang="tr-TR" dirty="0"/>
          </a:p>
        </p:txBody>
      </p:sp>
      <p:sp>
        <p:nvSpPr>
          <p:cNvPr id="3" name="İçerik Yer Tutucusu 2"/>
          <p:cNvSpPr>
            <a:spLocks noGrp="1"/>
          </p:cNvSpPr>
          <p:nvPr>
            <p:ph idx="1"/>
          </p:nvPr>
        </p:nvSpPr>
        <p:spPr/>
        <p:txBody>
          <a:bodyPr/>
          <a:lstStyle/>
          <a:p>
            <a:r>
              <a:rPr lang="tr-TR" dirty="0" smtClean="0"/>
              <a:t>Bağımlılık Okulu Marksist emperyalizmi inceleyen Lenin ve Luxemburg’un görüşlerinden beslenir. </a:t>
            </a:r>
          </a:p>
          <a:p>
            <a:r>
              <a:rPr lang="tr-TR" dirty="0" smtClean="0"/>
              <a:t>Klasik Bağımlılık okulu özellikle toplumların ilerlemesi konusunda ilerlemeci ve </a:t>
            </a:r>
            <a:r>
              <a:rPr lang="tr-TR" dirty="0" err="1" smtClean="0"/>
              <a:t>düzcizgisel</a:t>
            </a:r>
            <a:r>
              <a:rPr lang="tr-TR" dirty="0" smtClean="0"/>
              <a:t> gelişme anlayışını </a:t>
            </a:r>
            <a:r>
              <a:rPr lang="tr-TR" dirty="0" err="1" smtClean="0"/>
              <a:t>Marx’ın</a:t>
            </a:r>
            <a:r>
              <a:rPr lang="tr-TR" dirty="0" smtClean="0"/>
              <a:t> ilkel </a:t>
            </a:r>
            <a:r>
              <a:rPr lang="tr-TR" dirty="0" err="1" smtClean="0"/>
              <a:t>komünal</a:t>
            </a:r>
            <a:r>
              <a:rPr lang="tr-TR" dirty="0" smtClean="0"/>
              <a:t>, feodal, kapitalist, sosyalist ve komünist toplum tiplemesi üzerinden yükseltir. </a:t>
            </a:r>
          </a:p>
          <a:p>
            <a:r>
              <a:rPr lang="tr-TR" dirty="0" smtClean="0"/>
              <a:t>Özellikle 1970’ler sonrasında belli açılardan yeni düşünürler tarafından görüşün devamı niteliğinde değişimler olsa da özellikle tüm toplumların benzer aşamalardan geçeceği görüşü eleştirilir. </a:t>
            </a:r>
            <a:endParaRPr lang="tr-TR" dirty="0"/>
          </a:p>
        </p:txBody>
      </p:sp>
    </p:spTree>
    <p:extLst>
      <p:ext uri="{BB962C8B-B14F-4D97-AF65-F5344CB8AC3E}">
        <p14:creationId xmlns:p14="http://schemas.microsoft.com/office/powerpoint/2010/main" val="151875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Paul Baran-1</a:t>
            </a:r>
            <a:endParaRPr lang="tr-TR" dirty="0"/>
          </a:p>
        </p:txBody>
      </p:sp>
      <p:sp>
        <p:nvSpPr>
          <p:cNvPr id="3" name="İçerik Yer Tutucusu 2"/>
          <p:cNvSpPr>
            <a:spLocks noGrp="1"/>
          </p:cNvSpPr>
          <p:nvPr>
            <p:ph idx="1"/>
          </p:nvPr>
        </p:nvSpPr>
        <p:spPr/>
        <p:txBody>
          <a:bodyPr/>
          <a:lstStyle/>
          <a:p>
            <a:r>
              <a:rPr lang="tr-TR" dirty="0" smtClean="0"/>
              <a:t>Baran, Luxemburg gibi kapitalist dünya sisteminin oluşumu ile ilgilenmiş ve  düşünceleri dünyada uzun yıllar alandaki literatürde etkili olmuştur. </a:t>
            </a:r>
          </a:p>
          <a:p>
            <a:r>
              <a:rPr lang="tr-TR" dirty="0" smtClean="0"/>
              <a:t>O’na göre kapitalist dünya sisteminin temel özelliği yayılma ve kolonileştirme özelliğidir. </a:t>
            </a:r>
          </a:p>
          <a:p>
            <a:r>
              <a:rPr lang="tr-TR" dirty="0" smtClean="0"/>
              <a:t>Gelişmiş Batı ülkeleri kapitalizmin ilk döneminde, köylü ve küçük esnaf sermaye birikimi sağlamada etkili olmuştur. Ancak koloni ülkelerin gelişmiş ülkelere sermaye akışı nedeni ile böyle bir şansı olmamıştır ve mevcut yapı içinde olamayacaktır da.    </a:t>
            </a:r>
            <a:endParaRPr lang="tr-TR" dirty="0"/>
          </a:p>
        </p:txBody>
      </p:sp>
    </p:spTree>
    <p:extLst>
      <p:ext uri="{BB962C8B-B14F-4D97-AF65-F5344CB8AC3E}">
        <p14:creationId xmlns:p14="http://schemas.microsoft.com/office/powerpoint/2010/main" val="13821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 G. Frank-1</a:t>
            </a:r>
            <a:endParaRPr lang="tr-TR" dirty="0"/>
          </a:p>
        </p:txBody>
      </p:sp>
      <p:sp>
        <p:nvSpPr>
          <p:cNvPr id="3" name="İçerik Yer Tutucusu 2"/>
          <p:cNvSpPr>
            <a:spLocks noGrp="1"/>
          </p:cNvSpPr>
          <p:nvPr>
            <p:ph idx="1"/>
          </p:nvPr>
        </p:nvSpPr>
        <p:spPr/>
        <p:txBody>
          <a:bodyPr/>
          <a:lstStyle/>
          <a:p>
            <a:r>
              <a:rPr lang="tr-TR" dirty="0" smtClean="0"/>
              <a:t>Özellikle ülkeler arasındaki eşitsizliği yani emperyalizm ilişkisinden hareket ederek mevcut yapılanma içinde gelişmiş ve azgelişmiş ülkeler arasındaki mevcut sömürü ilişkileri var oldukça azgelişmiş ülkelerin asla gelişemeyeceği tezini ileri sürmüştür.</a:t>
            </a:r>
          </a:p>
          <a:p>
            <a:r>
              <a:rPr lang="tr-TR" dirty="0" smtClean="0"/>
              <a:t>O’na göre azgelişmiş ülkeler de gelişme eğilimi gösterse bile sömürü devam ettikçe metropol ve uydu/periferi arasındaki eşitsizlik asla kapanmayacaktır. Bu nedenle de uydu bir gelişmişlik gösterse de bu «azgelişmişliğin gelişmesi» biçiminde gerçekleşecektir. </a:t>
            </a:r>
            <a:endParaRPr lang="tr-TR" dirty="0"/>
          </a:p>
        </p:txBody>
      </p:sp>
    </p:spTree>
    <p:extLst>
      <p:ext uri="{BB962C8B-B14F-4D97-AF65-F5344CB8AC3E}">
        <p14:creationId xmlns:p14="http://schemas.microsoft.com/office/powerpoint/2010/main" val="294710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 G. Frank-2</a:t>
            </a:r>
            <a:endParaRPr lang="tr-TR" dirty="0"/>
          </a:p>
        </p:txBody>
      </p:sp>
      <p:sp>
        <p:nvSpPr>
          <p:cNvPr id="3" name="İçerik Yer Tutucusu 2"/>
          <p:cNvSpPr>
            <a:spLocks noGrp="1"/>
          </p:cNvSpPr>
          <p:nvPr>
            <p:ph idx="1"/>
          </p:nvPr>
        </p:nvSpPr>
        <p:spPr/>
        <p:txBody>
          <a:bodyPr/>
          <a:lstStyle/>
          <a:p>
            <a:r>
              <a:rPr lang="tr-TR" dirty="0" smtClean="0"/>
              <a:t>Frank azgelişmiş ülkelerin temel sorunu metropol ülkelerin çok etkisinde kalmaları olduğunu ileri sürer. Ona göre bu etki öylesine önemlidir ki, bu ülkelerin sınıfsal yapısı da dış etkiler tarafından belirlenmektedir.  </a:t>
            </a:r>
          </a:p>
          <a:p>
            <a:r>
              <a:rPr lang="tr-TR" dirty="0" smtClean="0"/>
              <a:t>Bu nedenle de Frank azgelişmiş ülkelerin gelişmesinin merkez ülkelerle bağının koparılmasından geçeceğini vurgular. Bu bir anlamda içine kapanış anlamına gelmektedir.</a:t>
            </a:r>
            <a:endParaRPr lang="tr-TR" dirty="0"/>
          </a:p>
        </p:txBody>
      </p:sp>
    </p:spTree>
    <p:extLst>
      <p:ext uri="{BB962C8B-B14F-4D97-AF65-F5344CB8AC3E}">
        <p14:creationId xmlns:p14="http://schemas.microsoft.com/office/powerpoint/2010/main" val="20845693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477</TotalTime>
  <Words>682</Words>
  <Application>Microsoft Office PowerPoint</Application>
  <PresentationFormat>Geniş ekran</PresentationFormat>
  <Paragraphs>55</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Garamond</vt:lpstr>
      <vt:lpstr>Times New Roman</vt:lpstr>
      <vt:lpstr>Wingdings</vt:lpstr>
      <vt:lpstr>Organik</vt:lpstr>
      <vt:lpstr>GELİŞME VE AZGELİŞME SOSYOLOJİSİ</vt:lpstr>
      <vt:lpstr>PowerPoint Sunusu</vt:lpstr>
      <vt:lpstr>Bağımlılık Okulu’nun Temel Varsayımları</vt:lpstr>
      <vt:lpstr>PowerPoint Sunusu</vt:lpstr>
      <vt:lpstr>Bağımlılık Okulu Düşünürleri</vt:lpstr>
      <vt:lpstr>Bağımlılık Okulu’nun Düşünsel Temelleri</vt:lpstr>
      <vt:lpstr>Paul Baran-1</vt:lpstr>
      <vt:lpstr>A. G. Frank-1</vt:lpstr>
      <vt:lpstr>A. G. Frank-2</vt:lpstr>
      <vt:lpstr>A. G. Frank-3</vt:lpstr>
      <vt:lpstr>Dos santos-1</vt:lpstr>
      <vt:lpstr>Dos Santos-2</vt:lpstr>
      <vt:lpstr>Cardoso-1</vt:lpstr>
      <vt:lpstr>Cardoso-2</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GELİŞME VE AZGELİŞME SOSYOLOJİSİ</dc:title>
  <dc:creator>Kullanıcı</dc:creator>
  <cp:lastModifiedBy>Kullanıcı</cp:lastModifiedBy>
  <cp:revision>25</cp:revision>
  <dcterms:created xsi:type="dcterms:W3CDTF">2018-07-23T14:29:22Z</dcterms:created>
  <dcterms:modified xsi:type="dcterms:W3CDTF">2018-07-30T15:10:04Z</dcterms:modified>
</cp:coreProperties>
</file>