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16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96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622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351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0972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3679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584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40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082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331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2000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85168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85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44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3112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53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22C9-C691-064C-B3A4-CB57C786EB73}" type="datetimeFigureOut">
              <a:rPr lang="tr-TR" smtClean="0"/>
              <a:t>7.03.2021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A10059-F289-F848-B468-339112BAF2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55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121B6E-74C6-DB4A-A5FD-50CCF66D76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Kentli Hakları-</a:t>
            </a:r>
            <a:r>
              <a:rPr lang="tr-TR" dirty="0" err="1"/>
              <a:t>Y.Lisans</a:t>
            </a:r>
            <a:r>
              <a:rPr lang="tr-TR" dirty="0"/>
              <a:t> Dersi - Konu 1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56DE985-D0D6-2944-B119-C045E42F8E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Prof. Dr. 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24655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819955-518B-EA46-80AF-583AF8AFC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4B838B-381C-4441-BD1E-D6C187CFB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Yunanca’da</a:t>
            </a:r>
            <a:r>
              <a:rPr lang="tr-TR" sz="2800" dirty="0"/>
              <a:t> polis, kent devleti; politika ise kent devletine ya da yönetime ait işler anlamında kullanılmıştır. Latince </a:t>
            </a:r>
            <a:r>
              <a:rPr lang="tr-TR" sz="2800" dirty="0" err="1"/>
              <a:t>civitas</a:t>
            </a:r>
            <a:r>
              <a:rPr lang="tr-TR" sz="2800" dirty="0"/>
              <a:t>, kent, yurttaşlık, devlet; Arap kültüründe ise medeniyet sözcüğü uygarlık anlamında kullanılmıştır. </a:t>
            </a:r>
          </a:p>
        </p:txBody>
      </p:sp>
    </p:spTree>
    <p:extLst>
      <p:ext uri="{BB962C8B-B14F-4D97-AF65-F5344CB8AC3E}">
        <p14:creationId xmlns:p14="http://schemas.microsoft.com/office/powerpoint/2010/main" val="1659191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10A716-D96D-3E4B-A0F2-35659065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D65CE3-D772-F043-85C2-316DABE96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Kent, «uygarlık» anlamında, </a:t>
            </a:r>
            <a:r>
              <a:rPr lang="tr-TR" sz="2400" dirty="0" err="1"/>
              <a:t>Yunanca’da</a:t>
            </a:r>
            <a:r>
              <a:rPr lang="tr-TR" sz="2400" dirty="0"/>
              <a:t> «polis», </a:t>
            </a:r>
            <a:r>
              <a:rPr lang="tr-TR" sz="2400" dirty="0" err="1"/>
              <a:t>Fransızca’da</a:t>
            </a:r>
            <a:r>
              <a:rPr lang="tr-TR" sz="2400" dirty="0"/>
              <a:t> «</a:t>
            </a:r>
            <a:r>
              <a:rPr lang="tr-TR" sz="2400" dirty="0" err="1"/>
              <a:t>cite</a:t>
            </a:r>
            <a:r>
              <a:rPr lang="tr-TR" sz="2400" dirty="0"/>
              <a:t>», </a:t>
            </a:r>
            <a:r>
              <a:rPr lang="tr-TR" sz="2400" dirty="0" err="1"/>
              <a:t>İngilizce’de</a:t>
            </a:r>
            <a:r>
              <a:rPr lang="tr-TR" sz="2400" dirty="0"/>
              <a:t> «</a:t>
            </a:r>
            <a:r>
              <a:rPr lang="tr-TR" sz="2400" dirty="0" err="1"/>
              <a:t>city</a:t>
            </a:r>
            <a:r>
              <a:rPr lang="tr-TR" sz="2400" dirty="0"/>
              <a:t>», </a:t>
            </a:r>
            <a:r>
              <a:rPr lang="tr-TR" sz="2400" dirty="0" err="1"/>
              <a:t>Arapça’da</a:t>
            </a:r>
            <a:r>
              <a:rPr lang="tr-TR" sz="2400" dirty="0"/>
              <a:t> «</a:t>
            </a:r>
            <a:r>
              <a:rPr lang="tr-TR" sz="2400" dirty="0" err="1"/>
              <a:t>medine</a:t>
            </a:r>
            <a:r>
              <a:rPr lang="tr-TR" sz="2400" dirty="0"/>
              <a:t>», Almanya ve Saksonya’dan İskandinavya’ya «kale» ya da «oturma alanı» anlamında </a:t>
            </a:r>
            <a:r>
              <a:rPr lang="tr-TR" sz="2400" dirty="0" err="1"/>
              <a:t>burgh</a:t>
            </a:r>
            <a:r>
              <a:rPr lang="tr-TR" sz="2400" dirty="0"/>
              <a:t> ya da </a:t>
            </a:r>
            <a:r>
              <a:rPr lang="tr-TR" sz="2400" dirty="0" err="1"/>
              <a:t>borough</a:t>
            </a:r>
            <a:r>
              <a:rPr lang="tr-TR" sz="2400" dirty="0"/>
              <a:t>, </a:t>
            </a:r>
            <a:r>
              <a:rPr lang="tr-TR" sz="2400" dirty="0" err="1"/>
              <a:t>Latince’de</a:t>
            </a:r>
            <a:r>
              <a:rPr lang="tr-TR" sz="2400" dirty="0"/>
              <a:t> ise yurttaşlık anlamında </a:t>
            </a:r>
            <a:r>
              <a:rPr lang="tr-TR" sz="2400" dirty="0" err="1"/>
              <a:t>urbs</a:t>
            </a:r>
            <a:r>
              <a:rPr lang="tr-TR" sz="2400" dirty="0"/>
              <a:t> ve </a:t>
            </a:r>
            <a:r>
              <a:rPr lang="tr-TR" sz="2400" dirty="0" err="1"/>
              <a:t>civitas</a:t>
            </a:r>
            <a:r>
              <a:rPr lang="tr-TR" sz="2400" dirty="0"/>
              <a:t> </a:t>
            </a:r>
            <a:r>
              <a:rPr lang="tr-TR" sz="2400" dirty="0" err="1"/>
              <a:t>olarakl</a:t>
            </a:r>
            <a:r>
              <a:rPr lang="tr-TR" sz="2400" dirty="0"/>
              <a:t> </a:t>
            </a:r>
            <a:r>
              <a:rPr lang="tr-TR" sz="2400" dirty="0" err="1"/>
              <a:t>adlandırlmıştır</a:t>
            </a:r>
            <a:r>
              <a:rPr lang="tr-TR" sz="2400" dirty="0"/>
              <a:t> (Yılmaz ve Çitçi, 2011: 254).</a:t>
            </a:r>
          </a:p>
        </p:txBody>
      </p:sp>
    </p:spTree>
    <p:extLst>
      <p:ext uri="{BB962C8B-B14F-4D97-AF65-F5344CB8AC3E}">
        <p14:creationId xmlns:p14="http://schemas.microsoft.com/office/powerpoint/2010/main" val="3186475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AAE775-616A-6348-B9B5-1CD31FD9E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3C61F1-DF13-B943-AFE1-0E1FA96E8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Uygarlık teriminin insanlık tarihi ile </a:t>
            </a:r>
            <a:r>
              <a:rPr lang="tr-TR" sz="2400" dirty="0" err="1"/>
              <a:t>kesişiminde</a:t>
            </a:r>
            <a:r>
              <a:rPr lang="tr-TR" sz="2400" dirty="0"/>
              <a:t> sosyal bilimlerde üç evreden söz edilebilir. İlk evreyi gevşek bir örgütlenmeye sahip, geçim tarzı avcılık ve toplayıcılığa dayalı vahşi yaşam; ikinci evreyi is ilkel tarımla uğraşan kavim örgütlenmesine sahip topluluk nitelemektedir. Üçüncü evre ise, en yüksek etik dönem denilen uygarlıktır (Çevik, 2005:1).</a:t>
            </a:r>
          </a:p>
        </p:txBody>
      </p:sp>
    </p:spTree>
    <p:extLst>
      <p:ext uri="{BB962C8B-B14F-4D97-AF65-F5344CB8AC3E}">
        <p14:creationId xmlns:p14="http://schemas.microsoft.com/office/powerpoint/2010/main" val="332218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961D24-D544-2A43-A6E4-C07DEEA0A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3A2296-7D03-5345-AC53-9AB1AE93D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Kentlerin doğuşunu temel bir nedene bağlı olarak açıklayan kuramsal yaklaşımlar (Aslanoğlu, 1998: 3);</a:t>
            </a:r>
          </a:p>
          <a:p>
            <a:r>
              <a:rPr lang="tr-TR" sz="2400" dirty="0"/>
              <a:t>-artı ürün-hidrolik toplum kuramı,</a:t>
            </a:r>
          </a:p>
          <a:p>
            <a:r>
              <a:rPr lang="tr-TR" sz="2400" dirty="0"/>
              <a:t>-Ekonomik kuramlar</a:t>
            </a:r>
          </a:p>
          <a:p>
            <a:r>
              <a:rPr lang="tr-TR" sz="2400" dirty="0"/>
              <a:t>-Askeri kuramlar</a:t>
            </a:r>
          </a:p>
          <a:p>
            <a:r>
              <a:rPr lang="tr-TR" sz="2400" dirty="0"/>
              <a:t>-Dinsel kuramlar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9017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0E05BD-FDB5-9748-A97E-CCE98C483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09162E-B62A-8441-AD2C-7BF6A077C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Aslanoğlu, Rana (1998), </a:t>
            </a:r>
            <a:r>
              <a:rPr lang="tr-TR" sz="2400" i="1" dirty="0"/>
              <a:t>Kent, Kimlik ve Küreselleşme</a:t>
            </a:r>
            <a:r>
              <a:rPr lang="tr-TR" sz="2400" dirty="0"/>
              <a:t>, Asa Kitabevi, Bursa.</a:t>
            </a:r>
          </a:p>
          <a:p>
            <a:r>
              <a:rPr lang="tr-TR" sz="2400" dirty="0"/>
              <a:t>Çevik, Özlem (2005), </a:t>
            </a:r>
            <a:r>
              <a:rPr lang="tr-TR" sz="2400" i="1" dirty="0"/>
              <a:t>Arkeolojik Kanıtlar Işığında Tarihte İlk Kentler ve Kentleşme Süreci, Kuramsal Bir Değerlendirme</a:t>
            </a:r>
            <a:r>
              <a:rPr lang="tr-TR" sz="2400" dirty="0"/>
              <a:t>, Arkeoloji ve Sanat Yayınları, İstanbul.</a:t>
            </a:r>
          </a:p>
        </p:txBody>
      </p:sp>
    </p:spTree>
    <p:extLst>
      <p:ext uri="{BB962C8B-B14F-4D97-AF65-F5344CB8AC3E}">
        <p14:creationId xmlns:p14="http://schemas.microsoft.com/office/powerpoint/2010/main" val="2148994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BB27CF-53C6-CF4F-9B66-A785766A5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023AA7-E894-8344-88E5-2703021F4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Yılmaz, Ensar ve Salih Çitçi (2011), «Kentlerin Ortaya Çıkışı ve </a:t>
            </a:r>
            <a:r>
              <a:rPr lang="tr-TR" sz="2400" dirty="0" err="1"/>
              <a:t>Sosyo</a:t>
            </a:r>
            <a:r>
              <a:rPr lang="tr-TR" sz="2400" dirty="0"/>
              <a:t>-politik Açıdan Türkiye’de Kentleşme Dönemleri», </a:t>
            </a:r>
            <a:r>
              <a:rPr lang="tr-TR" sz="2400" i="1" dirty="0"/>
              <a:t>Elektronik Sosyal Bilimler Dergisi</a:t>
            </a:r>
            <a:r>
              <a:rPr lang="tr-TR" sz="2400" dirty="0"/>
              <a:t>, Kış, Cilt 10, Sayı 35, s. 252-267.</a:t>
            </a:r>
          </a:p>
        </p:txBody>
      </p:sp>
    </p:spTree>
    <p:extLst>
      <p:ext uri="{BB962C8B-B14F-4D97-AF65-F5344CB8AC3E}">
        <p14:creationId xmlns:p14="http://schemas.microsoft.com/office/powerpoint/2010/main" val="257620298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{C972594F-6452-C646-8569-DFF7F9810E0B}tf10001060</Template>
  <TotalTime>31</TotalTime>
  <Words>285</Words>
  <Application>Microsoft Macintosh PowerPoint</Application>
  <PresentationFormat>Geniş ekran</PresentationFormat>
  <Paragraphs>19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Yüzeyler</vt:lpstr>
      <vt:lpstr>Kentli Hakları-Y.Lisans Dersi - Konu 1</vt:lpstr>
      <vt:lpstr>Kent</vt:lpstr>
      <vt:lpstr>Kent</vt:lpstr>
      <vt:lpstr>Kent</vt:lpstr>
      <vt:lpstr>Kent</vt:lpstr>
      <vt:lpstr>Kaynakça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Kentli Hakları-Y.Lisans Dersi - Konu 1</dc:title>
  <dc:creator>Microsoft Office User</dc:creator>
  <cp:lastModifiedBy>Microsoft Office User</cp:lastModifiedBy>
  <cp:revision>3</cp:revision>
  <dcterms:created xsi:type="dcterms:W3CDTF">2021-03-07T19:29:55Z</dcterms:created>
  <dcterms:modified xsi:type="dcterms:W3CDTF">2021-03-07T20:01:24Z</dcterms:modified>
</cp:coreProperties>
</file>