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9EA5C7B-B6BA-454C-8641-95C8C3E224B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440792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EA5C7B-B6BA-454C-8641-95C8C3E224B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60152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EA5C7B-B6BA-454C-8641-95C8C3E224B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642498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EA5C7B-B6BA-454C-8641-95C8C3E224B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1242797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9EA5C7B-B6BA-454C-8641-95C8C3E224B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2392193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9EA5C7B-B6BA-454C-8641-95C8C3E224B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113699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9EA5C7B-B6BA-454C-8641-95C8C3E224B3}"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153977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9EA5C7B-B6BA-454C-8641-95C8C3E224B3}"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347441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9EA5C7B-B6BA-454C-8641-95C8C3E224B3}"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268418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EA5C7B-B6BA-454C-8641-95C8C3E224B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275728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EA5C7B-B6BA-454C-8641-95C8C3E224B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9104CF-39B9-401B-91F6-484C62D44D70}" type="slidenum">
              <a:rPr lang="tr-TR" smtClean="0"/>
              <a:t>‹#›</a:t>
            </a:fld>
            <a:endParaRPr lang="tr-TR"/>
          </a:p>
        </p:txBody>
      </p:sp>
    </p:spTree>
    <p:extLst>
      <p:ext uri="{BB962C8B-B14F-4D97-AF65-F5344CB8AC3E}">
        <p14:creationId xmlns:p14="http://schemas.microsoft.com/office/powerpoint/2010/main" val="1784696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A5C7B-B6BA-454C-8641-95C8C3E224B3}"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9104CF-39B9-401B-91F6-484C62D44D70}" type="slidenum">
              <a:rPr lang="tr-TR" smtClean="0"/>
              <a:t>‹#›</a:t>
            </a:fld>
            <a:endParaRPr lang="tr-TR"/>
          </a:p>
        </p:txBody>
      </p:sp>
    </p:spTree>
    <p:extLst>
      <p:ext uri="{BB962C8B-B14F-4D97-AF65-F5344CB8AC3E}">
        <p14:creationId xmlns:p14="http://schemas.microsoft.com/office/powerpoint/2010/main" val="2425641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5"/>
          <p:cNvSpPr>
            <a:spLocks noGrp="1"/>
          </p:cNvSpPr>
          <p:nvPr>
            <p:ph type="subTitle" idx="1"/>
          </p:nvPr>
        </p:nvSpPr>
        <p:spPr>
          <a:xfrm>
            <a:off x="1524000" y="1357746"/>
            <a:ext cx="9144000" cy="1662546"/>
          </a:xfrm>
        </p:spPr>
        <p:txBody>
          <a:bodyPr>
            <a:normAutofit/>
          </a:bodyPr>
          <a:lstStyle/>
          <a:p>
            <a:r>
              <a:rPr lang="tr-TR" sz="3200" b="1" dirty="0" smtClean="0"/>
              <a:t>MACAR DİL TARİHİNİN KAYNAKLARI </a:t>
            </a:r>
            <a:endParaRPr lang="tr-TR" sz="3200" b="1" dirty="0"/>
          </a:p>
        </p:txBody>
      </p:sp>
    </p:spTree>
    <p:extLst>
      <p:ext uri="{BB962C8B-B14F-4D97-AF65-F5344CB8AC3E}">
        <p14:creationId xmlns:p14="http://schemas.microsoft.com/office/powerpoint/2010/main" val="2597199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48145" y="1136073"/>
            <a:ext cx="10737273" cy="4862945"/>
          </a:xfrm>
        </p:spPr>
        <p:txBody>
          <a:bodyPr>
            <a:normAutofit/>
          </a:bodyPr>
          <a:lstStyle/>
          <a:p>
            <a:pPr algn="just"/>
            <a:r>
              <a:rPr lang="tr-TR" b="1" dirty="0" smtClean="0"/>
              <a:t>3.DİL BELGELERİ (YAZILI BELGELER)(A NYELVEMLÉKEK)</a:t>
            </a:r>
          </a:p>
          <a:p>
            <a:pPr algn="just"/>
            <a:r>
              <a:rPr lang="tr-TR" dirty="0" smtClean="0"/>
              <a:t>Dil </a:t>
            </a:r>
            <a:r>
              <a:rPr lang="tr-TR" dirty="0"/>
              <a:t>çalışmalarında önemli başvuru kaynaklarından biri de günümüze kadar gelmiş yazılı kaynaklardır. Dil belgeleri özelliklerine göre çeşitli gruplara ayrılmaktadır. Yazının ve metnin türüne göre sınıflandırmalar yapıldığı gibi başka özellikler de dikkate alınarak sınıflandırmalara gidilir. Belgelerin basılmış eser, el yazması, kitap, fasikül veya tek sayfalık metinler olması dil tarihi araştırmalarında dikkate alınması gereken konuların başında gelir. </a:t>
            </a:r>
          </a:p>
          <a:p>
            <a:endParaRPr lang="tr-TR" dirty="0"/>
          </a:p>
        </p:txBody>
      </p:sp>
    </p:spTree>
    <p:extLst>
      <p:ext uri="{BB962C8B-B14F-4D97-AF65-F5344CB8AC3E}">
        <p14:creationId xmlns:p14="http://schemas.microsoft.com/office/powerpoint/2010/main" val="54332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Yazılı belgeler el yazmaları ve basılı belgeler olmak üzere ikiye ayrılır. El yazmaları değişik alfabeleri, yazım kurallarını, çeşitli kültür dillerini görmek açısından önemlidir. </a:t>
            </a:r>
            <a:r>
              <a:rPr lang="tr-TR" dirty="0" smtClean="0"/>
              <a:t>Genellikle </a:t>
            </a:r>
            <a:r>
              <a:rPr lang="tr-TR" dirty="0"/>
              <a:t>15.yüzyıla kadar bilinen yazılı belgeler yazmalardan oluşmaktadır. Bu yazmaların yazılış tarihleri, yazıldıkları mekanlar ve içerikleri dil tarihi çalışmalarını belirgin şekilde etkileyen unsurlardandır. </a:t>
            </a:r>
          </a:p>
          <a:p>
            <a:pPr marL="0" indent="0">
              <a:buNone/>
            </a:pPr>
            <a:endParaRPr lang="tr-TR" dirty="0"/>
          </a:p>
        </p:txBody>
      </p:sp>
    </p:spTree>
    <p:extLst>
      <p:ext uri="{BB962C8B-B14F-4D97-AF65-F5344CB8AC3E}">
        <p14:creationId xmlns:p14="http://schemas.microsoft.com/office/powerpoint/2010/main" val="331703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1" dirty="0"/>
              <a:t>EL YAZMALARI: </a:t>
            </a:r>
          </a:p>
          <a:p>
            <a:pPr marL="0" indent="0" algn="just">
              <a:buNone/>
            </a:pPr>
            <a:r>
              <a:rPr lang="tr-TR" dirty="0"/>
              <a:t>El yazmaları yazıldıkları bölge ve dilleri itibariyle kendi içinde gruplara ayrılmaktadır.</a:t>
            </a:r>
          </a:p>
          <a:p>
            <a:pPr marL="0" indent="0" algn="just">
              <a:buNone/>
            </a:pPr>
            <a:r>
              <a:rPr lang="tr-TR" b="1" dirty="0"/>
              <a:t>1.Dağınık el yazmaları:</a:t>
            </a:r>
          </a:p>
          <a:p>
            <a:pPr marL="0" indent="0" algn="just">
              <a:buNone/>
            </a:pPr>
            <a:r>
              <a:rPr lang="tr-TR" dirty="0"/>
              <a:t>Bu gruba giren belgeler yabancı dillerde yazılmış olan kısa veya uzun metinlerden oluşan ve içinde Macarca unsurları barındıran belgelerdir. Bu tür belgelerde genellikle Macar kişi adları, Macarca yer adları yer almaktadır. 11. ve 14.yüzyıllarda özellikle hükümdar ailesine ait çok sayıda bilgi içeren belgelerden oluşmaktadır. bu belgelerden daha çok Macarca yer adları, kişi adları gibi özel isimler çıkartılabilir. 11. ve 14. yüzyıldan kalma belgelerde daha çok hükümdarlar ve ülkeler hakkında bilgi verilmektedir. </a:t>
            </a:r>
          </a:p>
          <a:p>
            <a:pPr marL="0" indent="0">
              <a:buNone/>
            </a:pPr>
            <a:endParaRPr lang="tr-TR" dirty="0"/>
          </a:p>
        </p:txBody>
      </p:sp>
    </p:spTree>
    <p:extLst>
      <p:ext uri="{BB962C8B-B14F-4D97-AF65-F5344CB8AC3E}">
        <p14:creationId xmlns:p14="http://schemas.microsoft.com/office/powerpoint/2010/main" val="2362767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1" dirty="0"/>
              <a:t>1.a.Yabancı yazılı belgeler: </a:t>
            </a:r>
          </a:p>
          <a:p>
            <a:pPr marL="0" indent="0" algn="just">
              <a:buNone/>
            </a:pPr>
            <a:r>
              <a:rPr lang="tr-TR" dirty="0"/>
              <a:t>Yabancı yazmaların içinde değişik dil ve kültürleri temsil eden belgelere rastlanmaktadır. Bu belgelerin başında bugün için Arapça ve Farsça yazılmış kaynaklar gelmektedir. Macar ana tarihine ilişkin </a:t>
            </a:r>
            <a:r>
              <a:rPr lang="tr-TR" dirty="0" smtClean="0"/>
              <a:t>ilk detaylı </a:t>
            </a:r>
            <a:r>
              <a:rPr lang="tr-TR" dirty="0"/>
              <a:t>veriyi </a:t>
            </a:r>
            <a:r>
              <a:rPr lang="tr-TR" dirty="0" err="1"/>
              <a:t>Ceyhânî</a:t>
            </a:r>
            <a:r>
              <a:rPr lang="tr-TR" b="1" dirty="0"/>
              <a:t> </a:t>
            </a:r>
            <a:r>
              <a:rPr lang="tr-TR" dirty="0"/>
              <a:t>’</a:t>
            </a:r>
            <a:r>
              <a:rPr lang="tr-TR" dirty="0" err="1"/>
              <a:t>nin</a:t>
            </a:r>
            <a:r>
              <a:rPr lang="tr-TR" dirty="0"/>
              <a:t> 10. yüzyılda kaleme aldığı eseri bilgi vermektedir. </a:t>
            </a:r>
            <a:r>
              <a:rPr lang="tr-TR" dirty="0" smtClean="0"/>
              <a:t>Bu yazarın aktarımlarına </a:t>
            </a:r>
            <a:r>
              <a:rPr lang="tr-TR" dirty="0" err="1"/>
              <a:t>İbn</a:t>
            </a:r>
            <a:r>
              <a:rPr lang="tr-TR" dirty="0"/>
              <a:t> </a:t>
            </a:r>
            <a:r>
              <a:rPr lang="tr-TR" dirty="0" err="1"/>
              <a:t>Rüşd</a:t>
            </a:r>
            <a:r>
              <a:rPr lang="tr-TR" dirty="0"/>
              <a:t>,  </a:t>
            </a:r>
            <a:r>
              <a:rPr lang="tr-TR" dirty="0" err="1"/>
              <a:t>Gerdîzî</a:t>
            </a:r>
            <a:r>
              <a:rPr lang="tr-TR" dirty="0"/>
              <a:t>, </a:t>
            </a:r>
            <a:r>
              <a:rPr lang="tr-TR" dirty="0" err="1"/>
              <a:t>Bekrî</a:t>
            </a:r>
            <a:r>
              <a:rPr lang="tr-TR" dirty="0"/>
              <a:t> gibi Arap ve Fars yazarlarının eserlerinden ulaşabilmekteyiz. </a:t>
            </a:r>
          </a:p>
          <a:p>
            <a:endParaRPr lang="tr-TR" dirty="0"/>
          </a:p>
        </p:txBody>
      </p:sp>
    </p:spTree>
    <p:extLst>
      <p:ext uri="{BB962C8B-B14F-4D97-AF65-F5344CB8AC3E}">
        <p14:creationId xmlns:p14="http://schemas.microsoft.com/office/powerpoint/2010/main" val="2071160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dirty="0"/>
              <a:t>Macarların eski tarihi hakkında bilgi veren bir diğer önemli yabancı yazılı belgeler ise Yunanca yazılmış kaynaklardır. </a:t>
            </a:r>
          </a:p>
          <a:p>
            <a:pPr marL="0" indent="0" algn="just">
              <a:buNone/>
            </a:pPr>
            <a:r>
              <a:rPr lang="tr-TR" dirty="0"/>
              <a:t>Bizans İmparatoru VI. </a:t>
            </a:r>
            <a:r>
              <a:rPr lang="tr-TR" dirty="0" err="1"/>
              <a:t>Leon</a:t>
            </a:r>
            <a:r>
              <a:rPr lang="tr-TR" dirty="0"/>
              <a:t> ya da Macarca ifade ediliş biçimiyle </a:t>
            </a:r>
            <a:r>
              <a:rPr lang="tr-TR" dirty="0" err="1"/>
              <a:t>Bölcs</a:t>
            </a:r>
            <a:r>
              <a:rPr lang="tr-TR" dirty="0"/>
              <a:t> Le</a:t>
            </a:r>
            <a:r>
              <a:rPr lang="hu-HU" dirty="0"/>
              <a:t>ó</a:t>
            </a:r>
            <a:r>
              <a:rPr lang="tr-TR" dirty="0"/>
              <a:t>, 904 yılından sonra yazdığı </a:t>
            </a:r>
            <a:r>
              <a:rPr lang="tr-TR" i="1" dirty="0"/>
              <a:t>Savaş Taktiği </a:t>
            </a:r>
            <a:r>
              <a:rPr lang="tr-TR" dirty="0"/>
              <a:t>eserinde «Türk» adı altında Macarların da savaş usullerinden bahsetmiştir. </a:t>
            </a:r>
          </a:p>
          <a:p>
            <a:pPr marL="0" indent="0" algn="just">
              <a:buNone/>
            </a:pPr>
            <a:r>
              <a:rPr lang="tr-TR" dirty="0"/>
              <a:t>Bizans İmparatoru </a:t>
            </a:r>
            <a:r>
              <a:rPr lang="tr-TR" dirty="0" err="1"/>
              <a:t>Konstantinos</a:t>
            </a:r>
            <a:r>
              <a:rPr lang="tr-TR" dirty="0"/>
              <a:t> </a:t>
            </a:r>
            <a:r>
              <a:rPr lang="tr-TR" dirty="0" err="1"/>
              <a:t>Porfirogennetos</a:t>
            </a:r>
            <a:r>
              <a:rPr lang="tr-TR" dirty="0"/>
              <a:t> ya da Macarca ifade ediliş biçimiyle B</a:t>
            </a:r>
            <a:r>
              <a:rPr lang="hu-HU" dirty="0"/>
              <a:t>í</a:t>
            </a:r>
            <a:r>
              <a:rPr lang="tr-TR" smtClean="0"/>
              <a:t>borbanszületett </a:t>
            </a:r>
            <a:r>
              <a:rPr lang="tr-TR" dirty="0"/>
              <a:t>Konstantin’in </a:t>
            </a:r>
            <a:r>
              <a:rPr lang="tr-TR" i="1" dirty="0"/>
              <a:t>De </a:t>
            </a:r>
            <a:r>
              <a:rPr lang="tr-TR" i="1" dirty="0" err="1"/>
              <a:t>Administrando</a:t>
            </a:r>
            <a:r>
              <a:rPr lang="tr-TR" i="1" dirty="0"/>
              <a:t> </a:t>
            </a:r>
            <a:r>
              <a:rPr lang="tr-TR" i="1" dirty="0" err="1"/>
              <a:t>Imperio</a:t>
            </a:r>
            <a:r>
              <a:rPr lang="tr-TR" i="1" dirty="0"/>
              <a:t> </a:t>
            </a:r>
            <a:r>
              <a:rPr lang="tr-TR" dirty="0"/>
              <a:t>adlı eseri de Macarların eski tarihine ilişkin önemli </a:t>
            </a:r>
            <a:r>
              <a:rPr lang="tr-TR" dirty="0" err="1"/>
              <a:t>nilgiler</a:t>
            </a:r>
            <a:r>
              <a:rPr lang="tr-TR" dirty="0"/>
              <a:t> muhafaza etmektedir. </a:t>
            </a:r>
            <a:r>
              <a:rPr lang="tr-TR" dirty="0" err="1"/>
              <a:t>Konstantinos</a:t>
            </a:r>
            <a:r>
              <a:rPr lang="tr-TR" dirty="0"/>
              <a:t>, babası </a:t>
            </a:r>
            <a:r>
              <a:rPr lang="tr-TR" dirty="0" err="1"/>
              <a:t>Leon</a:t>
            </a:r>
            <a:r>
              <a:rPr lang="tr-TR" dirty="0"/>
              <a:t> gibi eserinde «Türk» adı altında Macarlardan bahsetmiştir. Eserinin özellikle 38. bölümünde Macarların eski tarihi hakkında detaylı bilgi verilmiştir.</a:t>
            </a:r>
          </a:p>
          <a:p>
            <a:pPr marL="0" indent="0">
              <a:buNone/>
            </a:pPr>
            <a:endParaRPr lang="tr-TR" dirty="0"/>
          </a:p>
        </p:txBody>
      </p:sp>
    </p:spTree>
    <p:extLst>
      <p:ext uri="{BB962C8B-B14F-4D97-AF65-F5344CB8AC3E}">
        <p14:creationId xmlns:p14="http://schemas.microsoft.com/office/powerpoint/2010/main" val="2743033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11280479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395</Words>
  <Application>Microsoft Office PowerPoint</Application>
  <PresentationFormat>Geniş ekran</PresentationFormat>
  <Paragraphs>14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12</cp:revision>
  <dcterms:created xsi:type="dcterms:W3CDTF">2020-05-01T07:07:54Z</dcterms:created>
  <dcterms:modified xsi:type="dcterms:W3CDTF">2020-05-12T04:34:56Z</dcterms:modified>
</cp:coreProperties>
</file>