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2" autoAdjust="0"/>
    <p:restoredTop sz="94660"/>
  </p:normalViewPr>
  <p:slideViewPr>
    <p:cSldViewPr>
      <p:cViewPr varScale="1">
        <p:scale>
          <a:sx n="68" d="100"/>
          <a:sy n="68" d="100"/>
        </p:scale>
        <p:origin x="149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A77E80-ED28-4615-81E4-7DC6395964E9}"/>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49865FCC-71A0-4767-97A2-42D5B2A900B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EDF4DF3-E58A-4B98-99B8-7664F25E42DC}"/>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EB1EB841-1310-4C15-8407-58F6CDD2D4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DCD654-A804-4422-9EFC-03A894E3225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73155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3B9292-C5A3-49E3-A717-89F9C101537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56BFAE6-7EB0-4EEC-A00D-B9398F155DE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365741B-060A-4116-A522-40265F24E327}"/>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4BC42227-8C8D-408C-B21C-B06A67D6FD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1593A52-787C-419F-AB02-C5420C04CD4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49804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1125B7B-C204-4C19-A578-0E8F9AE40730}"/>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C3E601D-7D04-433A-BB8D-F2F3D9102745}"/>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A55FC2-4334-4243-BAB4-A5E09639770E}"/>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314B215E-34FF-49FD-A131-D218FA7E16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1D0406D-1B23-47C3-AF38-515D10F69A5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60280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0A5A88-468B-41D2-9770-7790259D5B4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EB21C84-79C2-471A-9120-B9EA9D8F9B3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A7AA0-536C-4CB1-A032-07BD909691EE}"/>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B180C716-F0FA-48CA-9AE6-876A6BF2D67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D8B610A-61FE-423E-B8A4-AEAD21B8AAD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29680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B853C6-BD1B-4663-A9E0-421AA35DB37A}"/>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6DBDDF6-5889-4882-83BA-A632F4D43E5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1C82AD3-A00E-464E-9392-3B820EB256E0}"/>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CF9129EB-90B9-4530-B8AA-A04D9515ADC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9A96C4-1E1A-47D9-9578-92BE892C358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67316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15D45F-CEB7-4FFB-90E0-9008C945AEF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78F04FC-ACF2-484B-BE79-AB29A28A858D}"/>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6BCB967-2697-4E21-8305-7A2623285623}"/>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C84BB7C-F02E-42FA-BEC6-FB7ED6A73123}"/>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Alt Bilgi Yer Tutucusu 5">
            <a:extLst>
              <a:ext uri="{FF2B5EF4-FFF2-40B4-BE49-F238E27FC236}">
                <a16:creationId xmlns:a16="http://schemas.microsoft.com/office/drawing/2014/main" id="{B5F499A1-C167-405C-83D7-3600E98B31A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DC0471B-FE43-4CF6-AC57-D226181841D7}"/>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61509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C430FB-0F52-44C5-8FE5-0658162F2EE8}"/>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1D751CF-4EEF-486D-B3C0-558091B1185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C150F99-8A3D-42BF-AA8E-187B559A39B8}"/>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458437C-0E1F-4853-ADE0-74B39C6709E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BA9A767-A282-4FF9-A5E3-23515BF05DE1}"/>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09035CB-D9CE-4659-874B-42F2C5F025E6}"/>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Alt Bilgi Yer Tutucusu 7">
            <a:extLst>
              <a:ext uri="{FF2B5EF4-FFF2-40B4-BE49-F238E27FC236}">
                <a16:creationId xmlns:a16="http://schemas.microsoft.com/office/drawing/2014/main" id="{248001D2-10DF-402C-B286-1B4F0C5036D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6BE8AB3-850C-4BE5-A7ED-63EFD2F76C15}"/>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277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206F0B-BD1C-4B2F-894D-6C26EA7318F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0109FA1-E69E-4686-A953-5D3BFD83E413}"/>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Alt Bilgi Yer Tutucusu 3">
            <a:extLst>
              <a:ext uri="{FF2B5EF4-FFF2-40B4-BE49-F238E27FC236}">
                <a16:creationId xmlns:a16="http://schemas.microsoft.com/office/drawing/2014/main" id="{3A479B92-1350-4B08-9B62-913C09B07AE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CD37B5E-B88F-4AFA-9B36-74DB8019017B}"/>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37546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4180D4D-2A61-4287-9B54-1FC514C1CD1F}"/>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Alt Bilgi Yer Tutucusu 2">
            <a:extLst>
              <a:ext uri="{FF2B5EF4-FFF2-40B4-BE49-F238E27FC236}">
                <a16:creationId xmlns:a16="http://schemas.microsoft.com/office/drawing/2014/main" id="{7CD79656-2175-4CDA-A83E-1A79976CDB8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187D8C3-4DC5-4B18-A3BD-20D834B6196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7576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88023B-4FBC-4808-A004-081FAF8BFC84}"/>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8B0C6A7-32D1-4F77-A712-179B779B663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FC19F47-8B19-4505-AEE2-571508CB040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661B743-7EB7-415F-849C-7D5B21C8D0BA}"/>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Alt Bilgi Yer Tutucusu 5">
            <a:extLst>
              <a:ext uri="{FF2B5EF4-FFF2-40B4-BE49-F238E27FC236}">
                <a16:creationId xmlns:a16="http://schemas.microsoft.com/office/drawing/2014/main" id="{7192B93D-A676-4287-AB98-F82FF834A04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95736B9-AC8B-44F2-81BB-CDBCA88874C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1421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953732-C088-495F-B936-0C1977529CBF}"/>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1DD4D5F-1970-4449-97C9-5B3E4771333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08530CB0-1C91-471E-B0BF-E75362CA455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4E42DFD-95D2-46A7-B6B9-E9C030D1ADE1}"/>
              </a:ext>
            </a:extLst>
          </p:cNvPr>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Alt Bilgi Yer Tutucusu 5">
            <a:extLst>
              <a:ext uri="{FF2B5EF4-FFF2-40B4-BE49-F238E27FC236}">
                <a16:creationId xmlns:a16="http://schemas.microsoft.com/office/drawing/2014/main" id="{E3B76704-CA04-43BE-8002-3818805363E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D6AA56D-725B-4F46-81C3-BB1A52EDC50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53611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D2F77B-7C89-424B-AF56-0C0CF52EF53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26EEB2D-D4FE-43FF-912D-D267C0C8E3E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807292D-2FB9-4499-B352-C8E010AAA41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30.04.2020</a:t>
            </a:fld>
            <a:endParaRPr lang="tr-TR"/>
          </a:p>
        </p:txBody>
      </p:sp>
      <p:sp>
        <p:nvSpPr>
          <p:cNvPr id="5" name="Alt Bilgi Yer Tutucusu 4">
            <a:extLst>
              <a:ext uri="{FF2B5EF4-FFF2-40B4-BE49-F238E27FC236}">
                <a16:creationId xmlns:a16="http://schemas.microsoft.com/office/drawing/2014/main" id="{3B89AE08-24EC-45FD-8A15-DCE3049FA83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FC9D7C4-448C-4341-AAE4-952A4C1EAD5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738700515"/>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F2D5A6E7-F76F-49C5-A463-D2B28EE8BD4E}"/>
              </a:ext>
            </a:extLst>
          </p:cNvPr>
          <p:cNvSpPr>
            <a:spLocks noGrp="1"/>
          </p:cNvSpPr>
          <p:nvPr>
            <p:ph type="title"/>
          </p:nvPr>
        </p:nvSpPr>
        <p:spPr>
          <a:xfrm>
            <a:off x="1475657" y="624110"/>
            <a:ext cx="7058744" cy="1364730"/>
          </a:xfrm>
        </p:spPr>
        <p:txBody>
          <a:bodyPr>
            <a:noAutofit/>
          </a:bodyPr>
          <a:lstStyle/>
          <a:p>
            <a:pPr marL="0" indent="0" algn="ctr"/>
            <a:r>
              <a:rPr lang="en-US" sz="1600" b="1" dirty="0">
                <a:solidFill>
                  <a:schemeClr val="tx1"/>
                </a:solidFill>
              </a:rPr>
              <a:t>CUMHURBAŞKANLIĞI TEŞKİLATI HAKKINDA</a:t>
            </a:r>
            <a:br>
              <a:rPr lang="tr-TR" sz="1600" b="1" dirty="0">
                <a:solidFill>
                  <a:schemeClr val="tx1"/>
                </a:solidFill>
              </a:rPr>
            </a:br>
            <a:r>
              <a:rPr lang="en-US" sz="1600" b="1" dirty="0">
                <a:solidFill>
                  <a:schemeClr val="tx1"/>
                </a:solidFill>
              </a:rPr>
              <a:t> CUMHURBAŞKANLIĞI KARARNAMESİ</a:t>
            </a:r>
            <a:br>
              <a:rPr lang="tr-TR" sz="1600" b="1" dirty="0">
                <a:solidFill>
                  <a:schemeClr val="tx1"/>
                </a:solidFill>
              </a:rPr>
            </a:br>
            <a:r>
              <a:rPr lang="en-US" sz="1600" dirty="0" err="1">
                <a:solidFill>
                  <a:schemeClr val="tx1"/>
                </a:solidFill>
              </a:rPr>
              <a:t>Cumhurbaşkanlığı</a:t>
            </a:r>
            <a:r>
              <a:rPr lang="en-US" sz="1600" dirty="0">
                <a:solidFill>
                  <a:schemeClr val="tx1"/>
                </a:solidFill>
              </a:rPr>
              <a:t> </a:t>
            </a:r>
            <a:r>
              <a:rPr lang="en-US" sz="1600" dirty="0" err="1">
                <a:solidFill>
                  <a:schemeClr val="tx1"/>
                </a:solidFill>
              </a:rPr>
              <a:t>Kararnamesinin</a:t>
            </a:r>
            <a:r>
              <a:rPr lang="en-US" sz="1600" dirty="0">
                <a:solidFill>
                  <a:schemeClr val="tx1"/>
                </a:solidFill>
              </a:rPr>
              <a:t> </a:t>
            </a:r>
            <a:r>
              <a:rPr lang="en-US" sz="1600" dirty="0" err="1">
                <a:solidFill>
                  <a:schemeClr val="tx1"/>
                </a:solidFill>
              </a:rPr>
              <a:t>Sayısı</a:t>
            </a:r>
            <a:r>
              <a:rPr lang="en-US" sz="1600" dirty="0">
                <a:solidFill>
                  <a:schemeClr val="tx1"/>
                </a:solidFill>
              </a:rPr>
              <a:t>  : 1 </a:t>
            </a:r>
            <a:br>
              <a:rPr lang="tr-TR" sz="1600" dirty="0">
                <a:solidFill>
                  <a:schemeClr val="tx1"/>
                </a:solidFill>
              </a:rPr>
            </a:br>
            <a:r>
              <a:rPr lang="en-US" sz="1600" dirty="0" err="1">
                <a:solidFill>
                  <a:schemeClr val="tx1"/>
                </a:solidFill>
              </a:rPr>
              <a:t>Yayımlandığı</a:t>
            </a:r>
            <a:r>
              <a:rPr lang="en-US" sz="1600" dirty="0">
                <a:solidFill>
                  <a:schemeClr val="tx1"/>
                </a:solidFill>
              </a:rPr>
              <a:t> </a:t>
            </a:r>
            <a:r>
              <a:rPr lang="en-US" sz="1600" dirty="0" err="1">
                <a:solidFill>
                  <a:schemeClr val="tx1"/>
                </a:solidFill>
              </a:rPr>
              <a:t>Resmî</a:t>
            </a:r>
            <a:r>
              <a:rPr lang="en-US" sz="1600" dirty="0">
                <a:solidFill>
                  <a:schemeClr val="tx1"/>
                </a:solidFill>
              </a:rPr>
              <a:t> </a:t>
            </a:r>
            <a:r>
              <a:rPr lang="en-US" sz="1600" dirty="0" err="1">
                <a:solidFill>
                  <a:schemeClr val="tx1"/>
                </a:solidFill>
              </a:rPr>
              <a:t>Gazetenin</a:t>
            </a:r>
            <a:r>
              <a:rPr lang="en-US" sz="1600" dirty="0">
                <a:solidFill>
                  <a:schemeClr val="tx1"/>
                </a:solidFill>
              </a:rPr>
              <a:t> </a:t>
            </a:r>
            <a:r>
              <a:rPr lang="en-US" sz="1600" dirty="0" err="1">
                <a:solidFill>
                  <a:schemeClr val="tx1"/>
                </a:solidFill>
              </a:rPr>
              <a:t>Tarihi</a:t>
            </a:r>
            <a:r>
              <a:rPr lang="en-US" sz="1600" dirty="0">
                <a:solidFill>
                  <a:schemeClr val="tx1"/>
                </a:solidFill>
              </a:rPr>
              <a:t> - </a:t>
            </a:r>
            <a:r>
              <a:rPr lang="en-US" sz="1600" dirty="0" err="1">
                <a:solidFill>
                  <a:schemeClr val="tx1"/>
                </a:solidFill>
              </a:rPr>
              <a:t>Sayısı</a:t>
            </a:r>
            <a:r>
              <a:rPr lang="en-US" sz="1600" dirty="0">
                <a:solidFill>
                  <a:schemeClr val="tx1"/>
                </a:solidFill>
              </a:rPr>
              <a:t> : 10/7/2018  - 30474 </a:t>
            </a:r>
            <a:br>
              <a:rPr lang="en-US" sz="1600" b="1" dirty="0">
                <a:solidFill>
                  <a:schemeClr val="tx1"/>
                </a:solidFill>
              </a:rPr>
            </a:br>
            <a:endParaRPr lang="tr-TR" sz="1600" b="1" dirty="0">
              <a:solidFill>
                <a:schemeClr val="tx1"/>
              </a:solidFill>
            </a:endParaRPr>
          </a:p>
        </p:txBody>
      </p:sp>
      <p:sp>
        <p:nvSpPr>
          <p:cNvPr id="5" name="İçerik Yer Tutucusu 4">
            <a:extLst>
              <a:ext uri="{FF2B5EF4-FFF2-40B4-BE49-F238E27FC236}">
                <a16:creationId xmlns:a16="http://schemas.microsoft.com/office/drawing/2014/main" id="{844B333F-9A0D-42B9-B490-E966FA9A1783}"/>
              </a:ext>
            </a:extLst>
          </p:cNvPr>
          <p:cNvSpPr>
            <a:spLocks noGrp="1"/>
          </p:cNvSpPr>
          <p:nvPr>
            <p:ph idx="1"/>
          </p:nvPr>
        </p:nvSpPr>
        <p:spPr>
          <a:xfrm>
            <a:off x="1835696" y="2019890"/>
            <a:ext cx="6591985" cy="3777622"/>
          </a:xfrm>
        </p:spPr>
        <p:txBody>
          <a:bodyPr/>
          <a:lstStyle/>
          <a:p>
            <a:r>
              <a:rPr lang="tr-TR" dirty="0">
                <a:solidFill>
                  <a:schemeClr val="tx1"/>
                </a:solidFill>
              </a:rPr>
              <a:t>CUMHURBAŞKANLIĞI MAKAMI </a:t>
            </a:r>
          </a:p>
          <a:p>
            <a:pPr algn="just"/>
            <a:r>
              <a:rPr lang="tr-TR" dirty="0">
                <a:solidFill>
                  <a:schemeClr val="tx1"/>
                </a:solidFill>
              </a:rPr>
              <a:t>Cumhurbaşkanı MADDE 1- (1) Cumhurbaşkanı Devletin başıdır. Yürütme yetkisi Cumhurbaşkanına aittir.  </a:t>
            </a:r>
          </a:p>
          <a:p>
            <a:pPr algn="just"/>
            <a:r>
              <a:rPr lang="tr-TR" dirty="0">
                <a:solidFill>
                  <a:schemeClr val="tx1"/>
                </a:solidFill>
              </a:rPr>
              <a:t>(2) Cumhurbaşkanı, Devlet başkanı sıfatıyla Türkiye Cumhuriyetini ve Türk Milletinin birliğini temsil eder; Anayasanın uygulanmasını, Devlet organlarının düzenli ve uyumlu çalışmasını temin eder. (3) Cumhurbaşkanı, yetkilerinden bir kısmını gerektiğinde sınırlarını yazılı olarak belirterek astlarına devredebilir. Ancak devrettiği yetkiyi, gerek gördüğünde kendisi de doğrudan kullanabilir</a:t>
            </a:r>
          </a:p>
        </p:txBody>
      </p:sp>
    </p:spTree>
    <p:extLst>
      <p:ext uri="{BB962C8B-B14F-4D97-AF65-F5344CB8AC3E}">
        <p14:creationId xmlns:p14="http://schemas.microsoft.com/office/powerpoint/2010/main" val="125174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7CF7C0-14B3-450F-92CD-38C8D19CA07D}"/>
              </a:ext>
            </a:extLst>
          </p:cNvPr>
          <p:cNvSpPr>
            <a:spLocks noGrp="1"/>
          </p:cNvSpPr>
          <p:nvPr>
            <p:ph type="title"/>
          </p:nvPr>
        </p:nvSpPr>
        <p:spPr/>
        <p:txBody>
          <a:bodyPr/>
          <a:lstStyle/>
          <a:p>
            <a:r>
              <a:rPr lang="tr-TR" dirty="0"/>
              <a:t>CUMHURBAŞKANLIĞI TEŞKİLATI</a:t>
            </a:r>
          </a:p>
        </p:txBody>
      </p:sp>
      <p:sp>
        <p:nvSpPr>
          <p:cNvPr id="3" name="İçerik Yer Tutucusu 2">
            <a:extLst>
              <a:ext uri="{FF2B5EF4-FFF2-40B4-BE49-F238E27FC236}">
                <a16:creationId xmlns:a16="http://schemas.microsoft.com/office/drawing/2014/main" id="{77173A2A-9BEE-4B5E-A076-810DEEF254A8}"/>
              </a:ext>
            </a:extLst>
          </p:cNvPr>
          <p:cNvSpPr>
            <a:spLocks noGrp="1"/>
          </p:cNvSpPr>
          <p:nvPr>
            <p:ph idx="1"/>
          </p:nvPr>
        </p:nvSpPr>
        <p:spPr/>
        <p:txBody>
          <a:bodyPr>
            <a:normAutofit/>
          </a:bodyPr>
          <a:lstStyle/>
          <a:p>
            <a:r>
              <a:rPr lang="tr-TR" dirty="0"/>
              <a:t>1-Cumhurbaşkanı Özel Kalem Müdürlüğü </a:t>
            </a:r>
          </a:p>
          <a:p>
            <a:endParaRPr lang="tr-TR" dirty="0"/>
          </a:p>
          <a:p>
            <a:r>
              <a:rPr lang="tr-TR" dirty="0"/>
              <a:t>2-Cumhurbaşkanı Başdanışmanı ve Danışmanı </a:t>
            </a:r>
          </a:p>
          <a:p>
            <a:endParaRPr lang="tr-TR" dirty="0"/>
          </a:p>
          <a:p>
            <a:r>
              <a:rPr lang="tr-TR" dirty="0"/>
              <a:t>3-Cumhurbaşkanlığı İdari İşler Başkanlığı </a:t>
            </a:r>
          </a:p>
          <a:p>
            <a:r>
              <a:rPr lang="tr-TR" dirty="0"/>
              <a:t>a) Hukuk ve Mevzuat Genel Müdürlüğü</a:t>
            </a:r>
          </a:p>
          <a:p>
            <a:r>
              <a:rPr lang="tr-TR" dirty="0"/>
              <a:t> b) Personel ve Prensipler Genel Müdürlüğü</a:t>
            </a:r>
          </a:p>
          <a:p>
            <a:r>
              <a:rPr lang="tr-TR" dirty="0"/>
              <a:t> c) Güvenlik İşleri Genel Müdürlüğü </a:t>
            </a:r>
          </a:p>
          <a:p>
            <a:r>
              <a:rPr lang="tr-TR" dirty="0"/>
              <a:t>ç) Destek ve Mali Hizmetler Genel Müdürlüğü</a:t>
            </a:r>
          </a:p>
          <a:p>
            <a:r>
              <a:rPr lang="tr-TR" dirty="0"/>
              <a:t> d)  Koruma Hizmetleri Genel Müdürlüğü </a:t>
            </a:r>
          </a:p>
        </p:txBody>
      </p:sp>
    </p:spTree>
    <p:extLst>
      <p:ext uri="{BB962C8B-B14F-4D97-AF65-F5344CB8AC3E}">
        <p14:creationId xmlns:p14="http://schemas.microsoft.com/office/powerpoint/2010/main" val="312444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731357-2A37-40FF-82E0-610B2A3C8338}"/>
              </a:ext>
            </a:extLst>
          </p:cNvPr>
          <p:cNvSpPr>
            <a:spLocks noGrp="1"/>
          </p:cNvSpPr>
          <p:nvPr>
            <p:ph type="title"/>
          </p:nvPr>
        </p:nvSpPr>
        <p:spPr/>
        <p:txBody>
          <a:bodyPr>
            <a:normAutofit/>
          </a:bodyPr>
          <a:lstStyle/>
          <a:p>
            <a:r>
              <a:rPr lang="tr-TR" sz="2200" dirty="0"/>
              <a:t>CUMHURBAŞKANI YARDIMCILARI VE CUMHURBAŞKANINA VEKÂLET </a:t>
            </a:r>
            <a:br>
              <a:rPr lang="tr-TR" dirty="0"/>
            </a:br>
            <a:endParaRPr lang="tr-TR" dirty="0"/>
          </a:p>
        </p:txBody>
      </p:sp>
      <p:sp>
        <p:nvSpPr>
          <p:cNvPr id="3" name="İçerik Yer Tutucusu 2">
            <a:extLst>
              <a:ext uri="{FF2B5EF4-FFF2-40B4-BE49-F238E27FC236}">
                <a16:creationId xmlns:a16="http://schemas.microsoft.com/office/drawing/2014/main" id="{E1CAACE1-DC98-4921-877C-3066D8518305}"/>
              </a:ext>
            </a:extLst>
          </p:cNvPr>
          <p:cNvSpPr>
            <a:spLocks noGrp="1"/>
          </p:cNvSpPr>
          <p:nvPr>
            <p:ph idx="1"/>
          </p:nvPr>
        </p:nvSpPr>
        <p:spPr/>
        <p:txBody>
          <a:bodyPr>
            <a:normAutofit/>
          </a:bodyPr>
          <a:lstStyle/>
          <a:p>
            <a:pPr marL="0" indent="0">
              <a:buNone/>
            </a:pPr>
            <a:endParaRPr lang="tr-TR" dirty="0"/>
          </a:p>
          <a:p>
            <a:pPr algn="just"/>
            <a:r>
              <a:rPr lang="tr-TR" dirty="0"/>
              <a:t>Cumhurbaşkanı Yardımcıları  MADDE 17 - (1) Cumhurbaşkanı yardımcıları, Cumhurbaşkanı tarafından verilen görevleri yaparlar.             (2) Cumhurbaşkanı yardımcıları, Cumhurbaşkanına karşı sorumludur. </a:t>
            </a:r>
          </a:p>
          <a:p>
            <a:pPr marL="0" indent="0" algn="just">
              <a:buNone/>
            </a:pPr>
            <a:r>
              <a:rPr lang="tr-TR" dirty="0"/>
              <a:t> </a:t>
            </a:r>
          </a:p>
          <a:p>
            <a:pPr algn="just"/>
            <a:r>
              <a:rPr lang="tr-TR" dirty="0"/>
              <a:t>Cumhurbaşkanına vekâlet  MADDE 18 - (1) Cumhurbaşkanlığı makamının herhangi bir nedenle boşalması halinde, yenisi seçilene kadar en yaşlı Cumhurbaşkanı yardımcısı Cumhurbaşkanlığına vekâlet eder ve Cumhurbaşkanına ait yetkileri kullanır.  (2) Cumhurbaşkanının hastalık ve yurtdışına çıkma gibi sebeplerle geçici olarak görevinden ayrılması hallerinde, Cumhurbaşkanının görevlendirdiği yardımcısı Cumhurbaşkanına vekâlet eder ve Cumhurbaşkanına ait yetkileri kullanır. </a:t>
            </a:r>
          </a:p>
        </p:txBody>
      </p:sp>
    </p:spTree>
    <p:extLst>
      <p:ext uri="{BB962C8B-B14F-4D97-AF65-F5344CB8AC3E}">
        <p14:creationId xmlns:p14="http://schemas.microsoft.com/office/powerpoint/2010/main" val="4175516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4422DA-EE19-43AF-AAA2-832038D71823}"/>
              </a:ext>
            </a:extLst>
          </p:cNvPr>
          <p:cNvSpPr>
            <a:spLocks noGrp="1"/>
          </p:cNvSpPr>
          <p:nvPr>
            <p:ph type="title"/>
          </p:nvPr>
        </p:nvSpPr>
        <p:spPr/>
        <p:txBody>
          <a:bodyPr>
            <a:normAutofit/>
          </a:bodyPr>
          <a:lstStyle/>
          <a:p>
            <a:r>
              <a:rPr lang="tr-TR" sz="2800" dirty="0"/>
              <a:t>Cumhurbaşkanı Yardımcıları Özel Kalem Müdürlükleri</a:t>
            </a:r>
          </a:p>
        </p:txBody>
      </p:sp>
      <p:sp>
        <p:nvSpPr>
          <p:cNvPr id="3" name="İçerik Yer Tutucusu 2">
            <a:extLst>
              <a:ext uri="{FF2B5EF4-FFF2-40B4-BE49-F238E27FC236}">
                <a16:creationId xmlns:a16="http://schemas.microsoft.com/office/drawing/2014/main" id="{4E038538-A7CD-443A-9318-9D6371610EFC}"/>
              </a:ext>
            </a:extLst>
          </p:cNvPr>
          <p:cNvSpPr>
            <a:spLocks noGrp="1"/>
          </p:cNvSpPr>
          <p:nvPr>
            <p:ph idx="1"/>
          </p:nvPr>
        </p:nvSpPr>
        <p:spPr/>
        <p:txBody>
          <a:bodyPr>
            <a:normAutofit/>
          </a:bodyPr>
          <a:lstStyle/>
          <a:p>
            <a:r>
              <a:rPr lang="tr-TR" dirty="0"/>
              <a:t>MADDE 19 - (1) Cumhurbaşkanı Yardımcıları özel kalem müdürlerinin görevleri şunlardır: </a:t>
            </a:r>
          </a:p>
          <a:p>
            <a:r>
              <a:rPr lang="tr-TR" dirty="0"/>
              <a:t>a) Cumhurbaşkanı Yardımcılarının resmi ve özel yazışmalarını yürütmek, </a:t>
            </a:r>
          </a:p>
          <a:p>
            <a:r>
              <a:rPr lang="tr-TR" dirty="0"/>
              <a:t>b) Cumhurbaşkanı Yardımcılarının her türlü protokol, tören, yurtiçi ve yurtdışı gezi işlerini düzenlemek ve yürütmek.</a:t>
            </a:r>
          </a:p>
          <a:p>
            <a:r>
              <a:rPr lang="tr-TR" dirty="0"/>
              <a:t> c) Cumhurbaşkanı Yardımcıları tarafından verilen görevleri yapmak. </a:t>
            </a:r>
          </a:p>
        </p:txBody>
      </p:sp>
    </p:spTree>
    <p:extLst>
      <p:ext uri="{BB962C8B-B14F-4D97-AF65-F5344CB8AC3E}">
        <p14:creationId xmlns:p14="http://schemas.microsoft.com/office/powerpoint/2010/main" val="2949448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380215-9C5D-4920-BFB1-E867EE8C42DA}"/>
              </a:ext>
            </a:extLst>
          </p:cNvPr>
          <p:cNvSpPr>
            <a:spLocks noGrp="1"/>
          </p:cNvSpPr>
          <p:nvPr>
            <p:ph type="title"/>
          </p:nvPr>
        </p:nvSpPr>
        <p:spPr>
          <a:xfrm>
            <a:off x="1257300" y="15205"/>
            <a:ext cx="7886700" cy="1325563"/>
          </a:xfrm>
        </p:spPr>
        <p:txBody>
          <a:bodyPr>
            <a:normAutofit/>
          </a:bodyPr>
          <a:lstStyle/>
          <a:p>
            <a:r>
              <a:rPr lang="tr-TR" sz="2800" b="1" dirty="0"/>
              <a:t>CUMHURBAŞKANLIĞI POLİTİKA KURULLARI</a:t>
            </a:r>
          </a:p>
        </p:txBody>
      </p:sp>
      <p:sp>
        <p:nvSpPr>
          <p:cNvPr id="3" name="İçerik Yer Tutucusu 2">
            <a:extLst>
              <a:ext uri="{FF2B5EF4-FFF2-40B4-BE49-F238E27FC236}">
                <a16:creationId xmlns:a16="http://schemas.microsoft.com/office/drawing/2014/main" id="{81D053B2-3AD5-419F-AC2E-CA0E50F6544D}"/>
              </a:ext>
            </a:extLst>
          </p:cNvPr>
          <p:cNvSpPr>
            <a:spLocks noGrp="1"/>
          </p:cNvSpPr>
          <p:nvPr>
            <p:ph idx="1"/>
          </p:nvPr>
        </p:nvSpPr>
        <p:spPr>
          <a:xfrm>
            <a:off x="755576" y="1124744"/>
            <a:ext cx="7886700" cy="5040560"/>
          </a:xfrm>
        </p:spPr>
        <p:txBody>
          <a:bodyPr>
            <a:noAutofit/>
          </a:bodyPr>
          <a:lstStyle/>
          <a:p>
            <a:pPr marL="0" indent="0">
              <a:buNone/>
            </a:pPr>
            <a:r>
              <a:rPr lang="tr-TR" sz="1400" b="1" dirty="0">
                <a:latin typeface="Times New Roman" panose="02020603050405020304" pitchFamily="18" charset="0"/>
                <a:cs typeface="Times New Roman" panose="02020603050405020304" pitchFamily="18" charset="0"/>
              </a:rPr>
              <a:t>a</a:t>
            </a:r>
            <a:r>
              <a:rPr lang="tr-TR" sz="2000" b="1" dirty="0">
                <a:solidFill>
                  <a:schemeClr val="tx1"/>
                </a:solidFill>
                <a:latin typeface="Times New Roman" panose="02020603050405020304" pitchFamily="18" charset="0"/>
                <a:cs typeface="Times New Roman" panose="02020603050405020304" pitchFamily="18" charset="0"/>
              </a:rPr>
              <a:t>) Bilim, Teknoloji ve Yenilik Politikaları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b) Eğitim ve Öğretim Politikaları Kurulu. </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c) Ekonomi Politikaları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ç) Güvenlik ve Dış Politikalar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d) Hukuk Politikaları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e) Kültür ve Sanat Politikaları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f) Sağlık ve Gıda Politikaları Kurulu.</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 g) Sosyal Politikalar Kurulu. </a:t>
            </a:r>
          </a:p>
          <a:p>
            <a:pPr marL="0" indent="0">
              <a:buNone/>
            </a:pPr>
            <a:r>
              <a:rPr lang="tr-TR" sz="2000" b="1" dirty="0">
                <a:solidFill>
                  <a:schemeClr val="tx1"/>
                </a:solidFill>
                <a:latin typeface="Times New Roman" panose="02020603050405020304" pitchFamily="18" charset="0"/>
                <a:cs typeface="Times New Roman" panose="02020603050405020304" pitchFamily="18" charset="0"/>
              </a:rPr>
              <a:t>ğ) Yerel Yönetim Politikaları Kurulu.</a:t>
            </a:r>
          </a:p>
          <a:p>
            <a:pPr marL="0" indent="0">
              <a:buNone/>
            </a:pPr>
            <a:endParaRPr lang="tr-TR" sz="2000"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000" b="1" dirty="0">
                <a:solidFill>
                  <a:schemeClr val="tx1"/>
                </a:solidFill>
                <a:latin typeface="Times New Roman" panose="02020603050405020304" pitchFamily="18" charset="0"/>
                <a:cs typeface="Times New Roman" panose="02020603050405020304" pitchFamily="18" charset="0"/>
              </a:rPr>
              <a:t>MADDE 21- </a:t>
            </a:r>
            <a:r>
              <a:rPr lang="tr-TR" sz="2000" dirty="0">
                <a:solidFill>
                  <a:schemeClr val="tx1"/>
                </a:solidFill>
                <a:latin typeface="Times New Roman" panose="02020603050405020304" pitchFamily="18" charset="0"/>
                <a:cs typeface="Times New Roman" panose="02020603050405020304" pitchFamily="18" charset="0"/>
              </a:rPr>
              <a:t>(1) Cumhurbaşkanı, kurulların başkanıdır.  </a:t>
            </a:r>
          </a:p>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(2) Kurullar en az üç üyeden oluşur. Kurul üyeleri Cumhurbaşkanınca atanır. Cumhurbaşkanı kurul üyelerinden birini başkanvekili olarak görevlendirir.</a:t>
            </a:r>
          </a:p>
        </p:txBody>
      </p:sp>
    </p:spTree>
    <p:extLst>
      <p:ext uri="{BB962C8B-B14F-4D97-AF65-F5344CB8AC3E}">
        <p14:creationId xmlns:p14="http://schemas.microsoft.com/office/powerpoint/2010/main" val="68675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C7E4FD-5A31-4598-8228-BAE13C7D4F48}"/>
              </a:ext>
            </a:extLst>
          </p:cNvPr>
          <p:cNvSpPr>
            <a:spLocks noGrp="1"/>
          </p:cNvSpPr>
          <p:nvPr>
            <p:ph type="title"/>
          </p:nvPr>
        </p:nvSpPr>
        <p:spPr>
          <a:xfrm>
            <a:off x="1025372" y="253395"/>
            <a:ext cx="6589199" cy="656995"/>
          </a:xfrm>
        </p:spPr>
        <p:txBody>
          <a:bodyPr>
            <a:normAutofit fontScale="90000"/>
          </a:bodyPr>
          <a:lstStyle/>
          <a:p>
            <a:r>
              <a:rPr lang="tr-TR" sz="2800" b="1" dirty="0">
                <a:latin typeface="Times New Roman" panose="02020603050405020304" pitchFamily="18" charset="0"/>
                <a:cs typeface="Times New Roman" panose="02020603050405020304" pitchFamily="18" charset="0"/>
              </a:rPr>
              <a:t>Politika Kurullarının genel görev ve yetkileri</a:t>
            </a:r>
          </a:p>
        </p:txBody>
      </p:sp>
      <p:sp>
        <p:nvSpPr>
          <p:cNvPr id="3" name="İçerik Yer Tutucusu 2">
            <a:extLst>
              <a:ext uri="{FF2B5EF4-FFF2-40B4-BE49-F238E27FC236}">
                <a16:creationId xmlns:a16="http://schemas.microsoft.com/office/drawing/2014/main" id="{091A4F24-4B1C-46B2-843C-E576020F24A0}"/>
              </a:ext>
            </a:extLst>
          </p:cNvPr>
          <p:cNvSpPr>
            <a:spLocks noGrp="1"/>
          </p:cNvSpPr>
          <p:nvPr>
            <p:ph idx="1"/>
          </p:nvPr>
        </p:nvSpPr>
        <p:spPr>
          <a:xfrm>
            <a:off x="755576" y="980728"/>
            <a:ext cx="7128792" cy="5391677"/>
          </a:xfrm>
        </p:spPr>
        <p:txBody>
          <a:bodyPr>
            <a:noAutofit/>
          </a:bodyPr>
          <a:lstStyle/>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MADDE 22- (1) Kurulların genel görev ve yetkileri şunlardır: </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a) Cumhurbaşkanınca alınacak kararlar ve oluşturulacak politikalarla ilgili öneriler geliştirmek. </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b) Geliştirilen politika ve strateji önerilerinden Cumhurbaşkanınca uygun görülenler hakkında gerekli çalışmaları yapmak.</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c) Küresel rekabetin getirdiği ani değişimlere karşı strateji ve politika önerileri geliştirmek, </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ç) Görev alanlarına giren konularda kamu kurum ve kuruluşlarına görüş vermek. </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d) Görev alanlarına giren konularda Bakanlıklar, kurum ve kuruluşlar, sivil toplum ve sektör temsilcileri, alanında uzman kişiler ve ilgili diğer ilgililerin görüşünü alarak uygulanan politikaları ve gelişmeleri izlemek, yapılan çalışmalarla ilgili Cumhurbaşkanına rapor sunmak.</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 e) Cumhurbaşkanı programına uygunluk açısından, bakanlıklar ile kurum ve kuruluşların uygulamalarını izlemek ve Cumhurbaşkanına rapor sunmak. </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f) Bakanlıklar, kurum ve kuruluşlar, sivil toplum ve sektör temsilcileri, alanında uzman kişiler ve ilgili diğer ilgililerin davet edilmesi suretiyle genişletilmiş kurul toplantıları yapmak.</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  g) Görev alanlarına giren konularda talep, ihtiyaç ve etki analizi yapmak ve/veya yaptırtmak.</a:t>
            </a:r>
          </a:p>
          <a:p>
            <a:pPr algn="just">
              <a:spcBef>
                <a:spcPts val="0"/>
              </a:spcBef>
            </a:pPr>
            <a:r>
              <a:rPr lang="tr-TR" sz="1600" dirty="0">
                <a:solidFill>
                  <a:schemeClr val="tx1"/>
                </a:solidFill>
                <a:latin typeface="Times New Roman" panose="02020603050405020304" pitchFamily="18" charset="0"/>
                <a:cs typeface="Times New Roman" panose="02020603050405020304" pitchFamily="18" charset="0"/>
              </a:rPr>
              <a:t> ğ) Cumhurbaşkanınca verilen diğer görevleri yapmak.   </a:t>
            </a:r>
          </a:p>
        </p:txBody>
      </p:sp>
    </p:spTree>
    <p:extLst>
      <p:ext uri="{BB962C8B-B14F-4D97-AF65-F5344CB8AC3E}">
        <p14:creationId xmlns:p14="http://schemas.microsoft.com/office/powerpoint/2010/main" val="80860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8C6A0FB2-4CED-4028-9D6A-A933A8E34504}"/>
              </a:ext>
            </a:extLst>
          </p:cNvPr>
          <p:cNvSpPr/>
          <p:nvPr/>
        </p:nvSpPr>
        <p:spPr>
          <a:xfrm>
            <a:off x="179512" y="116632"/>
            <a:ext cx="8964488" cy="6494085"/>
          </a:xfrm>
          <a:prstGeom prst="rect">
            <a:avLst/>
          </a:prstGeom>
        </p:spPr>
        <p:txBody>
          <a:bodyPr wrap="square">
            <a:spAutoFit/>
          </a:bodyPr>
          <a:lstStyle/>
          <a:p>
            <a:r>
              <a:rPr lang="tr-TR" sz="1600" b="1" dirty="0">
                <a:latin typeface="Times New Roman" panose="02020603050405020304" pitchFamily="18" charset="0"/>
                <a:cs typeface="Times New Roman" panose="02020603050405020304" pitchFamily="18" charset="0"/>
              </a:rPr>
              <a:t>Bilim, Teknoloji ve Yenilik Politikaları Kurulu</a:t>
            </a:r>
          </a:p>
          <a:p>
            <a:r>
              <a:rPr lang="tr-TR" sz="1600" dirty="0">
                <a:latin typeface="Times New Roman" panose="02020603050405020304" pitchFamily="18" charset="0"/>
                <a:cs typeface="Times New Roman" panose="02020603050405020304" pitchFamily="18" charset="0"/>
              </a:rPr>
              <a:t> MADDE 23- (1) Bilim, Teknoloji ve Yenilik Politikaları Kurulunun görev ve yetkileri şunlardır: a) Bölgesel ve küresel rekabette mukayeseli üstünlük kazandıracak alanları tespit edip bu alanlara yönelik tavsiyelerde bulunmak,</a:t>
            </a:r>
          </a:p>
          <a:p>
            <a:r>
              <a:rPr lang="tr-TR" sz="1600" dirty="0">
                <a:latin typeface="Times New Roman" panose="02020603050405020304" pitchFamily="18" charset="0"/>
                <a:cs typeface="Times New Roman" panose="02020603050405020304" pitchFamily="18" charset="0"/>
              </a:rPr>
              <a:t> b) Türkiye’nin hedefleri doğrultusunda bilim ve teknoloji alanında politika önerilerinde bulunmak, </a:t>
            </a:r>
          </a:p>
          <a:p>
            <a:r>
              <a:rPr lang="tr-TR" sz="1600" dirty="0">
                <a:latin typeface="Times New Roman" panose="02020603050405020304" pitchFamily="18" charset="0"/>
                <a:cs typeface="Times New Roman" panose="02020603050405020304" pitchFamily="18" charset="0"/>
              </a:rPr>
              <a:t>c) Bilgi toplumuna ilişkin hedef ve strateji tavsiyelerinde bulunmak,</a:t>
            </a:r>
          </a:p>
          <a:p>
            <a:r>
              <a:rPr lang="tr-TR" sz="1600" dirty="0">
                <a:latin typeface="Times New Roman" panose="02020603050405020304" pitchFamily="18" charset="0"/>
                <a:cs typeface="Times New Roman" panose="02020603050405020304" pitchFamily="18" charset="0"/>
              </a:rPr>
              <a:t> ç) Ar-Ge çalışmalarının özendirilmesi, teşvik edilmesi ve sonuçların </a:t>
            </a:r>
            <a:r>
              <a:rPr lang="tr-TR" sz="1600" dirty="0" err="1">
                <a:latin typeface="Times New Roman" panose="02020603050405020304" pitchFamily="18" charset="0"/>
                <a:cs typeface="Times New Roman" panose="02020603050405020304" pitchFamily="18" charset="0"/>
              </a:rPr>
              <a:t>ürünleştirilmesi</a:t>
            </a:r>
            <a:r>
              <a:rPr lang="tr-TR" sz="1600" dirty="0">
                <a:latin typeface="Times New Roman" panose="02020603050405020304" pitchFamily="18" charset="0"/>
                <a:cs typeface="Times New Roman" panose="02020603050405020304" pitchFamily="18" charset="0"/>
              </a:rPr>
              <a:t> için politika önerilerinde bulunmak,</a:t>
            </a:r>
          </a:p>
          <a:p>
            <a:r>
              <a:rPr lang="tr-TR" sz="1600" dirty="0">
                <a:latin typeface="Times New Roman" panose="02020603050405020304" pitchFamily="18" charset="0"/>
                <a:cs typeface="Times New Roman" panose="02020603050405020304" pitchFamily="18" charset="0"/>
              </a:rPr>
              <a:t> d) Bilim ve teknoloji alanındaki araştırma ve geliştirme politikalarının ekonomik kalkınma, sosyal gelişme ve milli güvenlik hedefleri doğrultusunda tespit edilmesi, yönlendirilmesi ve koordinasyonunun sağlanması amacıyla altyapı, insan kaynağı ve diğer tüm kaynakların geliştirilmesine yönelik araştırmalar yaparak öneriler oluşturmak, </a:t>
            </a:r>
          </a:p>
          <a:p>
            <a:r>
              <a:rPr lang="tr-TR" sz="1600" dirty="0">
                <a:latin typeface="Times New Roman" panose="02020603050405020304" pitchFamily="18" charset="0"/>
                <a:cs typeface="Times New Roman" panose="02020603050405020304" pitchFamily="18" charset="0"/>
              </a:rPr>
              <a:t>e) Stratejik önemi haiz teknoloji alanlarını belirlemek için araştırmalar yapmak ve bu alanlara ilişkin öneriler oluşturmak, </a:t>
            </a:r>
          </a:p>
          <a:p>
            <a:r>
              <a:rPr lang="tr-TR" sz="1600" dirty="0">
                <a:latin typeface="Times New Roman" panose="02020603050405020304" pitchFamily="18" charset="0"/>
                <a:cs typeface="Times New Roman" panose="02020603050405020304" pitchFamily="18" charset="0"/>
              </a:rPr>
              <a:t>f) Teknolojik dönüşüm alanlarını tespit ederek orta ve uzun vadeli milli teknoloji politika önerileri oluşturmak, </a:t>
            </a:r>
          </a:p>
          <a:p>
            <a:r>
              <a:rPr lang="tr-TR" sz="1600" dirty="0">
                <a:latin typeface="Times New Roman" panose="02020603050405020304" pitchFamily="18" charset="0"/>
                <a:cs typeface="Times New Roman" panose="02020603050405020304" pitchFamily="18" charset="0"/>
              </a:rPr>
              <a:t>g) Girişimcilik kültürünün yaygınlaştırılması için araştırmalar yapmak ve öneriler oluşturmak</a:t>
            </a:r>
          </a:p>
          <a:p>
            <a:r>
              <a:rPr lang="tr-TR" sz="1600" dirty="0">
                <a:latin typeface="Times New Roman" panose="02020603050405020304" pitchFamily="18" charset="0"/>
                <a:cs typeface="Times New Roman" panose="02020603050405020304" pitchFamily="18" charset="0"/>
              </a:rPr>
              <a:t> ğ) Sanayimizin ithalat bağımlılığını azaltacak, rekabet gücünü artıracak programların hayata geçirilmesi ile sanayi ürünleri güvenliği ve denetimi politikasının ve endüstri bölgeleri kurulacak alanların belirlenmesi amacıyla çalışmalar yürütmek, </a:t>
            </a:r>
          </a:p>
          <a:p>
            <a:r>
              <a:rPr lang="tr-TR" sz="1600" dirty="0">
                <a:latin typeface="Times New Roman" panose="02020603050405020304" pitchFamily="18" charset="0"/>
                <a:cs typeface="Times New Roman" panose="02020603050405020304" pitchFamily="18" charset="0"/>
              </a:rPr>
              <a:t>h) Serbest bölgelerde yapılan faaliyetleri değerlendirmek, bu bölgelerin geliştirilmesine ve sorunların çözümüne ilişkin stratejileri belirlemek ve önerilerde bulunmak,</a:t>
            </a:r>
          </a:p>
          <a:p>
            <a:r>
              <a:rPr lang="tr-TR" sz="1600" dirty="0">
                <a:latin typeface="Times New Roman" panose="02020603050405020304" pitchFamily="18" charset="0"/>
                <a:cs typeface="Times New Roman" panose="02020603050405020304" pitchFamily="18" charset="0"/>
              </a:rPr>
              <a:t> ı) Araştırma altyapılarıyla ilgili genel strateji çalışmaları yapmak ve bu konuda öncelikleri değerlendirmek, </a:t>
            </a:r>
          </a:p>
          <a:p>
            <a:r>
              <a:rPr lang="tr-TR" sz="1600" dirty="0">
                <a:latin typeface="Times New Roman" panose="02020603050405020304" pitchFamily="18" charset="0"/>
                <a:cs typeface="Times New Roman" panose="02020603050405020304" pitchFamily="18" charset="0"/>
              </a:rPr>
              <a:t>i) İnternet ortamının ekonomik, ticari ve sosyal hayat ile bilim, eğitim ve kültür alanında etkin, yaygın, kolay erişilebilir olarak kullanımını teşvik edecek politika ve strateji önerileri hazırlamak.</a:t>
            </a:r>
          </a:p>
        </p:txBody>
      </p:sp>
    </p:spTree>
    <p:extLst>
      <p:ext uri="{BB962C8B-B14F-4D97-AF65-F5344CB8AC3E}">
        <p14:creationId xmlns:p14="http://schemas.microsoft.com/office/powerpoint/2010/main" val="2769576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D6F63666-BC46-43BB-B439-9C2AC25C45B7}"/>
              </a:ext>
            </a:extLst>
          </p:cNvPr>
          <p:cNvSpPr/>
          <p:nvPr/>
        </p:nvSpPr>
        <p:spPr>
          <a:xfrm>
            <a:off x="143508" y="474345"/>
            <a:ext cx="8856984" cy="5909310"/>
          </a:xfrm>
          <a:prstGeom prst="rect">
            <a:avLst/>
          </a:prstGeom>
        </p:spPr>
        <p:txBody>
          <a:bodyPr wrap="square">
            <a:spAutoFit/>
          </a:bodyPr>
          <a:lstStyle/>
          <a:p>
            <a:r>
              <a:rPr lang="tr-TR" b="1" dirty="0"/>
              <a:t>Eğitim ve Öğretim Politikaları Kurulu</a:t>
            </a:r>
          </a:p>
          <a:p>
            <a:r>
              <a:rPr lang="tr-TR" b="1" dirty="0"/>
              <a:t> </a:t>
            </a:r>
            <a:r>
              <a:rPr lang="tr-TR" dirty="0"/>
              <a:t>MADDE 24- (1) Eğitim ve Öğretim Politikaları Kurulunun görev ve yetkileri şunlardır: </a:t>
            </a:r>
          </a:p>
          <a:p>
            <a:pPr marL="342900" indent="-342900">
              <a:buAutoNum type="alphaLcParenR"/>
            </a:pPr>
            <a:r>
              <a:rPr lang="tr-TR" dirty="0"/>
              <a:t>Türkiye’nin hedefleri doğrultusunda eğitim ve öğretim faaliyetleri ile ilgili politika önerilerinde bulunmak, </a:t>
            </a:r>
          </a:p>
          <a:p>
            <a:pPr marL="342900" indent="-342900">
              <a:buAutoNum type="alphaLcParenR"/>
            </a:pPr>
            <a:r>
              <a:rPr lang="tr-TR" dirty="0"/>
              <a:t> b) Yükseköğretim strateji ve amaçlarının belirlenmesi ve geliştirilmesi ile ilgili politika önerilerinde bulunmak, </a:t>
            </a:r>
          </a:p>
          <a:p>
            <a:pPr marL="342900" indent="-342900">
              <a:buAutoNum type="alphaLcParenR"/>
            </a:pPr>
            <a:r>
              <a:rPr lang="tr-TR" dirty="0"/>
              <a:t>c) Eğitim ve öğretim faaliyetlerinin uygulanmasına yönelik çalışmaları izlemek, ihtiyaç analizi geliştirerek faaliyetlerin geliştirilmesi için politika önerileri oluşturmak, ç) Kalite, eşitlik ve etkililik ilkeleri ile millî ve toplumsal değerlere dayalı bir eğitim sistemi oluşturmak amacıyla politika önerileri geliştirmek,</a:t>
            </a:r>
          </a:p>
          <a:p>
            <a:pPr marL="342900" indent="-342900">
              <a:buAutoNum type="alphaLcParenR"/>
            </a:pPr>
            <a:r>
              <a:rPr lang="tr-TR" dirty="0"/>
              <a:t> d) Üniversitelerde açılacak fakülte ve bölümlerle ilgili ihtiyaç analizi yaparak stratejik planlamayla ilgili öneriler sunmak,</a:t>
            </a:r>
          </a:p>
          <a:p>
            <a:pPr marL="342900" indent="-342900">
              <a:buAutoNum type="alphaLcParenR"/>
            </a:pPr>
            <a:r>
              <a:rPr lang="tr-TR" dirty="0"/>
              <a:t> e) Ülkenin işgücü planlamasını dikkate alarak eğitim ve öğretim konusunda politika önerileri oluşturmak,</a:t>
            </a:r>
          </a:p>
          <a:p>
            <a:pPr marL="342900" indent="-342900">
              <a:buAutoNum type="alphaLcParenR"/>
            </a:pPr>
            <a:r>
              <a:rPr lang="tr-TR" dirty="0"/>
              <a:t> f) Avrupa Birliği eğitim ve gençlik programlarının uygulanması ile ilgili genel politikaların belirlenmesi, izlenmesi ve değerlendirilmesi amacıyla çalışmalar yapmak,</a:t>
            </a:r>
          </a:p>
          <a:p>
            <a:pPr marL="342900" indent="-342900">
              <a:buAutoNum type="alphaLcParenR"/>
            </a:pPr>
            <a:r>
              <a:rPr lang="tr-TR" dirty="0"/>
              <a:t> g) Mesleki ve teknik eğitim programlarının uygulandığı her tür ve derecedeki örgün, yaygın ve çıraklık eğitimi, mesleki ve teknik eğitim okul ve kurumları ile işletmelerde yapılacak mesleki eğitimin; planlanması, geliştirilmesi ve değerlendirilmesi konularında politika önerileri geliştirmek. </a:t>
            </a:r>
          </a:p>
          <a:p>
            <a:r>
              <a:rPr lang="tr-TR" dirty="0"/>
              <a:t> </a:t>
            </a:r>
          </a:p>
        </p:txBody>
      </p:sp>
    </p:spTree>
    <p:extLst>
      <p:ext uri="{BB962C8B-B14F-4D97-AF65-F5344CB8AC3E}">
        <p14:creationId xmlns:p14="http://schemas.microsoft.com/office/powerpoint/2010/main" val="61429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23D4B77C-C4A9-4E06-88E0-2BD878396781}"/>
              </a:ext>
            </a:extLst>
          </p:cNvPr>
          <p:cNvSpPr/>
          <p:nvPr/>
        </p:nvSpPr>
        <p:spPr>
          <a:xfrm>
            <a:off x="197768" y="137521"/>
            <a:ext cx="8748464" cy="6740307"/>
          </a:xfrm>
          <a:prstGeom prst="rect">
            <a:avLst/>
          </a:prstGeom>
        </p:spPr>
        <p:txBody>
          <a:bodyPr wrap="square">
            <a:spAutoFit/>
          </a:bodyPr>
          <a:lstStyle/>
          <a:p>
            <a:r>
              <a:rPr lang="tr-TR" b="1" dirty="0"/>
              <a:t>Ekonomi Politikaları Kurulu </a:t>
            </a:r>
          </a:p>
          <a:p>
            <a:r>
              <a:rPr lang="tr-TR" dirty="0"/>
              <a:t>MADDE 25- (1) Ekonomi Politikaları Kurulunun görev ve yetkileri şunlardır:</a:t>
            </a:r>
          </a:p>
          <a:p>
            <a:r>
              <a:rPr lang="tr-TR" dirty="0"/>
              <a:t> a) Ekonomik istikrarla ilgili gelişmeleri izlemek ve değerlendirmek,</a:t>
            </a:r>
          </a:p>
          <a:p>
            <a:r>
              <a:rPr lang="tr-TR" dirty="0"/>
              <a:t> b) Ekonomik konularda araştırmalar yapmak,</a:t>
            </a:r>
          </a:p>
          <a:p>
            <a:r>
              <a:rPr lang="tr-TR" dirty="0"/>
              <a:t> c) Küresel ve ulusal ekonomi ve kalkınma konuları ile ilgili gelişmeleri izlemek, değerlendirmek, gerektiğinde araştırmalar yapmak, </a:t>
            </a:r>
          </a:p>
          <a:p>
            <a:r>
              <a:rPr lang="tr-TR" dirty="0"/>
              <a:t>ç) Ekonomik güvenlik ve ekonomik savunmaya ilişkin ilke ve esasların tespitine, güncelleştirilmesine yönelik politika önerileri oluşturmak,</a:t>
            </a:r>
          </a:p>
          <a:p>
            <a:r>
              <a:rPr lang="tr-TR" dirty="0"/>
              <a:t> d) Gerektiğinde gelir azaltıcı veya harcama artırıcı önerileri izlemek ve değerlendirmek, uygun görülenler hakkında etki analizlerini yapmak, </a:t>
            </a:r>
          </a:p>
          <a:p>
            <a:r>
              <a:rPr lang="tr-TR" dirty="0"/>
              <a:t>e) Bölgesel gelişme alanında ulusal düzeyde genel politikaların ve önceliklerin belirlenmesi amacıyla çalışmalar yapmak, önerilerde bulunmak, </a:t>
            </a:r>
          </a:p>
          <a:p>
            <a:r>
              <a:rPr lang="tr-TR" dirty="0"/>
              <a:t>f) Kamu ve özel sektör tarafından yapılan yatırımların süreçlerini hızlandırma amacıyla öneriler geliştirmek,</a:t>
            </a:r>
          </a:p>
          <a:p>
            <a:r>
              <a:rPr lang="tr-TR" dirty="0"/>
              <a:t> g) İhracata dönük üretim stratejilerine yönelik politika önerileri geliştirmek,</a:t>
            </a:r>
          </a:p>
          <a:p>
            <a:r>
              <a:rPr lang="tr-TR" dirty="0"/>
              <a:t> ğ) Ticaretin kolaylaştırılmasına yönelik stratejilerin ve eylem planlarının oluşumuna katkıda bulunmak,</a:t>
            </a:r>
          </a:p>
          <a:p>
            <a:r>
              <a:rPr lang="tr-TR" dirty="0"/>
              <a:t> h) Faizsiz finans sisteminin daha hızlı ve sağlıklı geliştirilmesi ile ülkemizin uluslararası finans merkezi vizyonuna katkı sağlanması amacıyla politika önerileri geliştirmek, ı) Finansal sistemin bütününe sirayet edebilecek sistemik risklerin belirlenmesi, izlenmesi ve bu tür risklerin azaltılması için gerekli tedbir ve politika önerilerini tespit etmek,</a:t>
            </a:r>
          </a:p>
          <a:p>
            <a:r>
              <a:rPr lang="tr-TR" dirty="0"/>
              <a:t> i) Gümrük ve iç ticaret politikalarının oluşturulması ve uygulanması ile ilgili olarak görüş bildirmek ve bu konularda araştırma ve çalışmalar yapmak,</a:t>
            </a:r>
          </a:p>
          <a:p>
            <a:r>
              <a:rPr lang="tr-TR" dirty="0"/>
              <a:t> j) Devlet desteklerinin ilke ve esaslarının belirlenmesi amacıyla politika önerileri geliştirmek. </a:t>
            </a:r>
          </a:p>
        </p:txBody>
      </p:sp>
    </p:spTree>
    <p:extLst>
      <p:ext uri="{BB962C8B-B14F-4D97-AF65-F5344CB8AC3E}">
        <p14:creationId xmlns:p14="http://schemas.microsoft.com/office/powerpoint/2010/main" val="30547275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1290</Words>
  <Application>Microsoft Office PowerPoint</Application>
  <PresentationFormat>Ekran Gösterisi (4:3)</PresentationFormat>
  <Paragraphs>86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CUMHURBAŞKANLIĞI TEŞKİLATI HAKKINDA  CUMHURBAŞKANLIĞI KARARNAMESİ Cumhurbaşkanlığı Kararnamesinin Sayısı  : 1  Yayımlandığı Resmî Gazetenin Tarihi - Sayısı : 10/7/2018  - 30474  </vt:lpstr>
      <vt:lpstr>CUMHURBAŞKANLIĞI TEŞKİLATI</vt:lpstr>
      <vt:lpstr>CUMHURBAŞKANI YARDIMCILARI VE CUMHURBAŞKANINA VEKÂLET  </vt:lpstr>
      <vt:lpstr>Cumhurbaşkanı Yardımcıları Özel Kalem Müdürlükleri</vt:lpstr>
      <vt:lpstr>CUMHURBAŞKANLIĞI POLİTİKA KURULLARI</vt:lpstr>
      <vt:lpstr>Politika Kurullarının genel görev ve yetkileri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CUMHURBAŞKANLIĞI TEŞKİLATI HAKKINDA  CUMHURBAŞKANLIĞI KARARNAMESİ Cumhurbaşkanlığı Kararnamesinin Sayısı  : 1  Yayımlandığı Resmî Gazetenin Tarihi - Sayısı : 10/7/2018  - 30474  </dc:title>
  <dc:creator>hp</dc:creator>
  <cp:lastModifiedBy>hp</cp:lastModifiedBy>
  <cp:revision>3</cp:revision>
  <dcterms:created xsi:type="dcterms:W3CDTF">2020-04-30T19:08:55Z</dcterms:created>
  <dcterms:modified xsi:type="dcterms:W3CDTF">2020-04-30T20:02:36Z</dcterms:modified>
</cp:coreProperties>
</file>