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58" r:id="rId5"/>
    <p:sldId id="259" r:id="rId6"/>
    <p:sldId id="260" r:id="rId7"/>
  </p:sldIdLst>
  <p:sldSz cx="10691813" cy="7559675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106" autoAdjust="0"/>
    <p:restoredTop sz="94660"/>
  </p:normalViewPr>
  <p:slideViewPr>
    <p:cSldViewPr snapToGrid="0">
      <p:cViewPr varScale="1">
        <p:scale>
          <a:sx n="68" d="100"/>
          <a:sy n="68" d="100"/>
        </p:scale>
        <p:origin x="72" y="8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2785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6839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7742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0671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225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3849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7972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5883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5787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7792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8831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94A3C1-CB02-47BA-87EA-34A1E8863A2F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1498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0" y="1246925"/>
            <a:ext cx="9088041" cy="2631887"/>
          </a:xfrm>
        </p:spPr>
        <p:txBody>
          <a:bodyPr/>
          <a:lstStyle/>
          <a:p>
            <a:r>
              <a:rPr lang="en-US" dirty="0"/>
              <a:t>Redoks </a:t>
            </a:r>
            <a:r>
              <a:rPr lang="tr-TR" dirty="0"/>
              <a:t>T</a:t>
            </a:r>
            <a:r>
              <a:rPr lang="en-US" dirty="0" err="1"/>
              <a:t>itrasyonları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534590" y="4135950"/>
            <a:ext cx="8018860" cy="1825171"/>
          </a:xfrm>
        </p:spPr>
        <p:txBody>
          <a:bodyPr>
            <a:normAutofit/>
          </a:bodyPr>
          <a:lstStyle/>
          <a:p>
            <a:r>
              <a:rPr lang="en-US" sz="3200" dirty="0" err="1"/>
              <a:t>Permanganometri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054393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5062" y="1151792"/>
            <a:ext cx="9221689" cy="711880"/>
          </a:xfrm>
        </p:spPr>
        <p:txBody>
          <a:bodyPr>
            <a:normAutofit/>
          </a:bodyPr>
          <a:lstStyle/>
          <a:p>
            <a:r>
              <a:rPr lang="tr-TR" sz="3600" b="1" dirty="0"/>
              <a:t>Redoks </a:t>
            </a:r>
            <a:r>
              <a:rPr lang="tr-TR" sz="3600" b="1" dirty="0" smtClean="0"/>
              <a:t>Titrasyonları ve </a:t>
            </a:r>
            <a:r>
              <a:rPr lang="en-US" sz="3600" b="1" dirty="0" err="1" smtClean="0"/>
              <a:t>Permanganometri</a:t>
            </a:r>
            <a:endParaRPr lang="en-US" sz="3600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fontAlgn="base"/>
                <a:r>
                  <a:rPr lang="tr-TR" sz="2200" dirty="0" smtClean="0"/>
                  <a:t>Analit </a:t>
                </a:r>
                <a:r>
                  <a:rPr lang="tr-TR" sz="2200" dirty="0"/>
                  <a:t>ve titrant arasında gerçekleşen indirgenme-yükseltgenme reaksiyonlarına dayanan titrasyonlara </a:t>
                </a:r>
                <a:r>
                  <a:rPr lang="tr-TR" sz="2200" u="sng" dirty="0"/>
                  <a:t>redoks titrasyonları </a:t>
                </a:r>
                <a:r>
                  <a:rPr lang="tr-TR" sz="2200" dirty="0"/>
                  <a:t>adı verilir. </a:t>
                </a:r>
              </a:p>
              <a:p>
                <a:pPr fontAlgn="base"/>
                <a:r>
                  <a:rPr lang="tr-TR" sz="2200" dirty="0"/>
                  <a:t>Standart çözelti olarak KMnO</a:t>
                </a:r>
                <a:r>
                  <a:rPr lang="tr-TR" sz="2200" baseline="-25000" dirty="0"/>
                  <a:t>4</a:t>
                </a:r>
                <a:r>
                  <a:rPr lang="tr-TR" sz="2200" dirty="0"/>
                  <a:t> kullanılan titrasyonlara ise </a:t>
                </a:r>
                <a:r>
                  <a:rPr lang="tr-TR" sz="2200" u="sng" dirty="0"/>
                  <a:t>permanganometri</a:t>
                </a:r>
                <a:r>
                  <a:rPr lang="tr-TR" sz="2200" dirty="0"/>
                  <a:t> denir. </a:t>
                </a:r>
              </a:p>
              <a:p>
                <a:pPr fontAlgn="base"/>
                <a:r>
                  <a:rPr lang="tr-TR" sz="2200" dirty="0"/>
                  <a:t>KMnO</a:t>
                </a:r>
                <a:r>
                  <a:rPr lang="tr-TR" sz="2200" baseline="-25000" dirty="0"/>
                  <a:t>4</a:t>
                </a:r>
                <a:r>
                  <a:rPr lang="tr-TR" sz="2200" dirty="0"/>
                  <a:t> ’ın indirgenme reaksiyonu, ortamın asidik veya bazik olmasına göre değişmektedir. </a:t>
                </a:r>
              </a:p>
              <a:p>
                <a:pPr marL="0" indent="0" fontAlgn="base">
                  <a:buNone/>
                </a:pPr>
                <a:endParaRPr lang="tr-TR" sz="2200" dirty="0" smtClean="0"/>
              </a:p>
              <a:p>
                <a:pPr marL="0" indent="0" fontAlgn="base">
                  <a:buNone/>
                </a:pPr>
                <a:r>
                  <a:rPr lang="tr-TR" sz="2200" dirty="0" smtClean="0"/>
                  <a:t>Asidik ortam : 		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tr-TR" sz="220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tr-TR" sz="2200" b="0" i="0" smtClean="0">
                            <a:latin typeface="Cambria Math" panose="02040503050406030204" pitchFamily="18" charset="0"/>
                          </a:rPr>
                          <m:t>MnO</m:t>
                        </m:r>
                      </m:e>
                      <m:sub>
                        <m:r>
                          <a:rPr lang="tr-TR" sz="2200" b="0" i="0" smtClean="0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  <m:sup>
                        <m:r>
                          <a:rPr lang="tr-TR" sz="2200" b="0" i="0" smtClean="0">
                            <a:latin typeface="Cambria Math" panose="02040503050406030204" pitchFamily="18" charset="0"/>
                          </a:rPr>
                          <m:t>−</m:t>
                        </m:r>
                      </m:sup>
                    </m:sSubSup>
                    <m:r>
                      <a:rPr lang="tr-TR" sz="2200" b="0" i="0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tr-TR" sz="22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sz="2200" b="0" i="0" smtClean="0">
                            <a:latin typeface="Cambria Math" panose="02040503050406030204" pitchFamily="18" charset="0"/>
                          </a:rPr>
                          <m:t>8</m:t>
                        </m:r>
                        <m:r>
                          <m:rPr>
                            <m:sty m:val="p"/>
                          </m:rPr>
                          <a:rPr lang="tr-TR" sz="2200" b="0" i="0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p>
                        <m:r>
                          <a:rPr lang="tr-TR" sz="2200" b="0" i="0" smtClean="0"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p>
                    <m:r>
                      <a:rPr lang="tr-TR" sz="2200" b="0" i="0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tr-TR" sz="22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sz="2200" b="0" i="0" smtClean="0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m:rPr>
                            <m:sty m:val="p"/>
                          </m:rPr>
                          <a:rPr lang="tr-TR" sz="2200" b="0" i="0" smtClean="0">
                            <a:latin typeface="Cambria Math" panose="02040503050406030204" pitchFamily="18" charset="0"/>
                          </a:rPr>
                          <m:t>e</m:t>
                        </m:r>
                      </m:e>
                      <m:sup>
                        <m:r>
                          <a:rPr lang="tr-TR" sz="2200" b="0" i="0" smtClean="0">
                            <a:latin typeface="Cambria Math" panose="02040503050406030204" pitchFamily="18" charset="0"/>
                          </a:rPr>
                          <m:t>−</m:t>
                        </m:r>
                      </m:sup>
                    </m:sSup>
                    <m:groupChr>
                      <m:groupChrPr>
                        <m:chr m:val="→"/>
                        <m:vertJc m:val="bot"/>
                        <m:ctrlPr>
                          <a:rPr lang="tr-TR" sz="2200" b="0" i="1" smtClean="0">
                            <a:latin typeface="Cambria Math" panose="02040503050406030204" pitchFamily="18" charset="0"/>
                          </a:rPr>
                        </m:ctrlPr>
                      </m:groupChrPr>
                      <m:e>
                        <m:r>
                          <m:rPr>
                            <m:brk m:alnAt="2"/>
                          </m:rPr>
                          <a:rPr lang="tr-TR" sz="2200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tr-TR" sz="2200" b="0" i="0" smtClean="0">
                            <a:latin typeface="Cambria Math" panose="02040503050406030204" pitchFamily="18" charset="0"/>
                          </a:rPr>
                          <m:t>         </m:t>
                        </m:r>
                      </m:e>
                    </m:groupChr>
                    <m:sSup>
                      <m:sSupPr>
                        <m:ctrlPr>
                          <a:rPr lang="tr-TR" sz="22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sz="2200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tr-TR" sz="2200" b="0" i="0" smtClean="0">
                            <a:latin typeface="Cambria Math" panose="02040503050406030204" pitchFamily="18" charset="0"/>
                          </a:rPr>
                          <m:t>Mn</m:t>
                        </m:r>
                      </m:e>
                      <m:sup>
                        <m:r>
                          <a:rPr lang="tr-TR" sz="2200" b="0" i="0" smtClean="0">
                            <a:latin typeface="Cambria Math" panose="02040503050406030204" pitchFamily="18" charset="0"/>
                          </a:rPr>
                          <m:t>+2</m:t>
                        </m:r>
                      </m:sup>
                    </m:sSup>
                    <m:r>
                      <a:rPr lang="tr-TR" sz="2200" b="0" i="0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tr-TR" sz="2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200" b="0" i="0" smtClean="0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m:rPr>
                            <m:sty m:val="p"/>
                          </m:rPr>
                          <a:rPr lang="tr-TR" sz="2200" b="0" i="0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tr-TR" sz="2200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m:rPr>
                        <m:sty m:val="p"/>
                      </m:rPr>
                      <a:rPr lang="tr-TR" sz="2200" b="0" i="0" smtClean="0">
                        <a:latin typeface="Cambria Math" panose="02040503050406030204" pitchFamily="18" charset="0"/>
                      </a:rPr>
                      <m:t>O</m:t>
                    </m:r>
                  </m:oMath>
                </a14:m>
                <a:endParaRPr lang="tr-TR" sz="2200" dirty="0"/>
              </a:p>
              <a:p>
                <a:pPr marL="0" indent="0">
                  <a:buNone/>
                </a:pPr>
                <a:r>
                  <a:rPr lang="tr-TR" sz="2200" dirty="0" smtClean="0"/>
                  <a:t>Bazik ortam :		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tr-TR" sz="22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tr-TR" sz="2200">
                            <a:latin typeface="Cambria Math" panose="02040503050406030204" pitchFamily="18" charset="0"/>
                          </a:rPr>
                          <m:t>MnO</m:t>
                        </m:r>
                      </m:e>
                      <m:sub>
                        <m:r>
                          <a:rPr lang="tr-TR" sz="2200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  <m:sup>
                        <m:r>
                          <a:rPr lang="tr-TR" sz="2200">
                            <a:latin typeface="Cambria Math" panose="02040503050406030204" pitchFamily="18" charset="0"/>
                          </a:rPr>
                          <m:t>−</m:t>
                        </m:r>
                      </m:sup>
                    </m:sSubSup>
                    <m:r>
                      <a:rPr lang="tr-TR" sz="220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tr-TR" sz="2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20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m:rPr>
                            <m:sty m:val="p"/>
                          </m:rPr>
                          <a:rPr lang="tr-TR" sz="220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tr-TR" sz="220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m:rPr>
                        <m:sty m:val="p"/>
                      </m:rPr>
                      <a:rPr lang="tr-TR" sz="2200">
                        <a:latin typeface="Cambria Math" panose="02040503050406030204" pitchFamily="18" charset="0"/>
                      </a:rPr>
                      <m:t>O</m:t>
                    </m:r>
                    <m:r>
                      <a:rPr lang="tr-TR" sz="220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tr-TR" sz="2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sz="220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m:rPr>
                            <m:sty m:val="p"/>
                          </m:rPr>
                          <a:rPr lang="tr-TR" sz="2200">
                            <a:latin typeface="Cambria Math" panose="02040503050406030204" pitchFamily="18" charset="0"/>
                          </a:rPr>
                          <m:t>e</m:t>
                        </m:r>
                      </m:e>
                      <m:sup>
                        <m:r>
                          <a:rPr lang="tr-TR" sz="2200">
                            <a:latin typeface="Cambria Math" panose="02040503050406030204" pitchFamily="18" charset="0"/>
                          </a:rPr>
                          <m:t>−</m:t>
                        </m:r>
                      </m:sup>
                    </m:sSup>
                    <m:groupChr>
                      <m:groupChrPr>
                        <m:chr m:val="→"/>
                        <m:vertJc m:val="bot"/>
                        <m:ctrlPr>
                          <a:rPr lang="tr-TR" sz="2200" i="1">
                            <a:latin typeface="Cambria Math" panose="02040503050406030204" pitchFamily="18" charset="0"/>
                          </a:rPr>
                        </m:ctrlPr>
                      </m:groupChrPr>
                      <m:e>
                        <m:r>
                          <m:rPr>
                            <m:brk m:alnAt="2"/>
                          </m:rPr>
                          <a:rPr lang="tr-TR" sz="220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tr-TR" sz="2200">
                            <a:latin typeface="Cambria Math" panose="02040503050406030204" pitchFamily="18" charset="0"/>
                          </a:rPr>
                          <m:t>         </m:t>
                        </m:r>
                      </m:e>
                    </m:groupChr>
                    <m:r>
                      <a:rPr lang="tr-TR" sz="2200" i="1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tr-TR" sz="2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tr-TR" sz="2200">
                            <a:latin typeface="Cambria Math" panose="02040503050406030204" pitchFamily="18" charset="0"/>
                          </a:rPr>
                          <m:t>MnO</m:t>
                        </m:r>
                      </m:e>
                      <m:sub>
                        <m:r>
                          <a:rPr lang="tr-TR" sz="220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tr-TR" sz="220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tr-TR" sz="2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sz="2200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m:rPr>
                            <m:sty m:val="p"/>
                          </m:rPr>
                          <a:rPr lang="tr-TR" sz="2200">
                            <a:latin typeface="Cambria Math" panose="02040503050406030204" pitchFamily="18" charset="0"/>
                          </a:rPr>
                          <m:t>OH</m:t>
                        </m:r>
                      </m:e>
                      <m:sup>
                        <m:r>
                          <a:rPr lang="tr-TR" sz="2200" i="1">
                            <a:latin typeface="Cambria Math" panose="02040503050406030204" pitchFamily="18" charset="0"/>
                          </a:rPr>
                          <m:t>−</m:t>
                        </m:r>
                      </m:sup>
                    </m:sSup>
                  </m:oMath>
                </a14:m>
                <a:endParaRPr lang="tr-TR" sz="2200" dirty="0" smtClean="0"/>
              </a:p>
              <a:p>
                <a:endParaRPr lang="tr-TR" sz="2200" dirty="0" smtClean="0"/>
              </a:p>
              <a:p>
                <a:r>
                  <a:rPr lang="tr-TR" sz="2200" dirty="0" smtClean="0"/>
                  <a:t>Bu laboratuvar kapsamında permanganometrik titrasyonlar asidik </a:t>
                </a:r>
                <a:r>
                  <a:rPr lang="tr-TR" sz="2200" dirty="0"/>
                  <a:t>ortamda </a:t>
                </a:r>
                <a:r>
                  <a:rPr lang="tr-TR" sz="2200" dirty="0" smtClean="0"/>
                  <a:t>gerçekleştirillecektir.</a:t>
                </a:r>
                <a:endParaRPr lang="tr-TR" sz="2200" dirty="0"/>
              </a:p>
              <a:p>
                <a:endParaRPr lang="tr-TR" sz="22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860" t="-1652" b="-381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85352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5062" y="1233054"/>
            <a:ext cx="9221689" cy="630617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KMnO</a:t>
            </a:r>
            <a:r>
              <a:rPr lang="en-US" sz="3600" b="1" baseline="-25000" dirty="0" smtClean="0"/>
              <a:t>4</a:t>
            </a:r>
            <a:r>
              <a:rPr lang="en-US" sz="3600" b="1" dirty="0" smtClean="0"/>
              <a:t> </a:t>
            </a:r>
            <a:r>
              <a:rPr lang="tr-TR" sz="3600" b="1" dirty="0" smtClean="0"/>
              <a:t>bir otoindikatördür.</a:t>
            </a:r>
            <a:endParaRPr lang="tr-TR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lang="en-US" sz="2400" dirty="0" err="1"/>
                  <a:t>Permanganometrik</a:t>
                </a:r>
                <a:r>
                  <a:rPr lang="en-US" sz="2400" dirty="0"/>
                  <a:t> </a:t>
                </a:r>
                <a:r>
                  <a:rPr lang="en-US" sz="2400" dirty="0" err="1"/>
                  <a:t>titrasyonlarda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indikatör</a:t>
                </a:r>
                <a:r>
                  <a:rPr lang="en-US" sz="2400" dirty="0"/>
                  <a:t> </a:t>
                </a:r>
                <a:r>
                  <a:rPr lang="en-US" sz="2400" dirty="0" err="1"/>
                  <a:t>kullanmaya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gerek</a:t>
                </a:r>
                <a:r>
                  <a:rPr lang="en-US" sz="2400" dirty="0"/>
                  <a:t> </a:t>
                </a:r>
                <a:r>
                  <a:rPr lang="en-US" sz="2400" dirty="0" err="1" smtClean="0"/>
                  <a:t>yoktur</a:t>
                </a:r>
                <a:r>
                  <a:rPr lang="tr-TR" sz="2400" dirty="0" smtClean="0"/>
                  <a:t>.</a:t>
                </a:r>
              </a:p>
              <a:p>
                <a:r>
                  <a:rPr lang="tr-TR" sz="2400" dirty="0" smtClean="0"/>
                  <a:t>Ç</a:t>
                </a:r>
                <a:r>
                  <a:rPr lang="en-US" sz="2400" dirty="0" err="1" smtClean="0"/>
                  <a:t>ünkü</a:t>
                </a:r>
                <a:r>
                  <a:rPr lang="en-US" sz="2400" dirty="0" smtClean="0"/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 sz="2400">
                            <a:latin typeface="Cambria Math" panose="02040503050406030204" pitchFamily="18" charset="0"/>
                          </a:rPr>
                          <m:t>MnO</m:t>
                        </m:r>
                      </m:e>
                      <m:sub>
                        <m:r>
                          <a:rPr lang="en-US" sz="2400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  <m:sup>
                        <m:r>
                          <a:rPr lang="en-US" sz="2400">
                            <a:latin typeface="Cambria Math" panose="02040503050406030204" pitchFamily="18" charset="0"/>
                          </a:rPr>
                          <m:t>−</m:t>
                        </m:r>
                      </m:sup>
                    </m:sSubSup>
                  </m:oMath>
                </a14:m>
                <a:r>
                  <a:rPr lang="en-US" sz="2400" dirty="0" err="1"/>
                  <a:t>çözeltisi</a:t>
                </a:r>
                <a:r>
                  <a:rPr lang="en-US" sz="2400" dirty="0"/>
                  <a:t> </a:t>
                </a:r>
                <a:r>
                  <a:rPr lang="tr-TR" sz="2400" dirty="0" smtClean="0"/>
                  <a:t>mor </a:t>
                </a:r>
                <a:r>
                  <a:rPr lang="en-US" sz="2400" dirty="0" err="1" smtClean="0"/>
                  <a:t>renkli</a:t>
                </a:r>
                <a:r>
                  <a:rPr lang="tr-TR" sz="2400" dirty="0" smtClean="0"/>
                  <a:t>, </a:t>
                </a:r>
                <a:r>
                  <a:rPr lang="en-US" sz="2400" dirty="0" err="1" smtClean="0"/>
                  <a:t>indirgenme</a:t>
                </a:r>
                <a:r>
                  <a:rPr lang="en-US" sz="2400" dirty="0" smtClean="0"/>
                  <a:t> </a:t>
                </a:r>
                <a:r>
                  <a:rPr lang="en-US" sz="2400" dirty="0" err="1"/>
                  <a:t>ürünü</a:t>
                </a:r>
                <a:r>
                  <a:rPr lang="en-US" sz="2400" dirty="0"/>
                  <a:t> </a:t>
                </a:r>
                <a:r>
                  <a:rPr lang="en-US" sz="2400" dirty="0" err="1"/>
                  <a:t>olan</a:t>
                </a:r>
                <a:r>
                  <a:rPr lang="en-US" sz="2400" dirty="0"/>
                  <a:t> Mn</a:t>
                </a:r>
                <a:r>
                  <a:rPr lang="en-US" sz="2400" baseline="30000" dirty="0"/>
                  <a:t>+2 </a:t>
                </a:r>
                <a:r>
                  <a:rPr lang="en-US" sz="2400" dirty="0" err="1" smtClean="0"/>
                  <a:t>renksizdir</a:t>
                </a:r>
                <a:r>
                  <a:rPr lang="tr-TR" sz="2400" dirty="0" smtClean="0"/>
                  <a:t>. Bir </a:t>
                </a:r>
                <a:r>
                  <a:rPr lang="en-US" sz="2400" dirty="0" err="1" smtClean="0"/>
                  <a:t>reaksiyonun</a:t>
                </a:r>
                <a:r>
                  <a:rPr lang="en-US" sz="2400" dirty="0" smtClean="0"/>
                  <a:t> </a:t>
                </a:r>
                <a:r>
                  <a:rPr lang="en-US" sz="2400" dirty="0" err="1"/>
                  <a:t>bitişi</a:t>
                </a:r>
                <a:r>
                  <a:rPr lang="en-US" sz="2400" dirty="0"/>
                  <a:t> </a:t>
                </a:r>
                <a:r>
                  <a:rPr lang="en-US" sz="2400" dirty="0" err="1" smtClean="0"/>
                  <a:t>rengin</a:t>
                </a:r>
                <a:r>
                  <a:rPr lang="en-US" sz="2400" dirty="0" smtClean="0"/>
                  <a:t> </a:t>
                </a:r>
                <a:r>
                  <a:rPr lang="en-US" sz="2400" dirty="0" err="1"/>
                  <a:t>kaybolmasından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veya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oluşmasından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anlaşılabilir</a:t>
                </a:r>
                <a:r>
                  <a:rPr lang="en-US" sz="2400" dirty="0"/>
                  <a:t>. </a:t>
                </a:r>
                <a:r>
                  <a:rPr lang="tr-TR" sz="2400" dirty="0" smtClean="0"/>
                  <a:t> </a:t>
                </a:r>
                <a:r>
                  <a:rPr lang="en-US" sz="2400" dirty="0" smtClean="0"/>
                  <a:t>Bu </a:t>
                </a:r>
                <a:r>
                  <a:rPr lang="en-US" sz="2400" dirty="0" err="1"/>
                  <a:t>nedenle</a:t>
                </a:r>
                <a:r>
                  <a:rPr lang="en-US" sz="2400" dirty="0"/>
                  <a:t> KMnO</a:t>
                </a:r>
                <a:r>
                  <a:rPr lang="en-US" sz="2400" baseline="-25000" dirty="0"/>
                  <a:t>4</a:t>
                </a:r>
                <a:r>
                  <a:rPr lang="en-US" sz="2400" dirty="0"/>
                  <a:t> </a:t>
                </a:r>
                <a:r>
                  <a:rPr lang="tr-TR" sz="2400" dirty="0" smtClean="0"/>
                  <a:t>bir </a:t>
                </a:r>
                <a:r>
                  <a:rPr lang="en-US" sz="2400" dirty="0" err="1" smtClean="0"/>
                  <a:t>otoindikatör</a:t>
                </a:r>
                <a:r>
                  <a:rPr lang="tr-TR" sz="2400" dirty="0" smtClean="0"/>
                  <a:t>dür.</a:t>
                </a:r>
              </a:p>
              <a:p>
                <a:pPr marL="0" indent="0">
                  <a:buNone/>
                </a:pPr>
                <a:endParaRPr lang="tr-TR" sz="2400" i="1" dirty="0" smtClean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m:rPr>
                              <m:sty m:val="p"/>
                            </m:rPr>
                            <a:rPr lang="en-US" sz="2400">
                              <a:latin typeface="Cambria Math" panose="02040503050406030204" pitchFamily="18" charset="0"/>
                            </a:rPr>
                            <m:t>MnO</m:t>
                          </m:r>
                        </m:e>
                        <m:sub>
                          <m:r>
                            <a:rPr lang="en-US" sz="2400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  <m:sup>
                          <m:r>
                            <a:rPr lang="en-US" sz="2400">
                              <a:latin typeface="Cambria Math" panose="02040503050406030204" pitchFamily="18" charset="0"/>
                            </a:rPr>
                            <m:t>−</m:t>
                          </m:r>
                        </m:sup>
                      </m:sSubSup>
                      <m:r>
                        <a:rPr lang="en-US" sz="240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>
                              <a:latin typeface="Cambria Math" panose="02040503050406030204" pitchFamily="18" charset="0"/>
                            </a:rPr>
                            <m:t>8</m:t>
                          </m:r>
                          <m:r>
                            <m:rPr>
                              <m:sty m:val="p"/>
                            </m:rPr>
                            <a:rPr lang="en-US" sz="2400"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p>
                          <m:r>
                            <a:rPr lang="en-US" sz="2400">
                              <a:latin typeface="Cambria Math" panose="02040503050406030204" pitchFamily="18" charset="0"/>
                            </a:rPr>
                            <m:t>+</m:t>
                          </m:r>
                        </m:sup>
                      </m:sSup>
                      <m:r>
                        <a:rPr lang="en-US" sz="240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m:rPr>
                              <m:sty m:val="p"/>
                            </m:rPr>
                            <a:rPr lang="en-US" sz="2400">
                              <a:latin typeface="Cambria Math" panose="02040503050406030204" pitchFamily="18" charset="0"/>
                            </a:rPr>
                            <m:t>e</m:t>
                          </m:r>
                        </m:e>
                        <m:sup>
                          <m:r>
                            <a:rPr lang="en-US" sz="2400">
                              <a:latin typeface="Cambria Math" panose="02040503050406030204" pitchFamily="18" charset="0"/>
                            </a:rPr>
                            <m:t>−</m:t>
                          </m:r>
                        </m:sup>
                      </m:sSup>
                      <m:groupChr>
                        <m:groupChrPr>
                          <m:chr m:val="→"/>
                          <m:vertJc m:val="bot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groupChrPr>
                        <m:e>
                          <m:r>
                            <m:rPr>
                              <m:brk m:alnAt="2"/>
                            </m:rPr>
                            <a:rPr lang="en-US" sz="240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>
                              <a:latin typeface="Cambria Math" panose="02040503050406030204" pitchFamily="18" charset="0"/>
                            </a:rPr>
                            <m:t>         </m:t>
                          </m:r>
                        </m:e>
                      </m:groupChr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400">
                              <a:latin typeface="Cambria Math" panose="02040503050406030204" pitchFamily="18" charset="0"/>
                            </a:rPr>
                            <m:t>Mn</m:t>
                          </m:r>
                        </m:e>
                        <m:sup>
                          <m:r>
                            <a:rPr lang="en-US" sz="2400">
                              <a:latin typeface="Cambria Math" panose="02040503050406030204" pitchFamily="18" charset="0"/>
                            </a:rPr>
                            <m:t>+2</m:t>
                          </m:r>
                        </m:sup>
                      </m:sSup>
                      <m:r>
                        <a:rPr lang="en-US" sz="240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m:rPr>
                              <m:sty m:val="p"/>
                            </m:rPr>
                            <a:rPr lang="en-US" sz="2400"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b>
                          <m:r>
                            <a:rPr lang="en-US" sz="240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m:rPr>
                          <m:sty m:val="p"/>
                        </m:rPr>
                        <a:rPr lang="en-US" sz="2400">
                          <a:latin typeface="Cambria Math" panose="02040503050406030204" pitchFamily="18" charset="0"/>
                        </a:rPr>
                        <m:t>O</m:t>
                      </m:r>
                    </m:oMath>
                  </m:oMathPara>
                </a14:m>
                <a:endParaRPr lang="en-US" sz="2400" dirty="0"/>
              </a:p>
              <a:p>
                <a:endParaRPr lang="tr-TR" sz="2400" dirty="0" smtClean="0"/>
              </a:p>
              <a:p>
                <a:r>
                  <a:rPr lang="tr-TR" sz="2400" dirty="0" smtClean="0"/>
                  <a:t>Titrant olarak</a:t>
                </a:r>
                <a:r>
                  <a:rPr lang="en-US" sz="2400" dirty="0"/>
                  <a:t> KMnO</a:t>
                </a:r>
                <a:r>
                  <a:rPr lang="en-US" sz="2400" baseline="-25000" dirty="0"/>
                  <a:t>4</a:t>
                </a:r>
                <a:r>
                  <a:rPr lang="tr-TR" sz="2400" dirty="0" smtClean="0"/>
                  <a:t> kullanılırken titrasyonun başında erlen içine damlatılan her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 sz="2400">
                            <a:latin typeface="Cambria Math" panose="02040503050406030204" pitchFamily="18" charset="0"/>
                          </a:rPr>
                          <m:t>MnO</m:t>
                        </m:r>
                      </m:e>
                      <m:sub>
                        <m:r>
                          <a:rPr lang="en-US" sz="2400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  <m:sup>
                        <m:r>
                          <a:rPr lang="en-US" sz="2400">
                            <a:latin typeface="Cambria Math" panose="02040503050406030204" pitchFamily="18" charset="0"/>
                          </a:rPr>
                          <m:t>−</m:t>
                        </m:r>
                      </m:sup>
                    </m:sSubSup>
                  </m:oMath>
                </a14:m>
                <a:r>
                  <a:rPr lang="tr-TR" sz="2400" dirty="0" smtClean="0"/>
                  <a:t>, erlendeki indirgen tarafından Mn</a:t>
                </a:r>
                <a:r>
                  <a:rPr lang="tr-TR" sz="2400" baseline="30000" dirty="0" smtClean="0"/>
                  <a:t>+2</a:t>
                </a:r>
                <a:r>
                  <a:rPr lang="tr-TR" sz="2400" dirty="0" smtClean="0"/>
                  <a:t> ‘ye indirgenir ve erlendeki çözeltinin rengi şeffaf olarak kalır. </a:t>
                </a:r>
              </a:p>
              <a:p>
                <a:r>
                  <a:rPr lang="tr-TR" sz="2400" dirty="0" smtClean="0"/>
                  <a:t>Erlendeki çözeltide bulunan indirgen tür tükendiğinde, damlatılan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tr-TR" sz="2400">
                            <a:latin typeface="Cambria Math" panose="02040503050406030204" pitchFamily="18" charset="0"/>
                          </a:rPr>
                          <m:t>MnO</m:t>
                        </m:r>
                      </m:e>
                      <m:sub>
                        <m:r>
                          <a:rPr lang="tr-TR" sz="2400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  <m:sup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−</m:t>
                        </m:r>
                      </m:sup>
                    </m:sSubSup>
                  </m:oMath>
                </a14:m>
                <a:r>
                  <a:rPr lang="tr-TR" sz="2400" dirty="0"/>
                  <a:t> </a:t>
                </a:r>
                <a:r>
                  <a:rPr lang="tr-TR" sz="2400" dirty="0" smtClean="0"/>
                  <a:t>indirgenmeden kalır ve çözeltiye pembe-mor bir renk verir. </a:t>
                </a:r>
              </a:p>
              <a:p>
                <a:r>
                  <a:rPr lang="tr-TR" sz="2400" dirty="0" smtClean="0"/>
                  <a:t>Yani çözeltiye bir indikatör eklenmediği halde, pembe renge ulaşıldığında dönüm noktası tespit edilir. </a:t>
                </a:r>
                <a:endParaRPr lang="en-US" sz="2400" dirty="0"/>
              </a:p>
              <a:p>
                <a:endParaRPr lang="tr-TR" sz="24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794" t="-2160" r="-463" b="-1144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87524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5062" y="1232034"/>
            <a:ext cx="9221689" cy="385751"/>
          </a:xfrm>
        </p:spPr>
        <p:txBody>
          <a:bodyPr>
            <a:noAutofit/>
          </a:bodyPr>
          <a:lstStyle/>
          <a:p>
            <a:r>
              <a:rPr lang="tr-TR" sz="2800" b="1" dirty="0" smtClean="0"/>
              <a:t>1 L 0.02 M </a:t>
            </a:r>
            <a:r>
              <a:rPr lang="en-US" sz="2800" b="1" dirty="0" smtClean="0"/>
              <a:t>KMnO</a:t>
            </a:r>
            <a:r>
              <a:rPr lang="en-US" sz="2800" b="1" baseline="-25000" dirty="0" smtClean="0"/>
              <a:t>4</a:t>
            </a:r>
            <a:r>
              <a:rPr lang="en-US" sz="2800" b="1" dirty="0" smtClean="0"/>
              <a:t> </a:t>
            </a:r>
            <a:r>
              <a:rPr lang="en-US" sz="2800" b="1" dirty="0" err="1"/>
              <a:t>Çözeltisinin</a:t>
            </a:r>
            <a:r>
              <a:rPr lang="en-US" sz="2800" b="1" dirty="0"/>
              <a:t> </a:t>
            </a:r>
            <a:r>
              <a:rPr lang="en-US" sz="2800" b="1" dirty="0" err="1"/>
              <a:t>Hazırlanması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6948" y="1617785"/>
            <a:ext cx="10128738" cy="5191173"/>
          </a:xfrm>
        </p:spPr>
        <p:txBody>
          <a:bodyPr>
            <a:noAutofit/>
          </a:bodyPr>
          <a:lstStyle/>
          <a:p>
            <a:r>
              <a:rPr lang="en-US" sz="2000" dirty="0"/>
              <a:t>1 L </a:t>
            </a:r>
            <a:r>
              <a:rPr lang="en-US" sz="2000" dirty="0" err="1"/>
              <a:t>hacminde</a:t>
            </a:r>
            <a:r>
              <a:rPr lang="en-US" sz="2000" dirty="0"/>
              <a:t> 0.02 M KMnO</a:t>
            </a:r>
            <a:r>
              <a:rPr lang="en-US" sz="2000" baseline="-25000" dirty="0"/>
              <a:t>4 </a:t>
            </a:r>
            <a:r>
              <a:rPr lang="en-US" sz="2000" dirty="0" err="1"/>
              <a:t>çözeltisi</a:t>
            </a:r>
            <a:r>
              <a:rPr lang="en-US" sz="2000" dirty="0"/>
              <a:t> </a:t>
            </a:r>
            <a:r>
              <a:rPr lang="en-US" sz="2000" dirty="0" err="1"/>
              <a:t>hazırlamak</a:t>
            </a:r>
            <a:r>
              <a:rPr lang="en-US" sz="2000" dirty="0"/>
              <a:t> </a:t>
            </a:r>
            <a:r>
              <a:rPr lang="en-US" sz="2000" dirty="0" err="1"/>
              <a:t>için</a:t>
            </a:r>
            <a:r>
              <a:rPr lang="en-US" sz="2000" dirty="0" smtClean="0"/>
              <a:t>,</a:t>
            </a:r>
            <a:r>
              <a:rPr lang="tr-TR" sz="2000" dirty="0" smtClean="0"/>
              <a:t> 0.02 mol</a:t>
            </a:r>
            <a:r>
              <a:rPr lang="en-US" sz="2000" dirty="0" smtClean="0"/>
              <a:t> </a:t>
            </a:r>
            <a:r>
              <a:rPr lang="tr-TR" sz="2000" dirty="0" smtClean="0"/>
              <a:t>(</a:t>
            </a:r>
            <a:r>
              <a:rPr lang="en-US" sz="2000" dirty="0" smtClean="0"/>
              <a:t>3.1605 </a:t>
            </a:r>
            <a:r>
              <a:rPr lang="en-US" sz="2000" dirty="0"/>
              <a:t>g </a:t>
            </a:r>
            <a:r>
              <a:rPr lang="tr-TR" sz="2000" dirty="0" smtClean="0"/>
              <a:t>) </a:t>
            </a:r>
            <a:r>
              <a:rPr lang="en-US" sz="2000" dirty="0" smtClean="0"/>
              <a:t>KMnO</a:t>
            </a:r>
            <a:r>
              <a:rPr lang="en-US" sz="2000" baseline="-25000" dirty="0" smtClean="0"/>
              <a:t>4 </a:t>
            </a:r>
            <a:r>
              <a:rPr lang="en-US" sz="2000" dirty="0"/>
              <a:t>‘</a:t>
            </a:r>
            <a:r>
              <a:rPr lang="en-US" sz="2000" dirty="0" err="1"/>
              <a:t>ün</a:t>
            </a:r>
            <a:r>
              <a:rPr lang="en-US" sz="2000" dirty="0"/>
              <a:t> </a:t>
            </a:r>
            <a:r>
              <a:rPr lang="en-US" sz="2000" dirty="0" smtClean="0"/>
              <a:t>1</a:t>
            </a:r>
            <a:r>
              <a:rPr lang="tr-TR" sz="2000" dirty="0" smtClean="0"/>
              <a:t> </a:t>
            </a:r>
            <a:r>
              <a:rPr lang="en-US" sz="2000" dirty="0" smtClean="0"/>
              <a:t>L </a:t>
            </a:r>
            <a:r>
              <a:rPr lang="en-US" sz="2000" dirty="0" err="1"/>
              <a:t>suda</a:t>
            </a:r>
            <a:r>
              <a:rPr lang="en-US" sz="2000" dirty="0"/>
              <a:t> </a:t>
            </a:r>
            <a:r>
              <a:rPr lang="en-US" sz="2000" dirty="0" err="1"/>
              <a:t>çözülmesi</a:t>
            </a:r>
            <a:r>
              <a:rPr lang="en-US" sz="2000" dirty="0"/>
              <a:t> </a:t>
            </a:r>
            <a:r>
              <a:rPr lang="en-US" sz="2000" dirty="0" err="1"/>
              <a:t>gerekir</a:t>
            </a:r>
            <a:r>
              <a:rPr lang="en-US" sz="2000" dirty="0"/>
              <a:t>. </a:t>
            </a:r>
            <a:r>
              <a:rPr lang="en-US" sz="2000" dirty="0" err="1"/>
              <a:t>Ancak</a:t>
            </a:r>
            <a:r>
              <a:rPr lang="en-US" sz="2000" dirty="0"/>
              <a:t> </a:t>
            </a:r>
            <a:r>
              <a:rPr lang="en-US" sz="2000" dirty="0" err="1" smtClean="0"/>
              <a:t>suda</a:t>
            </a:r>
            <a:r>
              <a:rPr lang="en-US" sz="2000" dirty="0" smtClean="0"/>
              <a:t> </a:t>
            </a:r>
            <a:r>
              <a:rPr lang="en-US" sz="2000" dirty="0" err="1"/>
              <a:t>bulunan</a:t>
            </a:r>
            <a:r>
              <a:rPr lang="en-US" sz="2000" dirty="0"/>
              <a:t> organik </a:t>
            </a:r>
            <a:r>
              <a:rPr lang="en-US" sz="2000" dirty="0" err="1"/>
              <a:t>maddeler</a:t>
            </a:r>
            <a:r>
              <a:rPr lang="en-US" sz="2000" dirty="0"/>
              <a:t> </a:t>
            </a:r>
            <a:r>
              <a:rPr lang="en-US" sz="2000" dirty="0" err="1"/>
              <a:t>tarafından</a:t>
            </a:r>
            <a:r>
              <a:rPr lang="en-US" sz="2000" dirty="0"/>
              <a:t> KMnO</a:t>
            </a:r>
            <a:r>
              <a:rPr lang="en-US" sz="2000" baseline="-25000" dirty="0"/>
              <a:t>4 </a:t>
            </a:r>
            <a:r>
              <a:rPr lang="en-US" sz="2000" dirty="0"/>
              <a:t>‘</a:t>
            </a:r>
            <a:r>
              <a:rPr lang="en-US" sz="2000" dirty="0" err="1"/>
              <a:t>ün</a:t>
            </a:r>
            <a:r>
              <a:rPr lang="en-US" sz="2000" dirty="0"/>
              <a:t>  </a:t>
            </a:r>
            <a:r>
              <a:rPr lang="en-US" sz="2000" dirty="0" err="1"/>
              <a:t>bir</a:t>
            </a:r>
            <a:r>
              <a:rPr lang="en-US" sz="2000" dirty="0"/>
              <a:t> </a:t>
            </a:r>
            <a:r>
              <a:rPr lang="en-US" sz="2000" dirty="0" err="1"/>
              <a:t>kısmı</a:t>
            </a:r>
            <a:r>
              <a:rPr lang="en-US" sz="2000" dirty="0"/>
              <a:t> MnO</a:t>
            </a:r>
            <a:r>
              <a:rPr lang="en-US" sz="2000" baseline="-25000" dirty="0"/>
              <a:t>2</a:t>
            </a:r>
            <a:r>
              <a:rPr lang="en-US" sz="2000" dirty="0"/>
              <a:t> </a:t>
            </a:r>
            <a:r>
              <a:rPr lang="tr-TR" sz="2000" dirty="0" smtClean="0"/>
              <a:t>‘e </a:t>
            </a:r>
            <a:r>
              <a:rPr lang="en-US" sz="2000" dirty="0" err="1" smtClean="0"/>
              <a:t>indirgenir</a:t>
            </a:r>
            <a:r>
              <a:rPr lang="en-US" sz="2000" dirty="0"/>
              <a:t>. Bu </a:t>
            </a:r>
            <a:r>
              <a:rPr lang="en-US" sz="2000" dirty="0" err="1"/>
              <a:t>nedenle</a:t>
            </a:r>
            <a:r>
              <a:rPr lang="en-US" sz="2000" dirty="0"/>
              <a:t> </a:t>
            </a:r>
            <a:r>
              <a:rPr lang="en-US" sz="2000" dirty="0" err="1"/>
              <a:t>çözelti</a:t>
            </a:r>
            <a:r>
              <a:rPr lang="en-US" sz="2000" dirty="0"/>
              <a:t> </a:t>
            </a:r>
            <a:r>
              <a:rPr lang="en-US" sz="2000" dirty="0" err="1"/>
              <a:t>hazırlama</a:t>
            </a:r>
            <a:r>
              <a:rPr lang="en-US" sz="2000" dirty="0"/>
              <a:t> </a:t>
            </a:r>
            <a:r>
              <a:rPr lang="en-US" sz="2000" dirty="0" err="1"/>
              <a:t>sırasında</a:t>
            </a:r>
            <a:r>
              <a:rPr lang="en-US" sz="2000" dirty="0"/>
              <a:t> </a:t>
            </a:r>
            <a:r>
              <a:rPr lang="en-US" sz="2000" dirty="0" err="1"/>
              <a:t>iki</a:t>
            </a:r>
            <a:r>
              <a:rPr lang="en-US" sz="2000" dirty="0"/>
              <a:t> </a:t>
            </a:r>
            <a:r>
              <a:rPr lang="en-US" sz="2000" dirty="0" err="1"/>
              <a:t>noktaya</a:t>
            </a:r>
            <a:r>
              <a:rPr lang="en-US" sz="2000" dirty="0"/>
              <a:t> </a:t>
            </a:r>
            <a:r>
              <a:rPr lang="en-US" sz="2000" dirty="0" err="1"/>
              <a:t>dikkat</a:t>
            </a:r>
            <a:r>
              <a:rPr lang="en-US" sz="2000" dirty="0"/>
              <a:t> </a:t>
            </a:r>
            <a:r>
              <a:rPr lang="en-US" sz="2000" dirty="0" err="1"/>
              <a:t>edilmelidir</a:t>
            </a:r>
            <a:r>
              <a:rPr lang="en-US" sz="2000" dirty="0" smtClean="0"/>
              <a:t>:</a:t>
            </a:r>
            <a:endParaRPr lang="tr-TR" sz="2000" dirty="0" smtClean="0"/>
          </a:p>
          <a:p>
            <a:endParaRPr lang="en-US" sz="500" dirty="0"/>
          </a:p>
          <a:p>
            <a:pPr marL="688975" lvl="1" indent="-407988">
              <a:buFont typeface="+mj-lt"/>
              <a:buAutoNum type="arabicPeriod"/>
            </a:pPr>
            <a:r>
              <a:rPr lang="en-US" sz="2000" dirty="0" err="1"/>
              <a:t>Tartım</a:t>
            </a:r>
            <a:r>
              <a:rPr lang="en-US" sz="2000" dirty="0"/>
              <a:t> </a:t>
            </a:r>
            <a:r>
              <a:rPr lang="en-US" sz="2000" dirty="0" err="1"/>
              <a:t>sırasında</a:t>
            </a:r>
            <a:r>
              <a:rPr lang="en-US" sz="2000" dirty="0"/>
              <a:t> </a:t>
            </a:r>
            <a:r>
              <a:rPr lang="en-US" sz="2000" dirty="0" err="1"/>
              <a:t>yaklaşık</a:t>
            </a:r>
            <a:r>
              <a:rPr lang="en-US" sz="2000" dirty="0"/>
              <a:t> </a:t>
            </a:r>
            <a:r>
              <a:rPr lang="tr-TR" sz="2000" dirty="0" smtClean="0"/>
              <a:t>0.1-0.2 g </a:t>
            </a:r>
            <a:r>
              <a:rPr lang="en-US" sz="2000" dirty="0" err="1" smtClean="0"/>
              <a:t>kadar</a:t>
            </a:r>
            <a:r>
              <a:rPr lang="en-US" sz="2000" dirty="0" smtClean="0"/>
              <a:t> </a:t>
            </a:r>
            <a:r>
              <a:rPr lang="en-US" sz="2000" dirty="0" err="1"/>
              <a:t>fazla</a:t>
            </a:r>
            <a:r>
              <a:rPr lang="en-US" sz="2000" dirty="0"/>
              <a:t> </a:t>
            </a:r>
            <a:r>
              <a:rPr lang="en-US" sz="2000" dirty="0" err="1"/>
              <a:t>miktarda</a:t>
            </a:r>
            <a:r>
              <a:rPr lang="en-US" sz="2000" dirty="0"/>
              <a:t> KMnO</a:t>
            </a:r>
            <a:r>
              <a:rPr lang="en-US" sz="2000" baseline="-25000" dirty="0"/>
              <a:t>4 </a:t>
            </a:r>
            <a:r>
              <a:rPr lang="en-US" sz="2000" dirty="0" err="1"/>
              <a:t>tartılmalıdır</a:t>
            </a:r>
            <a:r>
              <a:rPr lang="en-US" sz="2000" dirty="0"/>
              <a:t>.</a:t>
            </a:r>
          </a:p>
          <a:p>
            <a:pPr marL="688975" lvl="1" indent="-407988">
              <a:buFont typeface="+mj-lt"/>
              <a:buAutoNum type="arabicPeriod"/>
            </a:pPr>
            <a:r>
              <a:rPr lang="en-US" sz="2000" dirty="0" err="1" smtClean="0"/>
              <a:t>Suda</a:t>
            </a:r>
            <a:r>
              <a:rPr lang="tr-TR" sz="2000" dirty="0" smtClean="0"/>
              <a:t>ki organik maddelerin </a:t>
            </a:r>
            <a:r>
              <a:rPr lang="tr-TR" sz="2000" dirty="0" smtClean="0"/>
              <a:t>varlığından </a:t>
            </a:r>
            <a:r>
              <a:rPr lang="tr-TR" sz="2000" dirty="0" smtClean="0"/>
              <a:t>dolayı </a:t>
            </a:r>
            <a:r>
              <a:rPr lang="en-US" sz="2000" dirty="0" err="1" smtClean="0"/>
              <a:t>kendiliğinden</a:t>
            </a:r>
            <a:r>
              <a:rPr lang="en-US" sz="2000" dirty="0" smtClean="0"/>
              <a:t> </a:t>
            </a:r>
            <a:r>
              <a:rPr lang="en-US" sz="2000" dirty="0" err="1" smtClean="0"/>
              <a:t>oluşan</a:t>
            </a:r>
            <a:r>
              <a:rPr lang="en-US" sz="2000" dirty="0" smtClean="0"/>
              <a:t> </a:t>
            </a:r>
            <a:r>
              <a:rPr lang="en-US" sz="2000" dirty="0"/>
              <a:t>MnO</a:t>
            </a:r>
            <a:r>
              <a:rPr lang="en-US" sz="2000" baseline="-25000" dirty="0"/>
              <a:t>2</a:t>
            </a:r>
            <a:r>
              <a:rPr lang="en-US" sz="2000" dirty="0"/>
              <a:t> </a:t>
            </a:r>
            <a:r>
              <a:rPr lang="en-US" sz="2000" dirty="0" err="1"/>
              <a:t>katalizör</a:t>
            </a:r>
            <a:r>
              <a:rPr lang="en-US" sz="2000" dirty="0"/>
              <a:t> </a:t>
            </a:r>
            <a:r>
              <a:rPr lang="en-US" sz="2000" dirty="0" err="1"/>
              <a:t>işlevi</a:t>
            </a:r>
            <a:r>
              <a:rPr lang="en-US" sz="2000" dirty="0"/>
              <a:t> </a:t>
            </a:r>
            <a:r>
              <a:rPr lang="en-US" sz="2000" dirty="0" err="1"/>
              <a:t>görerek</a:t>
            </a:r>
            <a:r>
              <a:rPr lang="en-US" sz="2000" dirty="0"/>
              <a:t> </a:t>
            </a:r>
            <a:r>
              <a:rPr lang="en-US" sz="2000" dirty="0" err="1"/>
              <a:t>bozunmayı</a:t>
            </a:r>
            <a:r>
              <a:rPr lang="en-US" sz="2000" dirty="0"/>
              <a:t> </a:t>
            </a:r>
            <a:r>
              <a:rPr lang="en-US" sz="2000" dirty="0" err="1"/>
              <a:t>hızlandıracağı</a:t>
            </a:r>
            <a:r>
              <a:rPr lang="en-US" sz="2000" dirty="0"/>
              <a:t> </a:t>
            </a:r>
            <a:r>
              <a:rPr lang="en-US" sz="2000" dirty="0" err="1"/>
              <a:t>için</a:t>
            </a:r>
            <a:r>
              <a:rPr lang="en-US" sz="2000" dirty="0"/>
              <a:t> </a:t>
            </a:r>
            <a:r>
              <a:rPr lang="en-US" sz="2000" dirty="0" err="1"/>
              <a:t>süzülerek</a:t>
            </a:r>
            <a:r>
              <a:rPr lang="en-US" sz="2000" dirty="0"/>
              <a:t> </a:t>
            </a:r>
            <a:r>
              <a:rPr lang="en-US" sz="2000" dirty="0" err="1"/>
              <a:t>ayrılmalıdır</a:t>
            </a:r>
            <a:r>
              <a:rPr lang="en-US" sz="2000" dirty="0" smtClean="0"/>
              <a:t>.</a:t>
            </a:r>
            <a:endParaRPr lang="tr-TR" sz="2000" dirty="0"/>
          </a:p>
          <a:p>
            <a:pPr marL="503971" lvl="1" indent="0">
              <a:buNone/>
            </a:pPr>
            <a:endParaRPr lang="en-US" sz="500" dirty="0"/>
          </a:p>
          <a:p>
            <a:pPr fontAlgn="base"/>
            <a:r>
              <a:rPr lang="en-US" sz="2000" dirty="0" err="1"/>
              <a:t>Tartılan</a:t>
            </a:r>
            <a:r>
              <a:rPr lang="en-US" sz="2000" dirty="0"/>
              <a:t> KMnO</a:t>
            </a:r>
            <a:r>
              <a:rPr lang="en-US" sz="2000" baseline="-25000" dirty="0"/>
              <a:t>4</a:t>
            </a:r>
            <a:r>
              <a:rPr lang="en-US" sz="2000" dirty="0"/>
              <a:t> </a:t>
            </a:r>
            <a:r>
              <a:rPr lang="en-US" sz="2000" dirty="0" err="1"/>
              <a:t>bir</a:t>
            </a:r>
            <a:r>
              <a:rPr lang="en-US" sz="2000" dirty="0"/>
              <a:t> </a:t>
            </a:r>
            <a:r>
              <a:rPr lang="en-US" sz="2000" dirty="0" err="1"/>
              <a:t>beher</a:t>
            </a:r>
            <a:r>
              <a:rPr lang="en-US" sz="2000" dirty="0"/>
              <a:t> </a:t>
            </a:r>
            <a:r>
              <a:rPr lang="en-US" sz="2000" dirty="0" err="1"/>
              <a:t>içerisine</a:t>
            </a:r>
            <a:r>
              <a:rPr lang="en-US" sz="2000" dirty="0"/>
              <a:t> </a:t>
            </a:r>
            <a:r>
              <a:rPr lang="en-US" sz="2000" dirty="0" err="1"/>
              <a:t>alınarak</a:t>
            </a:r>
            <a:r>
              <a:rPr lang="en-US" sz="2000" dirty="0"/>
              <a:t> </a:t>
            </a:r>
            <a:r>
              <a:rPr lang="en-US" sz="2000" dirty="0" err="1"/>
              <a:t>yaklaşık</a:t>
            </a:r>
            <a:r>
              <a:rPr lang="en-US" sz="2000" dirty="0"/>
              <a:t> 400-500 mL </a:t>
            </a:r>
            <a:r>
              <a:rPr lang="en-US" sz="2000" dirty="0" err="1"/>
              <a:t>saf</a:t>
            </a:r>
            <a:r>
              <a:rPr lang="en-US" sz="2000" dirty="0"/>
              <a:t> </a:t>
            </a:r>
            <a:r>
              <a:rPr lang="en-US" sz="2000" dirty="0" err="1"/>
              <a:t>suyla</a:t>
            </a:r>
            <a:r>
              <a:rPr lang="en-US" sz="2000" dirty="0"/>
              <a:t> </a:t>
            </a:r>
            <a:r>
              <a:rPr lang="en-US" sz="2000" dirty="0" err="1"/>
              <a:t>bagetle</a:t>
            </a:r>
            <a:r>
              <a:rPr lang="en-US" sz="2000" dirty="0"/>
              <a:t> </a:t>
            </a:r>
            <a:r>
              <a:rPr lang="en-US" sz="2000" dirty="0" err="1"/>
              <a:t>karıştırılarak</a:t>
            </a:r>
            <a:r>
              <a:rPr lang="en-US" sz="2000" dirty="0"/>
              <a:t> </a:t>
            </a:r>
            <a:r>
              <a:rPr lang="en-US" sz="2000" dirty="0" err="1"/>
              <a:t>çözülür</a:t>
            </a:r>
            <a:r>
              <a:rPr lang="en-US" sz="2000" dirty="0"/>
              <a:t> </a:t>
            </a:r>
            <a:r>
              <a:rPr lang="en-US" sz="2000" dirty="0" err="1"/>
              <a:t>ardından</a:t>
            </a:r>
            <a:r>
              <a:rPr lang="en-US" sz="2000" dirty="0"/>
              <a:t> 1 </a:t>
            </a:r>
            <a:r>
              <a:rPr lang="en-US" sz="2000" dirty="0" err="1"/>
              <a:t>L’lik</a:t>
            </a:r>
            <a:r>
              <a:rPr lang="en-US" sz="2000" dirty="0"/>
              <a:t> </a:t>
            </a:r>
            <a:r>
              <a:rPr lang="en-US" sz="2000" dirty="0" err="1"/>
              <a:t>balon</a:t>
            </a:r>
            <a:r>
              <a:rPr lang="en-US" sz="2000" dirty="0"/>
              <a:t> </a:t>
            </a:r>
            <a:r>
              <a:rPr lang="en-US" sz="2000" dirty="0" err="1"/>
              <a:t>jojeye</a:t>
            </a:r>
            <a:r>
              <a:rPr lang="en-US" sz="2000" dirty="0"/>
              <a:t> </a:t>
            </a:r>
            <a:r>
              <a:rPr lang="en-US" sz="2000" dirty="0" err="1"/>
              <a:t>aktarılır</a:t>
            </a:r>
            <a:r>
              <a:rPr lang="en-US" sz="2000" dirty="0"/>
              <a:t>, </a:t>
            </a:r>
            <a:r>
              <a:rPr lang="en-US" sz="2000" dirty="0" err="1"/>
              <a:t>beherde</a:t>
            </a:r>
            <a:r>
              <a:rPr lang="en-US" sz="2000" dirty="0"/>
              <a:t> </a:t>
            </a:r>
            <a:r>
              <a:rPr lang="en-US" sz="2000" dirty="0" err="1"/>
              <a:t>kalan</a:t>
            </a:r>
            <a:r>
              <a:rPr lang="en-US" sz="2000" dirty="0"/>
              <a:t> </a:t>
            </a:r>
            <a:r>
              <a:rPr lang="en-US" sz="2000" dirty="0" err="1"/>
              <a:t>katı</a:t>
            </a:r>
            <a:r>
              <a:rPr lang="en-US" sz="2000" dirty="0"/>
              <a:t> 100-200 mL </a:t>
            </a:r>
            <a:r>
              <a:rPr lang="en-US" sz="2000" dirty="0" err="1"/>
              <a:t>saf</a:t>
            </a:r>
            <a:r>
              <a:rPr lang="en-US" sz="2000" dirty="0"/>
              <a:t> </a:t>
            </a:r>
            <a:r>
              <a:rPr lang="en-US" sz="2000" dirty="0" err="1"/>
              <a:t>suyla</a:t>
            </a:r>
            <a:r>
              <a:rPr lang="en-US" sz="2000" dirty="0"/>
              <a:t> </a:t>
            </a:r>
            <a:r>
              <a:rPr lang="en-US" sz="2000" dirty="0" err="1"/>
              <a:t>yıkanarak</a:t>
            </a:r>
            <a:r>
              <a:rPr lang="en-US" sz="2000" dirty="0"/>
              <a:t> </a:t>
            </a:r>
            <a:r>
              <a:rPr lang="en-US" sz="2000" dirty="0" err="1"/>
              <a:t>balon</a:t>
            </a:r>
            <a:r>
              <a:rPr lang="en-US" sz="2000" dirty="0"/>
              <a:t> </a:t>
            </a:r>
            <a:r>
              <a:rPr lang="en-US" sz="2000" dirty="0" err="1"/>
              <a:t>jojeye</a:t>
            </a:r>
            <a:r>
              <a:rPr lang="en-US" sz="2000" dirty="0"/>
              <a:t> </a:t>
            </a:r>
            <a:r>
              <a:rPr lang="en-US" sz="2000" dirty="0" err="1"/>
              <a:t>aktarılır</a:t>
            </a:r>
            <a:r>
              <a:rPr lang="en-US" sz="2000" dirty="0"/>
              <a:t>. Bu </a:t>
            </a:r>
            <a:r>
              <a:rPr lang="en-US" sz="2000" dirty="0" err="1"/>
              <a:t>işlem</a:t>
            </a:r>
            <a:r>
              <a:rPr lang="en-US" sz="2000" dirty="0"/>
              <a:t> </a:t>
            </a:r>
            <a:r>
              <a:rPr lang="en-US" sz="2000" dirty="0" err="1"/>
              <a:t>birkaç</a:t>
            </a:r>
            <a:r>
              <a:rPr lang="en-US" sz="2000" dirty="0"/>
              <a:t> </a:t>
            </a:r>
            <a:r>
              <a:rPr lang="en-US" sz="2000" dirty="0" err="1"/>
              <a:t>kez</a:t>
            </a:r>
            <a:r>
              <a:rPr lang="en-US" sz="2000" dirty="0"/>
              <a:t> </a:t>
            </a:r>
            <a:r>
              <a:rPr lang="en-US" sz="2000" dirty="0" err="1"/>
              <a:t>tekrarlandıktan</a:t>
            </a:r>
            <a:r>
              <a:rPr lang="en-US" sz="2000" dirty="0"/>
              <a:t> (</a:t>
            </a:r>
            <a:r>
              <a:rPr lang="en-US" sz="2000" dirty="0" err="1"/>
              <a:t>suyun</a:t>
            </a:r>
            <a:r>
              <a:rPr lang="en-US" sz="2000" dirty="0"/>
              <a:t> </a:t>
            </a:r>
            <a:r>
              <a:rPr lang="en-US" sz="2000" dirty="0" err="1"/>
              <a:t>miktarının</a:t>
            </a:r>
            <a:r>
              <a:rPr lang="en-US" sz="2000" dirty="0"/>
              <a:t> 1 </a:t>
            </a:r>
            <a:r>
              <a:rPr lang="en-US" sz="2000" dirty="0" err="1"/>
              <a:t>L’yi</a:t>
            </a:r>
            <a:r>
              <a:rPr lang="en-US" sz="2000" dirty="0"/>
              <a:t> </a:t>
            </a:r>
            <a:r>
              <a:rPr lang="en-US" sz="2000" dirty="0" err="1"/>
              <a:t>geçmemesine</a:t>
            </a:r>
            <a:r>
              <a:rPr lang="en-US" sz="2000" dirty="0"/>
              <a:t> </a:t>
            </a:r>
            <a:r>
              <a:rPr lang="en-US" sz="2000" dirty="0" err="1"/>
              <a:t>dikkat</a:t>
            </a:r>
            <a:r>
              <a:rPr lang="en-US" sz="2000" dirty="0"/>
              <a:t> </a:t>
            </a:r>
            <a:r>
              <a:rPr lang="en-US" sz="2000" dirty="0" err="1"/>
              <a:t>ediniz</a:t>
            </a:r>
            <a:r>
              <a:rPr lang="en-US" sz="2000" dirty="0"/>
              <a:t>) ve </a:t>
            </a:r>
            <a:r>
              <a:rPr lang="en-US" sz="2000" dirty="0" err="1"/>
              <a:t>beherde</a:t>
            </a:r>
            <a:r>
              <a:rPr lang="en-US" sz="2000" dirty="0"/>
              <a:t> </a:t>
            </a:r>
            <a:r>
              <a:rPr lang="en-US" sz="2000" dirty="0" err="1"/>
              <a:t>permanganat</a:t>
            </a:r>
            <a:r>
              <a:rPr lang="en-US" sz="2000" dirty="0"/>
              <a:t> </a:t>
            </a:r>
            <a:r>
              <a:rPr lang="en-US" sz="2000" dirty="0" err="1"/>
              <a:t>kalmadığına</a:t>
            </a:r>
            <a:r>
              <a:rPr lang="en-US" sz="2000" dirty="0"/>
              <a:t> </a:t>
            </a:r>
            <a:r>
              <a:rPr lang="en-US" sz="2000" dirty="0" err="1"/>
              <a:t>emin</a:t>
            </a:r>
            <a:r>
              <a:rPr lang="en-US" sz="2000" dirty="0"/>
              <a:t> </a:t>
            </a:r>
            <a:r>
              <a:rPr lang="en-US" sz="2000" dirty="0" err="1"/>
              <a:t>olunduktan</a:t>
            </a:r>
            <a:r>
              <a:rPr lang="en-US" sz="2000" dirty="0"/>
              <a:t> </a:t>
            </a:r>
            <a:r>
              <a:rPr lang="en-US" sz="2000" dirty="0" err="1"/>
              <a:t>sonra</a:t>
            </a:r>
            <a:r>
              <a:rPr lang="en-US" sz="2000" dirty="0"/>
              <a:t> </a:t>
            </a:r>
            <a:r>
              <a:rPr lang="en-US" sz="2000" dirty="0" err="1"/>
              <a:t>balonjojedeki</a:t>
            </a:r>
            <a:r>
              <a:rPr lang="en-US" sz="2000" dirty="0"/>
              <a:t> </a:t>
            </a:r>
            <a:r>
              <a:rPr lang="en-US" sz="2000" dirty="0" err="1"/>
              <a:t>çözelti</a:t>
            </a:r>
            <a:r>
              <a:rPr lang="en-US" sz="2000" dirty="0"/>
              <a:t> </a:t>
            </a:r>
            <a:r>
              <a:rPr lang="en-US" sz="2000" dirty="0" err="1"/>
              <a:t>saf</a:t>
            </a:r>
            <a:r>
              <a:rPr lang="en-US" sz="2000" dirty="0"/>
              <a:t> </a:t>
            </a:r>
            <a:r>
              <a:rPr lang="en-US" sz="2000" dirty="0" err="1"/>
              <a:t>su</a:t>
            </a:r>
            <a:r>
              <a:rPr lang="en-US" sz="2000" dirty="0"/>
              <a:t> </a:t>
            </a:r>
            <a:r>
              <a:rPr lang="en-US" sz="2000" dirty="0" err="1"/>
              <a:t>ile</a:t>
            </a:r>
            <a:r>
              <a:rPr lang="en-US" sz="2000" dirty="0"/>
              <a:t> </a:t>
            </a:r>
            <a:r>
              <a:rPr lang="en-US" sz="2000" dirty="0" smtClean="0"/>
              <a:t>1</a:t>
            </a:r>
            <a:r>
              <a:rPr lang="tr-TR" sz="2000" dirty="0" smtClean="0"/>
              <a:t> </a:t>
            </a:r>
            <a:r>
              <a:rPr lang="en-US" sz="2000" dirty="0" err="1" smtClean="0"/>
              <a:t>L’ye</a:t>
            </a:r>
            <a:r>
              <a:rPr lang="en-US" sz="2000" dirty="0" smtClean="0"/>
              <a:t> </a:t>
            </a:r>
            <a:r>
              <a:rPr lang="en-US" sz="2000" dirty="0" err="1"/>
              <a:t>tamamlanır</a:t>
            </a:r>
            <a:r>
              <a:rPr lang="en-US" sz="2000" dirty="0"/>
              <a:t>.</a:t>
            </a:r>
          </a:p>
          <a:p>
            <a:pPr fontAlgn="base"/>
            <a:r>
              <a:rPr lang="en-US" sz="2000" dirty="0" err="1"/>
              <a:t>Çözelti</a:t>
            </a:r>
            <a:r>
              <a:rPr lang="en-US" sz="2000" dirty="0"/>
              <a:t> </a:t>
            </a:r>
            <a:r>
              <a:rPr lang="en-US" sz="2000" dirty="0" err="1"/>
              <a:t>bir</a:t>
            </a:r>
            <a:r>
              <a:rPr lang="en-US" sz="2000" dirty="0"/>
              <a:t> </a:t>
            </a:r>
            <a:r>
              <a:rPr lang="en-US" sz="2000" dirty="0" err="1"/>
              <a:t>hafta</a:t>
            </a:r>
            <a:r>
              <a:rPr lang="en-US" sz="2000" dirty="0"/>
              <a:t> </a:t>
            </a:r>
            <a:r>
              <a:rPr lang="en-US" sz="2000" dirty="0" err="1"/>
              <a:t>karanlık</a:t>
            </a:r>
            <a:r>
              <a:rPr lang="en-US" sz="2000" dirty="0"/>
              <a:t> </a:t>
            </a:r>
            <a:r>
              <a:rPr lang="en-US" sz="2000" dirty="0" err="1"/>
              <a:t>ortamda</a:t>
            </a:r>
            <a:r>
              <a:rPr lang="en-US" sz="2000" dirty="0"/>
              <a:t> </a:t>
            </a:r>
            <a:r>
              <a:rPr lang="en-US" sz="2000" dirty="0" err="1"/>
              <a:t>bekletildikten</a:t>
            </a:r>
            <a:r>
              <a:rPr lang="en-US" sz="2000" dirty="0"/>
              <a:t> </a:t>
            </a:r>
            <a:r>
              <a:rPr lang="en-US" sz="2000" dirty="0" err="1" smtClean="0"/>
              <a:t>sonra</a:t>
            </a:r>
            <a:r>
              <a:rPr lang="tr-TR" sz="2000" dirty="0" smtClean="0"/>
              <a:t> </a:t>
            </a:r>
            <a:r>
              <a:rPr lang="en-US" sz="2000" dirty="0" smtClean="0"/>
              <a:t> </a:t>
            </a:r>
            <a:r>
              <a:rPr lang="en-US" sz="2000" dirty="0"/>
              <a:t>cam </a:t>
            </a:r>
            <a:r>
              <a:rPr lang="en-US" sz="2000" dirty="0" err="1"/>
              <a:t>pamuğundan</a:t>
            </a:r>
            <a:r>
              <a:rPr lang="en-US" sz="2000" dirty="0"/>
              <a:t> </a:t>
            </a:r>
            <a:r>
              <a:rPr lang="en-US" sz="2000" dirty="0" err="1" smtClean="0"/>
              <a:t>süzül</a:t>
            </a:r>
            <a:r>
              <a:rPr lang="tr-TR" sz="2000" dirty="0" smtClean="0"/>
              <a:t>düğünde kullanıma hazır hale gelmiş olur. Bu çözelti</a:t>
            </a:r>
            <a:r>
              <a:rPr lang="en-US" sz="2000" dirty="0" smtClean="0"/>
              <a:t> </a:t>
            </a:r>
            <a:r>
              <a:rPr lang="en-US" sz="2000" dirty="0" err="1"/>
              <a:t>koyu</a:t>
            </a:r>
            <a:r>
              <a:rPr lang="en-US" sz="2000" dirty="0"/>
              <a:t> </a:t>
            </a:r>
            <a:r>
              <a:rPr lang="en-US" sz="2000" dirty="0" err="1"/>
              <a:t>renkli</a:t>
            </a:r>
            <a:r>
              <a:rPr lang="en-US" sz="2000" dirty="0"/>
              <a:t> </a:t>
            </a:r>
            <a:r>
              <a:rPr lang="en-US" sz="2000" dirty="0" err="1"/>
              <a:t>şişelerde</a:t>
            </a:r>
            <a:r>
              <a:rPr lang="en-US" sz="2000" dirty="0"/>
              <a:t> </a:t>
            </a:r>
            <a:r>
              <a:rPr lang="en-US" sz="2000" dirty="0" err="1"/>
              <a:t>saklanır</a:t>
            </a:r>
            <a:r>
              <a:rPr lang="en-US" sz="2000" dirty="0" smtClean="0"/>
              <a:t>.</a:t>
            </a:r>
            <a:r>
              <a:rPr lang="tr-TR" sz="2000" dirty="0" smtClean="0"/>
              <a:t> </a:t>
            </a:r>
          </a:p>
          <a:p>
            <a:pPr fontAlgn="base"/>
            <a:r>
              <a:rPr lang="tr-TR" sz="2000" dirty="0" smtClean="0"/>
              <a:t>Çözelti bir hafta bekletildiğinde sudaki organik maddelerin tamamına yakını yükseltgenir ve ortamdaki </a:t>
            </a:r>
            <a:r>
              <a:rPr lang="en-US" sz="2000" dirty="0"/>
              <a:t>KMnO</a:t>
            </a:r>
            <a:r>
              <a:rPr lang="en-US" sz="2000" baseline="-25000" dirty="0"/>
              <a:t>4</a:t>
            </a:r>
            <a:r>
              <a:rPr lang="tr-TR" sz="2000" dirty="0" smtClean="0"/>
              <a:t> azalır. Katı olan </a:t>
            </a:r>
            <a:r>
              <a:rPr lang="en-US" sz="2000" dirty="0"/>
              <a:t>MnO</a:t>
            </a:r>
            <a:r>
              <a:rPr lang="en-US" sz="2000" baseline="-25000" dirty="0"/>
              <a:t>2</a:t>
            </a:r>
            <a:r>
              <a:rPr lang="en-US" sz="2000" dirty="0"/>
              <a:t> </a:t>
            </a:r>
            <a:r>
              <a:rPr lang="tr-TR" sz="2000" dirty="0" smtClean="0"/>
              <a:t>cam pamuğuyla süzülerek uzaklaştırılır. </a:t>
            </a:r>
            <a:r>
              <a:rPr lang="tr-TR" sz="2000" b="1" dirty="0" smtClean="0"/>
              <a:t>(Filtre kağıdı organik yapıda olduğundan kullanılamaz.) </a:t>
            </a:r>
            <a:r>
              <a:rPr lang="tr-TR" sz="2000" dirty="0" smtClean="0"/>
              <a:t>Fotoindirgenmeyi engellemek için süzülen çözelti renkli şişelerde karanlıkta saklanır.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03304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5062" y="1193533"/>
            <a:ext cx="9221689" cy="382050"/>
          </a:xfrm>
        </p:spPr>
        <p:txBody>
          <a:bodyPr>
            <a:normAutofit fontScale="90000"/>
          </a:bodyPr>
          <a:lstStyle/>
          <a:p>
            <a:r>
              <a:rPr lang="en-US" sz="2800" b="1" dirty="0"/>
              <a:t>KMnO</a:t>
            </a:r>
            <a:r>
              <a:rPr lang="en-US" sz="2800" b="1" baseline="-25000" dirty="0"/>
              <a:t>4</a:t>
            </a:r>
            <a:r>
              <a:rPr lang="en-US" sz="2800" b="1" dirty="0"/>
              <a:t> </a:t>
            </a:r>
            <a:r>
              <a:rPr lang="en-US" sz="2800" b="1" dirty="0" err="1"/>
              <a:t>Çözeltisinin</a:t>
            </a:r>
            <a:r>
              <a:rPr lang="en-US" sz="2800" b="1" dirty="0"/>
              <a:t> </a:t>
            </a:r>
            <a:r>
              <a:rPr lang="en-US" sz="2800" b="1" dirty="0" err="1"/>
              <a:t>Ayarlanması</a:t>
            </a:r>
            <a:endParaRPr lang="en-US" sz="2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735062" y="1842868"/>
                <a:ext cx="9221689" cy="4966090"/>
              </a:xfrm>
            </p:spPr>
            <p:txBody>
              <a:bodyPr>
                <a:normAutofit/>
              </a:bodyPr>
              <a:lstStyle/>
              <a:p>
                <a:pPr fontAlgn="base"/>
                <a:r>
                  <a:rPr lang="tr-TR" sz="2000" dirty="0"/>
                  <a:t>0.1-0.2 </a:t>
                </a:r>
                <a:r>
                  <a:rPr lang="tr-TR" sz="2000" dirty="0" smtClean="0"/>
                  <a:t>g</a:t>
                </a:r>
                <a:r>
                  <a:rPr lang="en-US" sz="2000" dirty="0" smtClean="0"/>
                  <a:t> </a:t>
                </a:r>
                <a:r>
                  <a:rPr lang="en-US" sz="2000" dirty="0" err="1"/>
                  <a:t>civarında</a:t>
                </a:r>
                <a:r>
                  <a:rPr lang="en-US" sz="2000" dirty="0"/>
                  <a:t> </a:t>
                </a:r>
                <a:r>
                  <a:rPr lang="en-US" sz="2000" dirty="0" err="1"/>
                  <a:t>hassas</a:t>
                </a:r>
                <a:r>
                  <a:rPr lang="en-US" sz="2000" dirty="0"/>
                  <a:t> </a:t>
                </a:r>
                <a:r>
                  <a:rPr lang="en-US" sz="2000" dirty="0" err="1"/>
                  <a:t>olarak</a:t>
                </a:r>
                <a:r>
                  <a:rPr lang="en-US" sz="2000" dirty="0"/>
                  <a:t> </a:t>
                </a:r>
                <a:r>
                  <a:rPr lang="en-US" sz="2000" dirty="0" err="1"/>
                  <a:t>tartılan</a:t>
                </a:r>
                <a:r>
                  <a:rPr lang="en-US" sz="2000" dirty="0"/>
                  <a:t> </a:t>
                </a:r>
                <a:r>
                  <a:rPr lang="en-US" sz="2000" dirty="0" err="1"/>
                  <a:t>okzalik</a:t>
                </a:r>
                <a:r>
                  <a:rPr lang="en-US" sz="2000" dirty="0"/>
                  <a:t> </a:t>
                </a:r>
                <a:r>
                  <a:rPr lang="en-US" sz="2000" dirty="0" err="1"/>
                  <a:t>asit</a:t>
                </a:r>
                <a:r>
                  <a:rPr lang="en-US" sz="2000" dirty="0"/>
                  <a:t> (H</a:t>
                </a:r>
                <a:r>
                  <a:rPr lang="en-US" sz="2000" baseline="-25000" dirty="0"/>
                  <a:t>2</a:t>
                </a:r>
                <a:r>
                  <a:rPr lang="en-US" sz="2000" dirty="0"/>
                  <a:t>C</a:t>
                </a:r>
                <a:r>
                  <a:rPr lang="en-US" sz="2000" baseline="-25000" dirty="0"/>
                  <a:t>2</a:t>
                </a:r>
                <a:r>
                  <a:rPr lang="en-US" sz="2000" dirty="0"/>
                  <a:t>O</a:t>
                </a:r>
                <a:r>
                  <a:rPr lang="en-US" sz="2000" baseline="-25000" dirty="0"/>
                  <a:t>4</a:t>
                </a:r>
                <a:r>
                  <a:rPr lang="en-US" sz="2000" dirty="0"/>
                  <a:t>.H</a:t>
                </a:r>
                <a:r>
                  <a:rPr lang="en-US" sz="2000" baseline="-25000" dirty="0"/>
                  <a:t>2</a:t>
                </a:r>
                <a:r>
                  <a:rPr lang="en-US" sz="2000" dirty="0"/>
                  <a:t>O) </a:t>
                </a:r>
                <a:r>
                  <a:rPr lang="en-US" sz="2000" dirty="0" err="1"/>
                  <a:t>bir</a:t>
                </a:r>
                <a:r>
                  <a:rPr lang="en-US" sz="2000" dirty="0"/>
                  <a:t> </a:t>
                </a:r>
                <a:r>
                  <a:rPr lang="en-US" sz="2000" dirty="0" err="1"/>
                  <a:t>erlen</a:t>
                </a:r>
                <a:r>
                  <a:rPr lang="en-US" sz="2000" dirty="0"/>
                  <a:t> </a:t>
                </a:r>
                <a:r>
                  <a:rPr lang="en-US" sz="2000" dirty="0" err="1"/>
                  <a:t>içinde</a:t>
                </a:r>
                <a:r>
                  <a:rPr lang="en-US" sz="2000" dirty="0"/>
                  <a:t> </a:t>
                </a:r>
                <a:r>
                  <a:rPr lang="en-US" sz="2000" dirty="0" err="1"/>
                  <a:t>yaklaşık</a:t>
                </a:r>
                <a:r>
                  <a:rPr lang="en-US" sz="2000" dirty="0"/>
                  <a:t> 100 mL </a:t>
                </a:r>
                <a:r>
                  <a:rPr lang="en-US" sz="2000" dirty="0" err="1"/>
                  <a:t>distile</a:t>
                </a:r>
                <a:r>
                  <a:rPr lang="en-US" sz="2000" dirty="0"/>
                  <a:t> </a:t>
                </a:r>
                <a:r>
                  <a:rPr lang="en-US" sz="2000" dirty="0" err="1"/>
                  <a:t>su</a:t>
                </a:r>
                <a:r>
                  <a:rPr lang="en-US" sz="2000" dirty="0"/>
                  <a:t> </a:t>
                </a:r>
                <a:r>
                  <a:rPr lang="en-US" sz="2000" dirty="0" err="1"/>
                  <a:t>ile</a:t>
                </a:r>
                <a:r>
                  <a:rPr lang="en-US" sz="2000" dirty="0"/>
                  <a:t> </a:t>
                </a:r>
                <a:r>
                  <a:rPr lang="en-US" sz="2000" dirty="0" err="1"/>
                  <a:t>çözülür</a:t>
                </a:r>
                <a:r>
                  <a:rPr lang="en-US" sz="2000" dirty="0"/>
                  <a:t>. </a:t>
                </a:r>
              </a:p>
              <a:p>
                <a:pPr fontAlgn="base"/>
                <a:r>
                  <a:rPr lang="en-US" sz="2000" dirty="0" err="1"/>
                  <a:t>Üzerine</a:t>
                </a:r>
                <a:r>
                  <a:rPr lang="en-US" sz="2000" dirty="0"/>
                  <a:t> 10 mL ½ </a:t>
                </a:r>
                <a:r>
                  <a:rPr lang="en-US" sz="2000" dirty="0" err="1"/>
                  <a:t>oranında</a:t>
                </a:r>
                <a:r>
                  <a:rPr lang="en-US" sz="2000" dirty="0"/>
                  <a:t> </a:t>
                </a:r>
                <a:r>
                  <a:rPr lang="en-US" sz="2000" dirty="0" err="1"/>
                  <a:t>seyreltilmiş</a:t>
                </a:r>
                <a:r>
                  <a:rPr lang="en-US" sz="2000" dirty="0"/>
                  <a:t> H</a:t>
                </a:r>
                <a:r>
                  <a:rPr lang="en-US" sz="2000" baseline="-25000" dirty="0"/>
                  <a:t>2</a:t>
                </a:r>
                <a:r>
                  <a:rPr lang="en-US" sz="2000" dirty="0"/>
                  <a:t>SO</a:t>
                </a:r>
                <a:r>
                  <a:rPr lang="en-US" sz="2000" baseline="-25000" dirty="0"/>
                  <a:t>4</a:t>
                </a:r>
                <a:r>
                  <a:rPr lang="en-US" sz="2000" dirty="0"/>
                  <a:t> </a:t>
                </a:r>
                <a:r>
                  <a:rPr lang="en-US" sz="2000" dirty="0" err="1"/>
                  <a:t>eklenir</a:t>
                </a:r>
                <a:r>
                  <a:rPr lang="en-US" sz="2000" dirty="0"/>
                  <a:t>.</a:t>
                </a:r>
              </a:p>
              <a:p>
                <a:pPr fontAlgn="base"/>
                <a:r>
                  <a:rPr lang="en-US" sz="2000" dirty="0" err="1"/>
                  <a:t>Erlen</a:t>
                </a:r>
                <a:r>
                  <a:rPr lang="en-US" sz="2000" dirty="0"/>
                  <a:t> </a:t>
                </a:r>
                <a:r>
                  <a:rPr lang="en-US" sz="2000" dirty="0" err="1"/>
                  <a:t>önce</a:t>
                </a:r>
                <a:r>
                  <a:rPr lang="en-US" sz="2000" dirty="0"/>
                  <a:t> </a:t>
                </a:r>
                <a:r>
                  <a:rPr lang="en-US" sz="2000" dirty="0" err="1"/>
                  <a:t>bek</a:t>
                </a:r>
                <a:r>
                  <a:rPr lang="en-US" sz="2000" dirty="0"/>
                  <a:t> </a:t>
                </a:r>
                <a:r>
                  <a:rPr lang="en-US" sz="2000" dirty="0" err="1"/>
                  <a:t>alevinde</a:t>
                </a:r>
                <a:r>
                  <a:rPr lang="en-US" sz="2000" dirty="0"/>
                  <a:t> </a:t>
                </a:r>
                <a:r>
                  <a:rPr lang="tr-TR" sz="2000" dirty="0" smtClean="0"/>
                  <a:t>3-4 dakika</a:t>
                </a:r>
                <a:r>
                  <a:rPr lang="en-US" sz="2000" dirty="0" smtClean="0"/>
                  <a:t> </a:t>
                </a:r>
                <a:r>
                  <a:rPr lang="en-US" sz="2000" dirty="0" err="1"/>
                  <a:t>kadar</a:t>
                </a:r>
                <a:r>
                  <a:rPr lang="en-US" sz="2000" dirty="0"/>
                  <a:t> </a:t>
                </a:r>
                <a:r>
                  <a:rPr lang="en-US" sz="2000" dirty="0" err="1"/>
                  <a:t>ısıtılır</a:t>
                </a:r>
                <a:r>
                  <a:rPr lang="en-US" sz="2000" dirty="0"/>
                  <a:t> (</a:t>
                </a:r>
                <a:r>
                  <a:rPr lang="en-US" sz="2000" dirty="0" err="1"/>
                  <a:t>kaynatmadan</a:t>
                </a:r>
                <a:r>
                  <a:rPr lang="en-US" sz="2000" dirty="0"/>
                  <a:t>!) </a:t>
                </a:r>
                <a:r>
                  <a:rPr lang="en-US" sz="2000" dirty="0" err="1"/>
                  <a:t>sonra</a:t>
                </a:r>
                <a:r>
                  <a:rPr lang="en-US" sz="2000" dirty="0"/>
                  <a:t> </a:t>
                </a:r>
                <a:r>
                  <a:rPr lang="en-US" sz="2000" dirty="0" err="1"/>
                  <a:t>elle</a:t>
                </a:r>
                <a:r>
                  <a:rPr lang="en-US" sz="2000" dirty="0"/>
                  <a:t> </a:t>
                </a:r>
                <a:r>
                  <a:rPr lang="en-US" sz="2000" dirty="0" err="1"/>
                  <a:t>rahat</a:t>
                </a:r>
                <a:r>
                  <a:rPr lang="en-US" sz="2000" dirty="0"/>
                  <a:t> </a:t>
                </a:r>
                <a:r>
                  <a:rPr lang="en-US" sz="2000" dirty="0" err="1" smtClean="0"/>
                  <a:t>tutulacak</a:t>
                </a:r>
                <a:r>
                  <a:rPr lang="tr-TR" sz="2000" dirty="0" smtClean="0"/>
                  <a:t> sıcaklığa gelene</a:t>
                </a:r>
                <a:r>
                  <a:rPr lang="en-US" sz="2000" dirty="0" smtClean="0"/>
                  <a:t> </a:t>
                </a:r>
                <a:r>
                  <a:rPr lang="en-US" sz="2000" dirty="0" err="1"/>
                  <a:t>kadar</a:t>
                </a:r>
                <a:r>
                  <a:rPr lang="en-US" sz="2000" dirty="0"/>
                  <a:t> </a:t>
                </a:r>
                <a:r>
                  <a:rPr lang="en-US" sz="2000" dirty="0" err="1"/>
                  <a:t>soğutulur</a:t>
                </a:r>
                <a:r>
                  <a:rPr lang="en-US" sz="2000" dirty="0"/>
                  <a:t>. </a:t>
                </a:r>
              </a:p>
              <a:p>
                <a:pPr fontAlgn="base"/>
                <a:r>
                  <a:rPr lang="en-US" sz="2000" dirty="0" err="1"/>
                  <a:t>Erlendeki</a:t>
                </a:r>
                <a:r>
                  <a:rPr lang="en-US" sz="2000" dirty="0"/>
                  <a:t> </a:t>
                </a:r>
                <a:r>
                  <a:rPr lang="en-US" sz="2000" dirty="0" err="1"/>
                  <a:t>çözelti</a:t>
                </a:r>
                <a:r>
                  <a:rPr lang="en-US" sz="2000" dirty="0"/>
                  <a:t> KMnO</a:t>
                </a:r>
                <a:r>
                  <a:rPr lang="en-US" sz="2000" baseline="-25000" dirty="0"/>
                  <a:t>4</a:t>
                </a:r>
                <a:r>
                  <a:rPr lang="en-US" sz="2000" dirty="0"/>
                  <a:t> </a:t>
                </a:r>
                <a:r>
                  <a:rPr lang="en-US" sz="2000" dirty="0" err="1"/>
                  <a:t>ile</a:t>
                </a:r>
                <a:r>
                  <a:rPr lang="en-US" sz="2000" dirty="0"/>
                  <a:t> </a:t>
                </a:r>
                <a:r>
                  <a:rPr lang="en-US" sz="2000" dirty="0" err="1"/>
                  <a:t>kalıcı</a:t>
                </a:r>
                <a:r>
                  <a:rPr lang="en-US" sz="2000" dirty="0"/>
                  <a:t> </a:t>
                </a:r>
                <a:r>
                  <a:rPr lang="en-US" sz="2000" dirty="0" err="1"/>
                  <a:t>pembe</a:t>
                </a:r>
                <a:r>
                  <a:rPr lang="en-US" sz="2000" dirty="0"/>
                  <a:t> </a:t>
                </a:r>
                <a:r>
                  <a:rPr lang="en-US" sz="2000" dirty="0" err="1"/>
                  <a:t>renk</a:t>
                </a:r>
                <a:r>
                  <a:rPr lang="en-US" sz="2000" dirty="0"/>
                  <a:t> </a:t>
                </a:r>
                <a:r>
                  <a:rPr lang="en-US" sz="2000" dirty="0" err="1"/>
                  <a:t>elde</a:t>
                </a:r>
                <a:r>
                  <a:rPr lang="en-US" sz="2000" dirty="0"/>
                  <a:t> </a:t>
                </a:r>
                <a:r>
                  <a:rPr lang="en-US" sz="2000" dirty="0" err="1"/>
                  <a:t>edilinceye</a:t>
                </a:r>
                <a:r>
                  <a:rPr lang="en-US" sz="2000" dirty="0"/>
                  <a:t> </a:t>
                </a:r>
                <a:r>
                  <a:rPr lang="en-US" sz="2000" dirty="0" err="1"/>
                  <a:t>kadar</a:t>
                </a:r>
                <a:r>
                  <a:rPr lang="en-US" sz="2000" dirty="0"/>
                  <a:t> </a:t>
                </a:r>
                <a:r>
                  <a:rPr lang="en-US" sz="2000" dirty="0" err="1"/>
                  <a:t>titre</a:t>
                </a:r>
                <a:r>
                  <a:rPr lang="en-US" sz="2000" dirty="0"/>
                  <a:t> </a:t>
                </a:r>
                <a:r>
                  <a:rPr lang="en-US" sz="2000" dirty="0" err="1"/>
                  <a:t>edilir</a:t>
                </a:r>
                <a:r>
                  <a:rPr lang="en-US" sz="2000" dirty="0"/>
                  <a:t>.</a:t>
                </a:r>
              </a:p>
              <a:p>
                <a:pPr fontAlgn="base"/>
                <a:r>
                  <a:rPr lang="en-US" sz="2000" dirty="0"/>
                  <a:t>Bankodaki her </a:t>
                </a:r>
                <a:r>
                  <a:rPr lang="en-US" sz="2000" dirty="0" err="1"/>
                  <a:t>öğrenci</a:t>
                </a:r>
                <a:r>
                  <a:rPr lang="en-US" sz="2000" dirty="0"/>
                  <a:t> </a:t>
                </a:r>
                <a:r>
                  <a:rPr lang="en-US" sz="2000" dirty="0" err="1"/>
                  <a:t>titrasyon</a:t>
                </a:r>
                <a:r>
                  <a:rPr lang="en-US" sz="2000" dirty="0"/>
                  <a:t> </a:t>
                </a:r>
                <a:r>
                  <a:rPr lang="en-US" sz="2000" dirty="0" err="1"/>
                  <a:t>yaparak</a:t>
                </a:r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000">
                            <a:latin typeface="Cambria Math" panose="02040503050406030204" pitchFamily="18" charset="0"/>
                          </a:rPr>
                          <m:t>KMnO</m:t>
                        </m:r>
                      </m:e>
                      <m:sub>
                        <m:r>
                          <a:rPr lang="en-US" sz="2000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</m:oMath>
                </a14:m>
                <a:r>
                  <a:rPr lang="en-US" sz="2000" dirty="0"/>
                  <a:t> </a:t>
                </a:r>
                <a:r>
                  <a:rPr lang="en-US" sz="2000" dirty="0" err="1"/>
                  <a:t>molaritesini</a:t>
                </a:r>
                <a:r>
                  <a:rPr lang="en-US" sz="2000" dirty="0"/>
                  <a:t> </a:t>
                </a:r>
                <a:r>
                  <a:rPr lang="en-US" sz="2000" dirty="0" err="1"/>
                  <a:t>hesapladıktan</a:t>
                </a:r>
                <a:r>
                  <a:rPr lang="en-US" sz="2000" dirty="0"/>
                  <a:t> </a:t>
                </a:r>
                <a:r>
                  <a:rPr lang="en-US" sz="2000" dirty="0" err="1"/>
                  <a:t>sonuçlar</a:t>
                </a:r>
                <a:r>
                  <a:rPr lang="en-US" sz="2000" dirty="0"/>
                  <a:t> </a:t>
                </a:r>
                <a:r>
                  <a:rPr lang="en-US" sz="2000" dirty="0" err="1"/>
                  <a:t>görevli</a:t>
                </a:r>
                <a:r>
                  <a:rPr lang="en-US" sz="2000" dirty="0"/>
                  <a:t> </a:t>
                </a:r>
                <a:r>
                  <a:rPr lang="en-US" sz="2000" dirty="0" err="1"/>
                  <a:t>asistana</a:t>
                </a:r>
                <a:r>
                  <a:rPr lang="en-US" sz="2000" dirty="0"/>
                  <a:t> </a:t>
                </a:r>
                <a:r>
                  <a:rPr lang="en-US" sz="2000" dirty="0" err="1"/>
                  <a:t>gösterilerek</a:t>
                </a:r>
                <a:r>
                  <a:rPr lang="en-US" sz="2000" dirty="0"/>
                  <a:t> </a:t>
                </a:r>
                <a:r>
                  <a:rPr lang="en-US" sz="2000" dirty="0" err="1"/>
                  <a:t>banko</a:t>
                </a:r>
                <a:r>
                  <a:rPr lang="en-US" sz="2000" dirty="0"/>
                  <a:t> </a:t>
                </a:r>
                <a:r>
                  <a:rPr lang="en-US" sz="2000" dirty="0" err="1"/>
                  <a:t>ortalaması</a:t>
                </a:r>
                <a:r>
                  <a:rPr lang="en-US" sz="2000" dirty="0"/>
                  <a:t> </a:t>
                </a:r>
                <a:r>
                  <a:rPr lang="en-US" sz="2000" dirty="0" err="1"/>
                  <a:t>alınır</a:t>
                </a:r>
                <a:r>
                  <a:rPr lang="en-US" sz="2000" dirty="0"/>
                  <a:t>.</a:t>
                </a:r>
              </a:p>
              <a:p>
                <a:pPr marL="0" indent="0">
                  <a:buNone/>
                </a:pPr>
                <a:r>
                  <a:rPr lang="tr-TR" sz="2000" dirty="0" smtClean="0"/>
                  <a:t>		</a:t>
                </a:r>
                <a:r>
                  <a:rPr lang="en-US" sz="2000" dirty="0" smtClean="0"/>
                  <a:t>2</a:t>
                </a:r>
                <a:r>
                  <a:rPr lang="en-US" sz="2000" dirty="0"/>
                  <a:t>/   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 sz="2000">
                            <a:latin typeface="Cambria Math" panose="02040503050406030204" pitchFamily="18" charset="0"/>
                          </a:rPr>
                          <m:t>MnO</m:t>
                        </m:r>
                      </m:e>
                      <m:sub>
                        <m:r>
                          <a:rPr lang="en-US" sz="2000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  <m:sup>
                        <m:r>
                          <a:rPr lang="en-US" sz="2000">
                            <a:latin typeface="Cambria Math" panose="02040503050406030204" pitchFamily="18" charset="0"/>
                          </a:rPr>
                          <m:t>−</m:t>
                        </m:r>
                      </m:sup>
                    </m:sSubSup>
                    <m:r>
                      <a:rPr lang="en-US" sz="200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>
                            <a:latin typeface="Cambria Math" panose="02040503050406030204" pitchFamily="18" charset="0"/>
                          </a:rPr>
                          <m:t>8</m:t>
                        </m:r>
                        <m:r>
                          <m:rPr>
                            <m:sty m:val="p"/>
                          </m:rPr>
                          <a:rPr lang="en-US" sz="200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p>
                        <m:r>
                          <a:rPr lang="en-US" sz="2000"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p>
                    <m:r>
                      <a:rPr lang="en-US" sz="200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m:rPr>
                            <m:sty m:val="p"/>
                          </m:rPr>
                          <a:rPr lang="en-US" sz="2000">
                            <a:latin typeface="Cambria Math" panose="02040503050406030204" pitchFamily="18" charset="0"/>
                          </a:rPr>
                          <m:t>e</m:t>
                        </m:r>
                      </m:e>
                      <m:sup>
                        <m:r>
                          <a:rPr lang="en-US" sz="2000">
                            <a:latin typeface="Cambria Math" panose="02040503050406030204" pitchFamily="18" charset="0"/>
                          </a:rPr>
                          <m:t>−</m:t>
                        </m:r>
                      </m:sup>
                    </m:sSup>
                    <m:groupChr>
                      <m:groupChrPr>
                        <m:chr m:val="→"/>
                        <m:vertJc m:val="bot"/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groupChrPr>
                      <m:e>
                        <m:r>
                          <m:rPr>
                            <m:brk m:alnAt="2"/>
                          </m:rPr>
                          <a:rPr lang="en-US" sz="200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>
                            <a:latin typeface="Cambria Math" panose="02040503050406030204" pitchFamily="18" charset="0"/>
                          </a:rPr>
                          <m:t>         </m:t>
                        </m:r>
                      </m:e>
                    </m:groupChr>
                    <m:sSup>
                      <m:sSup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2000">
                            <a:latin typeface="Cambria Math" panose="02040503050406030204" pitchFamily="18" charset="0"/>
                          </a:rPr>
                          <m:t>Mn</m:t>
                        </m:r>
                      </m:e>
                      <m:sup>
                        <m:r>
                          <a:rPr lang="en-US" sz="2000">
                            <a:latin typeface="Cambria Math" panose="02040503050406030204" pitchFamily="18" charset="0"/>
                          </a:rPr>
                          <m:t>+2</m:t>
                        </m:r>
                      </m:sup>
                    </m:sSup>
                    <m:r>
                      <a:rPr lang="en-US" sz="200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m:rPr>
                            <m:sty m:val="p"/>
                          </m:rPr>
                          <a:rPr lang="en-US" sz="200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sz="200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m:rPr>
                        <m:sty m:val="p"/>
                      </m:rPr>
                      <a:rPr lang="en-US" sz="2000">
                        <a:latin typeface="Cambria Math" panose="02040503050406030204" pitchFamily="18" charset="0"/>
                      </a:rPr>
                      <m:t>O</m:t>
                    </m:r>
                  </m:oMath>
                </a14:m>
                <a:endParaRPr lang="en-US" sz="2000" dirty="0"/>
              </a:p>
              <a:p>
                <a:pPr marL="0" indent="0">
                  <a:buNone/>
                </a:pPr>
                <a:r>
                  <a:rPr lang="tr-TR" sz="2000" dirty="0" smtClean="0"/>
                  <a:t>		</a:t>
                </a:r>
                <a:r>
                  <a:rPr lang="en-US" sz="2000" dirty="0" smtClean="0"/>
                  <a:t>5</a:t>
                </a:r>
                <a:r>
                  <a:rPr lang="en-US" sz="2000" dirty="0"/>
                  <a:t>/              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Sup>
                      <m:sSubSup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𝑂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  <m:sup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−2</m:t>
                        </m:r>
                      </m:sup>
                    </m:sSubSup>
                    <m:groupChr>
                      <m:groupChrPr>
                        <m:chr m:val="→"/>
                        <m:vertJc m:val="bot"/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groupChrPr>
                      <m:e>
                        <m:r>
                          <m:rPr>
                            <m:brk m:alnAt="2"/>
                          </m:rPr>
                          <a:rPr lang="en-US" sz="200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>
                            <a:latin typeface="Cambria Math" panose="02040503050406030204" pitchFamily="18" charset="0"/>
                          </a:rPr>
                          <m:t>         </m:t>
                        </m:r>
                      </m:e>
                    </m:groupCh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𝐶𝑂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000" i="1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m:rPr>
                            <m:sty m:val="p"/>
                          </m:rPr>
                          <a:rPr lang="en-US" sz="2000">
                            <a:latin typeface="Cambria Math" panose="02040503050406030204" pitchFamily="18" charset="0"/>
                          </a:rPr>
                          <m:t>e</m:t>
                        </m:r>
                      </m:e>
                      <m:sup>
                        <m:r>
                          <a:rPr lang="en-US" sz="2000">
                            <a:latin typeface="Cambria Math" panose="02040503050406030204" pitchFamily="18" charset="0"/>
                          </a:rPr>
                          <m:t>−</m:t>
                        </m:r>
                      </m:sup>
                    </m:sSup>
                  </m:oMath>
                </a14:m>
                <a:endParaRPr lang="en-US" sz="2000" i="1" dirty="0">
                  <a:latin typeface="Cambria Math" panose="02040503050406030204" pitchFamily="18" charset="0"/>
                </a:endParaRP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>
                          <a:latin typeface="Cambria Math" panose="02040503050406030204" pitchFamily="18" charset="0"/>
                        </a:rPr>
                        <m:t>2</m:t>
                      </m:r>
                      <m:sSubSup>
                        <m:sSubSup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m:rPr>
                              <m:sty m:val="p"/>
                            </m:rPr>
                            <a:rPr lang="en-US" sz="2000">
                              <a:latin typeface="Cambria Math" panose="02040503050406030204" pitchFamily="18" charset="0"/>
                            </a:rPr>
                            <m:t>MnO</m:t>
                          </m:r>
                        </m:e>
                        <m:sub>
                          <m:r>
                            <a:rPr lang="en-US" sz="2000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  <m:sup>
                          <m:r>
                            <a:rPr lang="en-US" sz="2000">
                              <a:latin typeface="Cambria Math" panose="02040503050406030204" pitchFamily="18" charset="0"/>
                            </a:rPr>
                            <m:t>−</m:t>
                          </m:r>
                        </m:sup>
                      </m:sSubSup>
                      <m:r>
                        <a:rPr lang="en-US" sz="200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>
                              <a:latin typeface="Cambria Math" panose="02040503050406030204" pitchFamily="18" charset="0"/>
                            </a:rPr>
                            <m:t>16</m:t>
                          </m:r>
                          <m:r>
                            <m:rPr>
                              <m:sty m:val="p"/>
                            </m:rPr>
                            <a:rPr lang="en-US" sz="2000"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p>
                          <m:r>
                            <a:rPr lang="en-US" sz="2000">
                              <a:latin typeface="Cambria Math" panose="02040503050406030204" pitchFamily="18" charset="0"/>
                            </a:rPr>
                            <m:t>+</m:t>
                          </m:r>
                        </m:sup>
                      </m:sSup>
                      <m:r>
                        <a:rPr lang="en-US" sz="2000" i="1">
                          <a:latin typeface="Cambria Math" panose="02040503050406030204" pitchFamily="18" charset="0"/>
                        </a:rPr>
                        <m:t>+5</m:t>
                      </m:r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bSup>
                        <m:sSubSup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𝑂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  <m:sup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−2</m:t>
                          </m:r>
                        </m:sup>
                      </m:sSubSup>
                      <m:groupChr>
                        <m:groupChrPr>
                          <m:chr m:val="→"/>
                          <m:vertJc m:val="bot"/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groupChrPr>
                        <m:e>
                          <m:r>
                            <m:rPr>
                              <m:brk m:alnAt="2"/>
                            </m:rPr>
                            <a:rPr lang="en-US" sz="200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000">
                              <a:latin typeface="Cambria Math" panose="02040503050406030204" pitchFamily="18" charset="0"/>
                            </a:rPr>
                            <m:t>         </m:t>
                          </m:r>
                        </m:e>
                      </m:groupChr>
                      <m:sSup>
                        <m:sSup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00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m:rPr>
                              <m:sty m:val="p"/>
                            </m:rPr>
                            <a:rPr lang="en-US" sz="2000">
                              <a:latin typeface="Cambria Math" panose="02040503050406030204" pitchFamily="18" charset="0"/>
                            </a:rPr>
                            <m:t>Mn</m:t>
                          </m:r>
                        </m:e>
                        <m:sup>
                          <m:r>
                            <a:rPr lang="en-US" sz="2000">
                              <a:latin typeface="Cambria Math" panose="02040503050406030204" pitchFamily="18" charset="0"/>
                            </a:rPr>
                            <m:t>+2</m:t>
                          </m:r>
                        </m:sup>
                      </m:sSup>
                      <m:r>
                        <a:rPr lang="en-US" sz="200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>
                              <a:latin typeface="Cambria Math" panose="02040503050406030204" pitchFamily="18" charset="0"/>
                            </a:rPr>
                            <m:t>8</m:t>
                          </m:r>
                          <m:r>
                            <m:rPr>
                              <m:sty m:val="p"/>
                            </m:rPr>
                            <a:rPr lang="en-US" sz="2000"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b>
                          <m:r>
                            <a:rPr lang="en-US" sz="200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m:rPr>
                          <m:sty m:val="p"/>
                        </m:rPr>
                        <a:rPr lang="en-US" sz="2000">
                          <a:latin typeface="Cambria Math" panose="02040503050406030204" pitchFamily="18" charset="0"/>
                        </a:rPr>
                        <m:t>O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10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𝐶𝑂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2000" dirty="0"/>
              </a:p>
              <a:p>
                <a:pPr>
                  <a:lnSpc>
                    <a:spcPct val="100000"/>
                  </a:lnSpc>
                </a:pPr>
                <a:r>
                  <a:rPr lang="en-US" sz="2000" dirty="0">
                    <a:solidFill>
                      <a:srgbClr val="C00000"/>
                    </a:solidFill>
                  </a:rPr>
                  <a:t>2 </a:t>
                </a:r>
                <a:r>
                  <a:rPr lang="en-US" sz="2000" dirty="0" err="1">
                    <a:solidFill>
                      <a:srgbClr val="C00000"/>
                    </a:solidFill>
                  </a:rPr>
                  <a:t>mol</a:t>
                </a:r>
                <a:r>
                  <a:rPr lang="en-US" sz="2000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0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00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KMnO</m:t>
                        </m:r>
                      </m:e>
                      <m:sub>
                        <m:r>
                          <a:rPr lang="en-US" sz="200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</m:oMath>
                </a14:m>
                <a:r>
                  <a:rPr lang="en-US" sz="2000" dirty="0">
                    <a:solidFill>
                      <a:srgbClr val="C00000"/>
                    </a:solidFill>
                  </a:rPr>
                  <a:t> 5 </a:t>
                </a:r>
                <a:r>
                  <a:rPr lang="en-US" sz="2000" dirty="0" err="1">
                    <a:solidFill>
                      <a:srgbClr val="C00000"/>
                    </a:solidFill>
                  </a:rPr>
                  <a:t>mol</a:t>
                </a:r>
                <a:r>
                  <a:rPr lang="en-US" sz="2000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0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00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sz="200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tr-TR" sz="20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00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C</m:t>
                        </m:r>
                      </m:e>
                      <m:sub>
                        <m:r>
                          <a:rPr lang="en-US" sz="200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tr-TR" sz="20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00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O</m:t>
                        </m:r>
                      </m:e>
                      <m:sub>
                        <m:r>
                          <a:rPr lang="en-US" sz="200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r>
                      <a:rPr lang="en-US" sz="200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.</m:t>
                    </m:r>
                    <m:sSub>
                      <m:sSubPr>
                        <m:ctrlPr>
                          <a:rPr lang="en-US" sz="20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00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sz="200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m:rPr>
                        <m:sty m:val="p"/>
                      </m:rPr>
                      <a:rPr lang="en-US" sz="200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O</m:t>
                    </m:r>
                  </m:oMath>
                </a14:m>
                <a:r>
                  <a:rPr lang="en-US" sz="2000" dirty="0">
                    <a:solidFill>
                      <a:srgbClr val="C00000"/>
                    </a:solidFill>
                  </a:rPr>
                  <a:t> </a:t>
                </a:r>
                <a:r>
                  <a:rPr lang="en-US" sz="2000" dirty="0" err="1">
                    <a:solidFill>
                      <a:srgbClr val="C00000"/>
                    </a:solidFill>
                  </a:rPr>
                  <a:t>ile</a:t>
                </a:r>
                <a:r>
                  <a:rPr lang="en-US" sz="2000" dirty="0">
                    <a:solidFill>
                      <a:srgbClr val="C00000"/>
                    </a:solidFill>
                  </a:rPr>
                  <a:t> </a:t>
                </a:r>
                <a:r>
                  <a:rPr lang="en-US" sz="2000" dirty="0" err="1">
                    <a:solidFill>
                      <a:srgbClr val="C00000"/>
                    </a:solidFill>
                  </a:rPr>
                  <a:t>reaksiyona</a:t>
                </a:r>
                <a:r>
                  <a:rPr lang="en-US" sz="2000" dirty="0">
                    <a:solidFill>
                      <a:srgbClr val="C00000"/>
                    </a:solidFill>
                  </a:rPr>
                  <a:t> </a:t>
                </a:r>
                <a:r>
                  <a:rPr lang="en-US" sz="2000" dirty="0" err="1">
                    <a:solidFill>
                      <a:srgbClr val="C00000"/>
                    </a:solidFill>
                  </a:rPr>
                  <a:t>girer</a:t>
                </a:r>
                <a:r>
                  <a:rPr lang="en-US" sz="2000" dirty="0">
                    <a:solidFill>
                      <a:srgbClr val="C00000"/>
                    </a:solidFill>
                  </a:rPr>
                  <a:t>. </a:t>
                </a:r>
              </a:p>
              <a:p>
                <a:pPr fontAlgn="base"/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35062" y="1842868"/>
                <a:ext cx="9221689" cy="4966090"/>
              </a:xfrm>
              <a:blipFill>
                <a:blip r:embed="rId2"/>
                <a:stretch>
                  <a:fillRect l="-595" t="-122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/>
          <p:cNvCxnSpPr/>
          <p:nvPr/>
        </p:nvCxnSpPr>
        <p:spPr>
          <a:xfrm flipV="1">
            <a:off x="1918943" y="5514536"/>
            <a:ext cx="6620146" cy="6669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6872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5062" y="1241658"/>
            <a:ext cx="9221689" cy="622013"/>
          </a:xfrm>
        </p:spPr>
        <p:txBody>
          <a:bodyPr>
            <a:noAutofit/>
          </a:bodyPr>
          <a:lstStyle/>
          <a:p>
            <a:r>
              <a:rPr lang="en-US" sz="3600" b="1" dirty="0"/>
              <a:t>KMnO</a:t>
            </a:r>
            <a:r>
              <a:rPr lang="en-US" sz="3600" b="1" baseline="-25000" dirty="0"/>
              <a:t>4</a:t>
            </a:r>
            <a:r>
              <a:rPr lang="en-US" sz="3600" b="1" dirty="0"/>
              <a:t> </a:t>
            </a:r>
            <a:r>
              <a:rPr lang="en-US" sz="3600" b="1" dirty="0" err="1"/>
              <a:t>Çözeltisinin</a:t>
            </a:r>
            <a:r>
              <a:rPr lang="en-US" sz="3600" b="1" dirty="0"/>
              <a:t> </a:t>
            </a:r>
            <a:r>
              <a:rPr lang="en-US" sz="3600" b="1" dirty="0" err="1"/>
              <a:t>Ayarlanması</a:t>
            </a:r>
            <a:endParaRPr lang="en-US" sz="36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735062" y="2177514"/>
                <a:ext cx="9221689" cy="4796544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tr-TR" sz="2000" dirty="0" smtClean="0"/>
                  <a:t>Önce </a:t>
                </a:r>
                <a:r>
                  <a:rPr lang="tr-TR" sz="2000" dirty="0"/>
                  <a:t>titrasyon sırasında kullanılan okzalik asitin</a:t>
                </a:r>
                <a:r>
                  <a:rPr lang="pt-BR" sz="2000" dirty="0"/>
                  <a:t> mol sayısı </a:t>
                </a:r>
                <a:r>
                  <a:rPr lang="tr-TR" sz="2000" dirty="0" smtClean="0"/>
                  <a:t>hesaplanır.                      </a:t>
                </a:r>
                <a:r>
                  <a:rPr lang="tr-TR" sz="1800" dirty="0" smtClean="0"/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1800" i="1"/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tr-TR" sz="1800"/>
                          <m:t>H</m:t>
                        </m:r>
                      </m:e>
                      <m:sub>
                        <m:r>
                          <a:rPr lang="tr-TR" sz="1800"/>
                          <m:t>2</m:t>
                        </m:r>
                      </m:sub>
                    </m:sSub>
                    <m:sSub>
                      <m:sSubPr>
                        <m:ctrlPr>
                          <a:rPr lang="tr-TR" sz="1800" i="1"/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tr-TR" sz="1800"/>
                          <m:t>C</m:t>
                        </m:r>
                      </m:e>
                      <m:sub>
                        <m:r>
                          <a:rPr lang="tr-TR" sz="1800"/>
                          <m:t>2</m:t>
                        </m:r>
                      </m:sub>
                    </m:sSub>
                    <m:sSub>
                      <m:sSubPr>
                        <m:ctrlPr>
                          <a:rPr lang="tr-TR" sz="1800" i="1"/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tr-TR" sz="1800"/>
                          <m:t>O</m:t>
                        </m:r>
                      </m:e>
                      <m:sub>
                        <m:r>
                          <a:rPr lang="tr-TR" sz="1800"/>
                          <m:t>4</m:t>
                        </m:r>
                      </m:sub>
                    </m:sSub>
                    <m:r>
                      <a:rPr lang="tr-TR" sz="1800"/>
                      <m:t>.</m:t>
                    </m:r>
                    <m:sSub>
                      <m:sSubPr>
                        <m:ctrlPr>
                          <a:rPr lang="tr-TR" sz="1800" i="1"/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tr-TR" sz="1800"/>
                          <m:t>H</m:t>
                        </m:r>
                      </m:e>
                      <m:sub>
                        <m:r>
                          <a:rPr lang="tr-TR" sz="1800"/>
                          <m:t>2</m:t>
                        </m:r>
                      </m:sub>
                    </m:sSub>
                    <m:r>
                      <m:rPr>
                        <m:sty m:val="p"/>
                      </m:rPr>
                      <a:rPr lang="tr-TR" sz="1800"/>
                      <m:t>O</m:t>
                    </m:r>
                  </m:oMath>
                </a14:m>
                <a:r>
                  <a:rPr lang="tr-TR" sz="1800" dirty="0"/>
                  <a:t> : 126.07 g/mol</a:t>
                </a:r>
                <a:r>
                  <a:rPr lang="tr-TR" sz="1800" dirty="0" smtClean="0"/>
                  <a:t>)</a:t>
                </a:r>
                <a:endParaRPr lang="tr-TR" sz="18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400" i="1"/>
                          </m:ctrlPr>
                        </m:sSubPr>
                        <m:e>
                          <m:r>
                            <a:rPr lang="tr-TR" sz="2400" i="1"/>
                            <m:t>𝑛</m:t>
                          </m:r>
                        </m:e>
                        <m:sub>
                          <m:sSub>
                            <m:sSubPr>
                              <m:ctrlPr>
                                <a:rPr lang="tr-TR" sz="2400" i="1"/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tr-TR" sz="2400"/>
                                <m:t>H</m:t>
                              </m:r>
                            </m:e>
                            <m:sub>
                              <m:r>
                                <a:rPr lang="tr-TR" sz="2400"/>
                                <m:t>2</m:t>
                              </m:r>
                            </m:sub>
                          </m:sSub>
                          <m:sSub>
                            <m:sSubPr>
                              <m:ctrlPr>
                                <a:rPr lang="tr-TR" sz="2400" i="1"/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tr-TR" sz="2400"/>
                                <m:t>C</m:t>
                              </m:r>
                            </m:e>
                            <m:sub>
                              <m:r>
                                <a:rPr lang="tr-TR" sz="2400"/>
                                <m:t>2</m:t>
                              </m:r>
                            </m:sub>
                          </m:sSub>
                          <m:sSub>
                            <m:sSubPr>
                              <m:ctrlPr>
                                <a:rPr lang="tr-TR" sz="2400" i="1"/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tr-TR" sz="2400"/>
                                <m:t>O</m:t>
                              </m:r>
                            </m:e>
                            <m:sub>
                              <m:r>
                                <a:rPr lang="tr-TR" sz="2400"/>
                                <m:t>4</m:t>
                              </m:r>
                            </m:sub>
                          </m:sSub>
                          <m:r>
                            <a:rPr lang="tr-TR" sz="2400"/>
                            <m:t>.</m:t>
                          </m:r>
                          <m:sSub>
                            <m:sSubPr>
                              <m:ctrlPr>
                                <a:rPr lang="tr-TR" sz="2400" i="1"/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tr-TR" sz="2400"/>
                                <m:t>H</m:t>
                              </m:r>
                            </m:e>
                            <m:sub>
                              <m:r>
                                <a:rPr lang="tr-TR" sz="2400"/>
                                <m:t>2</m:t>
                              </m:r>
                            </m:sub>
                          </m:sSub>
                          <m:r>
                            <m:rPr>
                              <m:sty m:val="p"/>
                            </m:rPr>
                            <a:rPr lang="tr-TR" sz="2400"/>
                            <m:t>O</m:t>
                          </m:r>
                        </m:sub>
                      </m:sSub>
                      <m:r>
                        <a:rPr lang="tr-TR" sz="2400" i="1"/>
                        <m:t>=</m:t>
                      </m:r>
                      <m:f>
                        <m:fPr>
                          <m:ctrlPr>
                            <a:rPr lang="tr-TR" sz="2400" i="1"/>
                          </m:ctrlPr>
                        </m:fPr>
                        <m:num>
                          <m:sSub>
                            <m:sSubPr>
                              <m:ctrlPr>
                                <a:rPr lang="tr-TR" sz="2400" i="1"/>
                              </m:ctrlPr>
                            </m:sSubPr>
                            <m:e>
                              <m:r>
                                <a:rPr lang="tr-TR" sz="2400" i="1"/>
                                <m:t>𝑚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tr-TR" sz="2400" i="1"/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tr-TR" sz="2400"/>
                                    <m:t>H</m:t>
                                  </m:r>
                                </m:e>
                                <m:sub>
                                  <m:r>
                                    <a:rPr lang="tr-TR" sz="2400"/>
                                    <m:t>2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tr-TR" sz="2400" i="1"/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tr-TR" sz="2400"/>
                                    <m:t>C</m:t>
                                  </m:r>
                                </m:e>
                                <m:sub>
                                  <m:r>
                                    <a:rPr lang="tr-TR" sz="2400"/>
                                    <m:t>2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tr-TR" sz="2400" i="1"/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tr-TR" sz="2400"/>
                                    <m:t>O</m:t>
                                  </m:r>
                                </m:e>
                                <m:sub>
                                  <m:r>
                                    <a:rPr lang="tr-TR" sz="2400"/>
                                    <m:t>4</m:t>
                                  </m:r>
                                </m:sub>
                              </m:sSub>
                              <m:r>
                                <a:rPr lang="tr-TR" sz="2400"/>
                                <m:t>.</m:t>
                              </m:r>
                              <m:sSub>
                                <m:sSubPr>
                                  <m:ctrlPr>
                                    <a:rPr lang="tr-TR" sz="2400" i="1"/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tr-TR" sz="2400"/>
                                    <m:t>H</m:t>
                                  </m:r>
                                </m:e>
                                <m:sub>
                                  <m:r>
                                    <a:rPr lang="tr-TR" sz="2400"/>
                                    <m:t>2</m:t>
                                  </m:r>
                                </m:sub>
                              </m:sSub>
                              <m:r>
                                <m:rPr>
                                  <m:sty m:val="p"/>
                                </m:rPr>
                                <a:rPr lang="tr-TR" sz="2400"/>
                                <m:t>O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tr-TR" sz="2400" i="1"/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tr-TR" sz="2400"/>
                                <m:t>MA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tr-TR" sz="2400" i="1"/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tr-TR" sz="2400"/>
                                    <m:t>H</m:t>
                                  </m:r>
                                </m:e>
                                <m:sub>
                                  <m:r>
                                    <a:rPr lang="tr-TR" sz="2400"/>
                                    <m:t>2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tr-TR" sz="2400" i="1"/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tr-TR" sz="2400"/>
                                    <m:t>C</m:t>
                                  </m:r>
                                </m:e>
                                <m:sub>
                                  <m:r>
                                    <a:rPr lang="tr-TR" sz="2400"/>
                                    <m:t>2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tr-TR" sz="2400" i="1"/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tr-TR" sz="2400"/>
                                    <m:t>O</m:t>
                                  </m:r>
                                </m:e>
                                <m:sub>
                                  <m:r>
                                    <a:rPr lang="tr-TR" sz="2400"/>
                                    <m:t>4</m:t>
                                  </m:r>
                                </m:sub>
                              </m:sSub>
                              <m:r>
                                <a:rPr lang="tr-TR" sz="2400"/>
                                <m:t>.</m:t>
                              </m:r>
                              <m:sSub>
                                <m:sSubPr>
                                  <m:ctrlPr>
                                    <a:rPr lang="tr-TR" sz="2400" i="1"/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tr-TR" sz="2400"/>
                                    <m:t>H</m:t>
                                  </m:r>
                                </m:e>
                                <m:sub>
                                  <m:r>
                                    <a:rPr lang="tr-TR" sz="2400"/>
                                    <m:t>2</m:t>
                                  </m:r>
                                </m:sub>
                              </m:sSub>
                              <m:r>
                                <m:rPr>
                                  <m:sty m:val="p"/>
                                </m:rPr>
                                <a:rPr lang="tr-TR" sz="2400"/>
                                <m:t>O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tr-TR" sz="24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400" i="1"/>
                          </m:ctrlPr>
                        </m:sSubPr>
                        <m:e>
                          <m:r>
                            <a:rPr lang="tr-TR" sz="2400" i="1"/>
                            <m:t>𝑛</m:t>
                          </m:r>
                        </m:e>
                        <m:sub>
                          <m:sSub>
                            <m:sSubPr>
                              <m:ctrlPr>
                                <a:rPr lang="tr-TR" sz="2400" i="1"/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tr-TR" sz="2400"/>
                                <m:t>H</m:t>
                              </m:r>
                            </m:e>
                            <m:sub>
                              <m:r>
                                <a:rPr lang="tr-TR" sz="2400"/>
                                <m:t>2</m:t>
                              </m:r>
                            </m:sub>
                          </m:sSub>
                          <m:sSub>
                            <m:sSubPr>
                              <m:ctrlPr>
                                <a:rPr lang="tr-TR" sz="2400" i="1"/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tr-TR" sz="2400"/>
                                <m:t>C</m:t>
                              </m:r>
                            </m:e>
                            <m:sub>
                              <m:r>
                                <a:rPr lang="tr-TR" sz="2400"/>
                                <m:t>2</m:t>
                              </m:r>
                            </m:sub>
                          </m:sSub>
                          <m:sSub>
                            <m:sSubPr>
                              <m:ctrlPr>
                                <a:rPr lang="tr-TR" sz="2400" i="1"/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tr-TR" sz="2400"/>
                                <m:t>O</m:t>
                              </m:r>
                            </m:e>
                            <m:sub>
                              <m:r>
                                <a:rPr lang="tr-TR" sz="2400"/>
                                <m:t>4</m:t>
                              </m:r>
                            </m:sub>
                          </m:sSub>
                          <m:r>
                            <a:rPr lang="tr-TR" sz="2400"/>
                            <m:t>.</m:t>
                          </m:r>
                          <m:sSub>
                            <m:sSubPr>
                              <m:ctrlPr>
                                <a:rPr lang="tr-TR" sz="2400" i="1"/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tr-TR" sz="2400"/>
                                <m:t>H</m:t>
                              </m:r>
                            </m:e>
                            <m:sub>
                              <m:r>
                                <a:rPr lang="tr-TR" sz="2400"/>
                                <m:t>2</m:t>
                              </m:r>
                            </m:sub>
                          </m:sSub>
                          <m:r>
                            <m:rPr>
                              <m:sty m:val="p"/>
                            </m:rPr>
                            <a:rPr lang="tr-TR" sz="2400"/>
                            <m:t>O</m:t>
                          </m:r>
                        </m:sub>
                      </m:sSub>
                      <m:r>
                        <a:rPr lang="tr-TR" sz="2400" i="1"/>
                        <m:t>=</m:t>
                      </m:r>
                      <m:sSub>
                        <m:sSubPr>
                          <m:ctrlPr>
                            <a:rPr lang="tr-TR" sz="2400" i="1"/>
                          </m:ctrlPr>
                        </m:sSubPr>
                        <m:e>
                          <m:r>
                            <a:rPr lang="tr-TR" sz="2400" i="1"/>
                            <m:t>𝑛</m:t>
                          </m:r>
                        </m:e>
                        <m:sub>
                          <m:sSub>
                            <m:sSubPr>
                              <m:ctrlPr>
                                <a:rPr lang="tr-TR" sz="2400" i="1"/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tr-TR" sz="2400"/>
                                <m:t>H</m:t>
                              </m:r>
                            </m:e>
                            <m:sub>
                              <m:r>
                                <a:rPr lang="tr-TR" sz="2400"/>
                                <m:t>2</m:t>
                              </m:r>
                            </m:sub>
                          </m:sSub>
                          <m:sSub>
                            <m:sSubPr>
                              <m:ctrlPr>
                                <a:rPr lang="tr-TR" sz="2400" i="1"/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tr-TR" sz="2400"/>
                                <m:t>C</m:t>
                              </m:r>
                            </m:e>
                            <m:sub>
                              <m:r>
                                <a:rPr lang="tr-TR" sz="2400"/>
                                <m:t>2</m:t>
                              </m:r>
                            </m:sub>
                          </m:sSub>
                          <m:sSub>
                            <m:sSubPr>
                              <m:ctrlPr>
                                <a:rPr lang="tr-TR" sz="2400" i="1"/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tr-TR" sz="2400"/>
                                <m:t>O</m:t>
                              </m:r>
                            </m:e>
                            <m:sub>
                              <m:r>
                                <a:rPr lang="tr-TR" sz="2400"/>
                                <m:t>4</m:t>
                              </m:r>
                            </m:sub>
                          </m:sSub>
                        </m:sub>
                      </m:sSub>
                    </m:oMath>
                  </m:oMathPara>
                </a14:m>
                <a:endParaRPr lang="tr-TR" sz="2400" dirty="0"/>
              </a:p>
              <a:p>
                <a:pPr marL="0" indent="0">
                  <a:buNone/>
                </a:pPr>
                <a:endParaRPr lang="tr-TR" sz="2000" dirty="0" smtClean="0"/>
              </a:p>
              <a:p>
                <a:pPr marL="0" indent="0">
                  <a:buNone/>
                </a:pPr>
                <a:r>
                  <a:rPr lang="tr-TR" sz="2000" dirty="0" smtClean="0"/>
                  <a:t>Reaksiyon </a:t>
                </a:r>
                <a:r>
                  <a:rPr lang="tr-TR" sz="2000" dirty="0"/>
                  <a:t>denklemine göre:</a:t>
                </a:r>
              </a:p>
              <a:p>
                <a:pPr marL="0" indent="0">
                  <a:buNone/>
                </a:pPr>
                <a:r>
                  <a:rPr lang="tr-TR" sz="2000" dirty="0" smtClean="0"/>
                  <a:t>	5 </a:t>
                </a:r>
                <a:r>
                  <a:rPr lang="tr-TR" sz="2000" dirty="0"/>
                  <a:t>mol H</a:t>
                </a:r>
                <a:r>
                  <a:rPr lang="tr-TR" sz="2000" baseline="-25000" dirty="0"/>
                  <a:t>2</a:t>
                </a:r>
                <a:r>
                  <a:rPr lang="tr-TR" sz="2000" dirty="0"/>
                  <a:t>C</a:t>
                </a:r>
                <a:r>
                  <a:rPr lang="tr-TR" sz="2000" baseline="-25000" dirty="0"/>
                  <a:t>2</a:t>
                </a:r>
                <a:r>
                  <a:rPr lang="tr-TR" sz="2000" dirty="0"/>
                  <a:t>O</a:t>
                </a:r>
                <a:r>
                  <a:rPr lang="tr-TR" sz="2000" baseline="-25000" dirty="0"/>
                  <a:t>4 </a:t>
                </a:r>
                <a:r>
                  <a:rPr lang="tr-TR" sz="2000" dirty="0"/>
                  <a:t> 	</a:t>
                </a:r>
                <a:r>
                  <a:rPr lang="tr-TR" sz="2000" dirty="0" smtClean="0"/>
                  <a:t>2 </a:t>
                </a:r>
                <a:r>
                  <a:rPr lang="tr-TR" sz="2000" dirty="0"/>
                  <a:t>mol K</a:t>
                </a:r>
                <a:r>
                  <a:rPr lang="pt-BR" sz="2000" dirty="0"/>
                  <a:t>MnO</a:t>
                </a:r>
                <a:r>
                  <a:rPr lang="pt-BR" sz="2000" baseline="-25000" dirty="0"/>
                  <a:t>4</a:t>
                </a:r>
                <a:r>
                  <a:rPr lang="pt-BR" sz="2000" dirty="0"/>
                  <a:t>	</a:t>
                </a:r>
                <a:r>
                  <a:rPr lang="tr-TR" sz="2000" dirty="0"/>
                  <a:t>ile reaksiyona girerse</a:t>
                </a:r>
              </a:p>
              <a:p>
                <a:pPr marL="0" indent="0">
                  <a:buNone/>
                </a:pPr>
                <a:r>
                  <a:rPr lang="tr-TR" sz="2000" dirty="0" smtClean="0"/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000" i="1"/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tr-TR" sz="2000"/>
                          <m:t>n</m:t>
                        </m:r>
                      </m:e>
                      <m:sub>
                        <m:sSub>
                          <m:sSubPr>
                            <m:ctrlPr>
                              <a:rPr lang="tr-TR" sz="2000" i="1"/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tr-TR" sz="2000"/>
                              <m:t>H</m:t>
                            </m:r>
                          </m:e>
                          <m:sub>
                            <m:r>
                              <a:rPr lang="tr-TR" sz="2000"/>
                              <m:t>2</m:t>
                            </m:r>
                          </m:sub>
                        </m:sSub>
                        <m:sSub>
                          <m:sSubPr>
                            <m:ctrlPr>
                              <a:rPr lang="tr-TR" sz="2000" i="1"/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tr-TR" sz="2000"/>
                              <m:t>C</m:t>
                            </m:r>
                          </m:e>
                          <m:sub>
                            <m:r>
                              <a:rPr lang="tr-TR" sz="2000"/>
                              <m:t>2</m:t>
                            </m:r>
                          </m:sub>
                        </m:sSub>
                        <m:sSub>
                          <m:sSubPr>
                            <m:ctrlPr>
                              <a:rPr lang="tr-TR" sz="2000" i="1"/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tr-TR" sz="2000"/>
                              <m:t>O</m:t>
                            </m:r>
                          </m:e>
                          <m:sub>
                            <m:r>
                              <a:rPr lang="tr-TR" sz="2000"/>
                              <m:t>4</m:t>
                            </m:r>
                          </m:sub>
                        </m:sSub>
                      </m:sub>
                    </m:sSub>
                  </m:oMath>
                </a14:m>
                <a:r>
                  <a:rPr lang="tr-TR" sz="2000" dirty="0" smtClean="0"/>
                  <a:t> mol</a:t>
                </a:r>
                <a:r>
                  <a:rPr lang="tr-TR" sz="2000" dirty="0"/>
                  <a:t>	</a:t>
                </a:r>
                <a14:m>
                  <m:oMath xmlns:m="http://schemas.openxmlformats.org/officeDocument/2006/math">
                    <m:r>
                      <a:rPr lang="tr-TR" sz="2000" i="1"/>
                      <m:t>𝑥</m:t>
                    </m:r>
                  </m:oMath>
                </a14:m>
                <a:r>
                  <a:rPr lang="tr-TR" sz="2000" dirty="0"/>
                  <a:t> mol K</a:t>
                </a:r>
                <a:r>
                  <a:rPr lang="pt-BR" sz="2000" dirty="0"/>
                  <a:t>MnO</a:t>
                </a:r>
                <a:r>
                  <a:rPr lang="pt-BR" sz="2000" baseline="-25000" dirty="0"/>
                  <a:t>4</a:t>
                </a:r>
                <a:r>
                  <a:rPr lang="tr-TR" sz="2000" dirty="0"/>
                  <a:t> </a:t>
                </a:r>
                <a:r>
                  <a:rPr lang="tr-TR" sz="2000" dirty="0" smtClean="0"/>
                  <a:t>	ile </a:t>
                </a:r>
                <a:r>
                  <a:rPr lang="tr-TR" sz="2000" dirty="0"/>
                  <a:t>reaksiyona girer.</a:t>
                </a:r>
              </a:p>
              <a:p>
                <a:pPr marL="0" indent="0">
                  <a:buNone/>
                </a:pPr>
                <a:r>
                  <a:rPr lang="tr-TR" sz="2000" dirty="0"/>
                  <a:t>Titrasyonda harcanan K</a:t>
                </a:r>
                <a:r>
                  <a:rPr lang="pt-BR" sz="2000" dirty="0"/>
                  <a:t>MnO</a:t>
                </a:r>
                <a:r>
                  <a:rPr lang="pt-BR" sz="2000" baseline="-25000" dirty="0"/>
                  <a:t>4</a:t>
                </a:r>
                <a:r>
                  <a:rPr lang="pt-BR" sz="2000" dirty="0"/>
                  <a:t>’ın mol sayısı </a:t>
                </a:r>
                <a:r>
                  <a:rPr lang="tr-TR" sz="2000" dirty="0"/>
                  <a:t>(</a:t>
                </a:r>
                <a14:m>
                  <m:oMath xmlns:m="http://schemas.openxmlformats.org/officeDocument/2006/math">
                    <m:r>
                      <a:rPr lang="tr-TR" sz="2000" i="1"/>
                      <m:t>𝑥</m:t>
                    </m:r>
                    <m:r>
                      <a:rPr lang="tr-TR" sz="2000" i="1"/>
                      <m:t>=</m:t>
                    </m:r>
                    <m:sSub>
                      <m:sSubPr>
                        <m:ctrlPr>
                          <a:rPr lang="tr-TR" sz="2000" i="1"/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tr-TR" sz="2000"/>
                          <m:t>n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tr-TR" sz="2000"/>
                          <m:t>KMn</m:t>
                        </m:r>
                        <m:sSub>
                          <m:sSubPr>
                            <m:ctrlPr>
                              <a:rPr lang="tr-TR" sz="2000" i="1"/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tr-TR" sz="2000"/>
                              <m:t>O</m:t>
                            </m:r>
                          </m:e>
                          <m:sub>
                            <m:r>
                              <a:rPr lang="tr-TR" sz="2000"/>
                              <m:t>4</m:t>
                            </m:r>
                          </m:sub>
                        </m:sSub>
                      </m:sub>
                    </m:sSub>
                  </m:oMath>
                </a14:m>
                <a:r>
                  <a:rPr lang="tr-TR" sz="2000" dirty="0"/>
                  <a:t>) </a:t>
                </a:r>
                <a:r>
                  <a:rPr lang="pt-BR" sz="2000" dirty="0"/>
                  <a:t>kullanılarak </a:t>
                </a:r>
                <a:r>
                  <a:rPr lang="tr-TR" sz="2000" dirty="0"/>
                  <a:t>K</a:t>
                </a:r>
                <a:r>
                  <a:rPr lang="pt-BR" sz="2000" dirty="0"/>
                  <a:t>MnO</a:t>
                </a:r>
                <a:r>
                  <a:rPr lang="pt-BR" sz="2000" baseline="-25000" dirty="0"/>
                  <a:t>4</a:t>
                </a:r>
                <a:r>
                  <a:rPr lang="tr-TR" sz="2000" dirty="0"/>
                  <a:t> ‘ın molaritesi hesaplanır.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000" i="1"/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tr-TR" sz="2000"/>
                            <m:t>M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tr-TR" sz="2000"/>
                            <m:t>KMn</m:t>
                          </m:r>
                          <m:sSub>
                            <m:sSubPr>
                              <m:ctrlPr>
                                <a:rPr lang="tr-TR" sz="2000" i="1"/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tr-TR" sz="2000"/>
                                <m:t>O</m:t>
                              </m:r>
                            </m:e>
                            <m:sub>
                              <m:r>
                                <a:rPr lang="tr-TR" sz="2000"/>
                                <m:t>4</m:t>
                              </m:r>
                            </m:sub>
                          </m:sSub>
                        </m:sub>
                      </m:sSub>
                      <m:r>
                        <a:rPr lang="tr-TR" sz="2000"/>
                        <m:t>=</m:t>
                      </m:r>
                      <m:f>
                        <m:fPr>
                          <m:ctrlPr>
                            <a:rPr lang="tr-TR" sz="2000" i="1"/>
                          </m:ctrlPr>
                        </m:fPr>
                        <m:num>
                          <m:r>
                            <a:rPr lang="tr-TR" sz="2000" i="1"/>
                            <m:t>𝑥</m:t>
                          </m:r>
                        </m:num>
                        <m:den>
                          <m:sSub>
                            <m:sSubPr>
                              <m:ctrlPr>
                                <a:rPr lang="tr-TR" sz="2000" i="1"/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tr-TR" sz="2000"/>
                                <m:t>V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tr-TR" sz="2000"/>
                                <m:t>KMn</m:t>
                              </m:r>
                              <m:sSub>
                                <m:sSubPr>
                                  <m:ctrlPr>
                                    <a:rPr lang="tr-TR" sz="2000" i="1"/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tr-TR" sz="2000"/>
                                    <m:t>O</m:t>
                                  </m:r>
                                </m:e>
                                <m:sub>
                                  <m:r>
                                    <a:rPr lang="tr-TR" sz="2000"/>
                                    <m:t>4</m:t>
                                  </m:r>
                                </m:sub>
                              </m:sSub>
                            </m:sub>
                          </m:sSub>
                        </m:den>
                      </m:f>
                    </m:oMath>
                  </m:oMathPara>
                </a14:m>
                <a:endParaRPr lang="tr-TR" sz="20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35062" y="2177514"/>
                <a:ext cx="9221689" cy="4796544"/>
              </a:xfrm>
              <a:blipFill>
                <a:blip r:embed="rId2"/>
                <a:stretch>
                  <a:fillRect l="-728" t="-1271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/>
          <p:cNvSpPr/>
          <p:nvPr/>
        </p:nvSpPr>
        <p:spPr>
          <a:xfrm>
            <a:off x="0" y="6984608"/>
            <a:ext cx="1003530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latin typeface="Century Schoolbook" panose="02040604050505020304" pitchFamily="18" charset="0"/>
              </a:rPr>
              <a:t>KAYNAKÇA</a:t>
            </a:r>
            <a:endParaRPr lang="en-US" sz="1200" dirty="0"/>
          </a:p>
          <a:p>
            <a:r>
              <a:rPr lang="en-US" sz="1200" dirty="0" err="1">
                <a:solidFill>
                  <a:srgbClr val="000000"/>
                </a:solidFill>
                <a:latin typeface="Century Schoolbook" panose="02040604050505020304" pitchFamily="18" charset="0"/>
              </a:rPr>
              <a:t>Analitik</a:t>
            </a:r>
            <a:r>
              <a:rPr lang="en-US" sz="1200" dirty="0">
                <a:solidFill>
                  <a:srgbClr val="000000"/>
                </a:solidFill>
                <a:latin typeface="Century Schoolbook" panose="020406040505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Century Schoolbook" panose="02040604050505020304" pitchFamily="18" charset="0"/>
              </a:rPr>
              <a:t>Kimya</a:t>
            </a:r>
            <a:r>
              <a:rPr lang="en-US" sz="1200" dirty="0">
                <a:solidFill>
                  <a:srgbClr val="000000"/>
                </a:solidFill>
                <a:latin typeface="Century Schoolbook" panose="020406040505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Century Schoolbook" panose="02040604050505020304" pitchFamily="18" charset="0"/>
              </a:rPr>
              <a:t>Pratikleri</a:t>
            </a:r>
            <a:r>
              <a:rPr lang="en-US" sz="1200" dirty="0">
                <a:solidFill>
                  <a:srgbClr val="000000"/>
                </a:solidFill>
                <a:latin typeface="Century Schoolbook" panose="02040604050505020304" pitchFamily="18" charset="0"/>
              </a:rPr>
              <a:t> – </a:t>
            </a:r>
            <a:r>
              <a:rPr lang="en-US" sz="1200" dirty="0" err="1">
                <a:solidFill>
                  <a:srgbClr val="000000"/>
                </a:solidFill>
                <a:latin typeface="Century Schoolbook" panose="02040604050505020304" pitchFamily="18" charset="0"/>
              </a:rPr>
              <a:t>Kantitatif</a:t>
            </a:r>
            <a:r>
              <a:rPr lang="en-US" sz="1200" dirty="0">
                <a:solidFill>
                  <a:srgbClr val="000000"/>
                </a:solidFill>
                <a:latin typeface="Century Schoolbook" panose="020406040505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Century Schoolbook" panose="02040604050505020304" pitchFamily="18" charset="0"/>
              </a:rPr>
              <a:t>Analiz</a:t>
            </a:r>
            <a:r>
              <a:rPr lang="en-US" sz="1200" dirty="0">
                <a:solidFill>
                  <a:srgbClr val="000000"/>
                </a:solidFill>
                <a:latin typeface="Century Schoolbook" panose="02040604050505020304" pitchFamily="18" charset="0"/>
              </a:rPr>
              <a:t> (Ed. </a:t>
            </a:r>
            <a:r>
              <a:rPr lang="en-US" sz="1200" dirty="0" err="1">
                <a:solidFill>
                  <a:srgbClr val="000000"/>
                </a:solidFill>
                <a:latin typeface="Century Schoolbook" panose="02040604050505020304" pitchFamily="18" charset="0"/>
              </a:rPr>
              <a:t>Feyyaz</a:t>
            </a:r>
            <a:r>
              <a:rPr lang="en-US" sz="1200" dirty="0">
                <a:solidFill>
                  <a:srgbClr val="000000"/>
                </a:solidFill>
                <a:latin typeface="Century Schoolbook" panose="02040604050505020304" pitchFamily="18" charset="0"/>
              </a:rPr>
              <a:t> ONUR), A.Ü. </a:t>
            </a:r>
            <a:r>
              <a:rPr lang="en-US" sz="1200" dirty="0" err="1">
                <a:solidFill>
                  <a:srgbClr val="000000"/>
                </a:solidFill>
                <a:latin typeface="Century Schoolbook" panose="02040604050505020304" pitchFamily="18" charset="0"/>
              </a:rPr>
              <a:t>Eczacılık</a:t>
            </a:r>
            <a:r>
              <a:rPr lang="en-US" sz="1200" dirty="0">
                <a:solidFill>
                  <a:srgbClr val="000000"/>
                </a:solidFill>
                <a:latin typeface="Century Schoolbook" panose="020406040505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Century Schoolbook" panose="02040604050505020304" pitchFamily="18" charset="0"/>
              </a:rPr>
              <a:t>Fakültesi</a:t>
            </a:r>
            <a:r>
              <a:rPr lang="en-US" sz="1200" dirty="0">
                <a:solidFill>
                  <a:srgbClr val="000000"/>
                </a:solidFill>
                <a:latin typeface="Century Schoolbook" panose="020406040505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Century Schoolbook" panose="02040604050505020304" pitchFamily="18" charset="0"/>
              </a:rPr>
              <a:t>Yayınları</a:t>
            </a:r>
            <a:r>
              <a:rPr lang="en-US" sz="1200" dirty="0">
                <a:solidFill>
                  <a:srgbClr val="000000"/>
                </a:solidFill>
                <a:latin typeface="Century Schoolbook" panose="02040604050505020304" pitchFamily="18" charset="0"/>
              </a:rPr>
              <a:t> No. 111,  2014.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657131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unu4" id="{64DBD848-1D7F-4F91-9E18-118574148C75}" vid="{B6435B35-8D22-4FFA-8ABF-A25BBC5C72A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analitik kimya sunum şablonu</Template>
  <TotalTime>459</TotalTime>
  <Words>212</Words>
  <Application>Microsoft Office PowerPoint</Application>
  <PresentationFormat>Custom</PresentationFormat>
  <Paragraphs>51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Cambria Math</vt:lpstr>
      <vt:lpstr>Century Schoolbook</vt:lpstr>
      <vt:lpstr>Office Teması</vt:lpstr>
      <vt:lpstr>Redoks Titrasyonları</vt:lpstr>
      <vt:lpstr>Redoks Titrasyonları ve Permanganometri</vt:lpstr>
      <vt:lpstr>KMnO4 bir otoindikatördür.</vt:lpstr>
      <vt:lpstr>1 L 0.02 M KMnO4 Çözeltisinin Hazırlanması</vt:lpstr>
      <vt:lpstr>KMnO4 Çözeltisinin Ayarlanması</vt:lpstr>
      <vt:lpstr>KMnO4 Çözeltisinin Ayarlanması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Ceren Ertekin</dc:creator>
  <cp:lastModifiedBy>Ceren Ertekin</cp:lastModifiedBy>
  <cp:revision>29</cp:revision>
  <dcterms:created xsi:type="dcterms:W3CDTF">2017-06-28T08:52:39Z</dcterms:created>
  <dcterms:modified xsi:type="dcterms:W3CDTF">2017-11-09T13:28:53Z</dcterms:modified>
</cp:coreProperties>
</file>