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246925"/>
            <a:ext cx="9088041" cy="2631887"/>
          </a:xfrm>
        </p:spPr>
        <p:txBody>
          <a:bodyPr/>
          <a:lstStyle/>
          <a:p>
            <a:r>
              <a:rPr lang="en-US" dirty="0"/>
              <a:t>Redoks </a:t>
            </a:r>
            <a:r>
              <a:rPr lang="tr-TR" dirty="0"/>
              <a:t>T</a:t>
            </a:r>
            <a:r>
              <a:rPr lang="en-US" dirty="0" err="1"/>
              <a:t>itrasyonları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4590" y="4135950"/>
            <a:ext cx="8018860" cy="1825171"/>
          </a:xfrm>
        </p:spPr>
        <p:txBody>
          <a:bodyPr>
            <a:normAutofit/>
          </a:bodyPr>
          <a:lstStyle/>
          <a:p>
            <a:r>
              <a:rPr lang="en-US" sz="3200" dirty="0" err="1"/>
              <a:t>Permanganometri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3600" b="1" dirty="0"/>
              <a:t>Redoks </a:t>
            </a:r>
            <a:r>
              <a:rPr lang="tr-TR" sz="3600" b="1" dirty="0" smtClean="0"/>
              <a:t>Titrasyonları ve </a:t>
            </a:r>
            <a:r>
              <a:rPr lang="en-US" sz="3600" b="1" dirty="0" err="1" smtClean="0"/>
              <a:t>Permanganometri</a:t>
            </a:r>
            <a:endParaRPr lang="en-US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fontAlgn="base"/>
                <a:r>
                  <a:rPr lang="tr-TR" sz="2200" dirty="0" smtClean="0"/>
                  <a:t>Analit </a:t>
                </a:r>
                <a:r>
                  <a:rPr lang="tr-TR" sz="2200" dirty="0"/>
                  <a:t>ve titrant arasında gerçekleşen indirgenme-yükseltgenme reaksiyonlarına dayanan titrasyonlara </a:t>
                </a:r>
                <a:r>
                  <a:rPr lang="tr-TR" sz="2200" u="sng" dirty="0"/>
                  <a:t>redoks titrasyonları </a:t>
                </a:r>
                <a:r>
                  <a:rPr lang="tr-TR" sz="2200" dirty="0"/>
                  <a:t>adı verilir. </a:t>
                </a:r>
              </a:p>
              <a:p>
                <a:pPr fontAlgn="base"/>
                <a:r>
                  <a:rPr lang="tr-TR" sz="2200" dirty="0"/>
                  <a:t>Standart çözelti olarak KMnO</a:t>
                </a:r>
                <a:r>
                  <a:rPr lang="tr-TR" sz="2200" baseline="-25000" dirty="0"/>
                  <a:t>4</a:t>
                </a:r>
                <a:r>
                  <a:rPr lang="tr-TR" sz="2200" dirty="0"/>
                  <a:t> kullanılan titrasyonlara ise </a:t>
                </a:r>
                <a:r>
                  <a:rPr lang="tr-TR" sz="2200" u="sng" dirty="0"/>
                  <a:t>permanganometri</a:t>
                </a:r>
                <a:r>
                  <a:rPr lang="tr-TR" sz="2200" dirty="0"/>
                  <a:t> denir. </a:t>
                </a:r>
              </a:p>
              <a:p>
                <a:pPr fontAlgn="base"/>
                <a:r>
                  <a:rPr lang="tr-TR" sz="2200" dirty="0"/>
                  <a:t>KMnO</a:t>
                </a:r>
                <a:r>
                  <a:rPr lang="tr-TR" sz="2200" baseline="-25000" dirty="0"/>
                  <a:t>4</a:t>
                </a:r>
                <a:r>
                  <a:rPr lang="tr-TR" sz="2200" dirty="0"/>
                  <a:t> ’ın indirgenme reaksiyonu, ortamın asidik veya bazik olmasına göre değişmektedir. </a:t>
                </a:r>
              </a:p>
              <a:p>
                <a:pPr marL="0" indent="0" fontAlgn="base">
                  <a:buNone/>
                </a:pPr>
                <a:endParaRPr lang="tr-TR" sz="2200" dirty="0" smtClean="0"/>
              </a:p>
              <a:p>
                <a:pPr marL="0" indent="0" fontAlgn="base">
                  <a:buNone/>
                </a:pPr>
                <a:r>
                  <a:rPr lang="tr-TR" sz="2200" dirty="0" smtClean="0"/>
                  <a:t>Asidik ortam : 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200" b="0" i="0" smtClean="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tr-TR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tr-TR" sz="2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tr-TR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tr-TR" sz="2200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tr-TR" sz="22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tr-TR" sz="2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p>
                      <m:sSupPr>
                        <m:ctrlPr>
                          <a:rPr lang="tr-TR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200" b="0" i="0" smtClean="0">
                            <a:latin typeface="Cambria Math" panose="02040503050406030204" pitchFamily="18" charset="0"/>
                          </a:rPr>
                          <m:t>Mn</m:t>
                        </m:r>
                      </m:e>
                      <m:sup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tr-TR" sz="2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200" dirty="0" smtClean="0"/>
                  <a:t>Bazik ortam :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2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tr-TR" sz="22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2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tr-TR" sz="2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2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tr-TR" sz="22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2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tr-TR" sz="2200">
                        <a:latin typeface="Cambria Math" panose="02040503050406030204" pitchFamily="18" charset="0"/>
                      </a:rPr>
                      <m:t>O</m:t>
                    </m:r>
                    <m:r>
                      <a:rPr lang="tr-TR" sz="2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tr-TR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2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tr-TR" sz="22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tr-TR" sz="22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tr-TR" sz="22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tr-TR" sz="2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2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r>
                      <a:rPr lang="tr-TR" sz="22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2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tr-TR" sz="22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tr-TR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2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tr-TR" sz="2200">
                            <a:latin typeface="Cambria Math" panose="02040503050406030204" pitchFamily="18" charset="0"/>
                          </a:rPr>
                          <m:t>OH</m:t>
                        </m:r>
                      </m:e>
                      <m:sup>
                        <m:r>
                          <a:rPr lang="tr-TR" sz="2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tr-TR" sz="2200" dirty="0" smtClean="0"/>
              </a:p>
              <a:p>
                <a:endParaRPr lang="tr-TR" sz="2200" dirty="0" smtClean="0"/>
              </a:p>
              <a:p>
                <a:r>
                  <a:rPr lang="tr-TR" sz="2200" dirty="0" smtClean="0"/>
                  <a:t>Bu laboratuvar kapsamında permanganometrik titrasyonlar asidik </a:t>
                </a:r>
                <a:r>
                  <a:rPr lang="tr-TR" sz="2200" dirty="0"/>
                  <a:t>ortamda </a:t>
                </a:r>
                <a:r>
                  <a:rPr lang="tr-TR" sz="2200" dirty="0" smtClean="0"/>
                  <a:t>gerçekleştirillecektir.</a:t>
                </a:r>
                <a:endParaRPr lang="tr-TR" sz="2200" dirty="0"/>
              </a:p>
              <a:p>
                <a:endParaRPr lang="tr-TR" sz="2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60" t="-1652" b="-3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35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233054"/>
            <a:ext cx="9221689" cy="63061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KMnO</a:t>
            </a:r>
            <a:r>
              <a:rPr lang="en-US" sz="3600" b="1" baseline="-25000" dirty="0" smtClean="0"/>
              <a:t>4</a:t>
            </a:r>
            <a:r>
              <a:rPr lang="en-US" sz="3600" b="1" dirty="0" smtClean="0"/>
              <a:t> </a:t>
            </a:r>
            <a:r>
              <a:rPr lang="tr-TR" sz="3600" b="1" dirty="0" smtClean="0"/>
              <a:t>bir otoindikatördür.</a:t>
            </a:r>
            <a:endParaRPr lang="tr-TR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sz="2400" dirty="0" err="1"/>
                  <a:t>Permanganometrik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titrasyonlarda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indikatör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kullanmaya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gerek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yoktur</a:t>
                </a:r>
                <a:r>
                  <a:rPr lang="tr-TR" sz="2400" dirty="0" smtClean="0"/>
                  <a:t>.</a:t>
                </a:r>
              </a:p>
              <a:p>
                <a:r>
                  <a:rPr lang="tr-TR" sz="2400" dirty="0" smtClean="0"/>
                  <a:t>Ç</a:t>
                </a:r>
                <a:r>
                  <a:rPr lang="en-US" sz="2400" dirty="0" err="1" smtClean="0"/>
                  <a:t>ünkü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4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2400" dirty="0" err="1"/>
                  <a:t>çözeltisi</a:t>
                </a:r>
                <a:r>
                  <a:rPr lang="en-US" sz="2400" dirty="0"/>
                  <a:t> </a:t>
                </a:r>
                <a:r>
                  <a:rPr lang="tr-TR" sz="2400" dirty="0" smtClean="0"/>
                  <a:t>mor </a:t>
                </a:r>
                <a:r>
                  <a:rPr lang="en-US" sz="2400" dirty="0" err="1" smtClean="0"/>
                  <a:t>renkli</a:t>
                </a:r>
                <a:r>
                  <a:rPr lang="tr-TR" sz="2400" dirty="0" smtClean="0"/>
                  <a:t>, </a:t>
                </a:r>
                <a:r>
                  <a:rPr lang="en-US" sz="2400" dirty="0" err="1" smtClean="0"/>
                  <a:t>indirgenme</a:t>
                </a:r>
                <a:r>
                  <a:rPr lang="en-US" sz="2400" dirty="0" smtClean="0"/>
                  <a:t> </a:t>
                </a:r>
                <a:r>
                  <a:rPr lang="en-US" sz="2400" dirty="0" err="1"/>
                  <a:t>ürünü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olan</a:t>
                </a:r>
                <a:r>
                  <a:rPr lang="en-US" sz="2400" dirty="0"/>
                  <a:t> Mn</a:t>
                </a:r>
                <a:r>
                  <a:rPr lang="en-US" sz="2400" baseline="30000" dirty="0"/>
                  <a:t>+2 </a:t>
                </a:r>
                <a:r>
                  <a:rPr lang="en-US" sz="2400" dirty="0" err="1" smtClean="0"/>
                  <a:t>renksizdir</a:t>
                </a:r>
                <a:r>
                  <a:rPr lang="tr-TR" sz="2400" dirty="0" smtClean="0"/>
                  <a:t>. Bir </a:t>
                </a:r>
                <a:r>
                  <a:rPr lang="en-US" sz="2400" dirty="0" err="1" smtClean="0"/>
                  <a:t>reaksiyonun</a:t>
                </a:r>
                <a:r>
                  <a:rPr lang="en-US" sz="2400" dirty="0" smtClean="0"/>
                  <a:t> </a:t>
                </a:r>
                <a:r>
                  <a:rPr lang="en-US" sz="2400" dirty="0" err="1"/>
                  <a:t>bitişi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rengin</a:t>
                </a:r>
                <a:r>
                  <a:rPr lang="en-US" sz="2400" dirty="0" smtClean="0"/>
                  <a:t> </a:t>
                </a:r>
                <a:r>
                  <a:rPr lang="en-US" sz="2400" dirty="0" err="1"/>
                  <a:t>kaybolmasından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veya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oluşmasından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anlaşılabilir</a:t>
                </a:r>
                <a:r>
                  <a:rPr lang="en-US" sz="2400" dirty="0"/>
                  <a:t>. </a:t>
                </a:r>
                <a:r>
                  <a:rPr lang="tr-TR" sz="2400" dirty="0" smtClean="0"/>
                  <a:t> </a:t>
                </a:r>
                <a:r>
                  <a:rPr lang="en-US" sz="2400" dirty="0" smtClean="0"/>
                  <a:t>Bu </a:t>
                </a:r>
                <a:r>
                  <a:rPr lang="en-US" sz="2400" dirty="0" err="1"/>
                  <a:t>nedenle</a:t>
                </a:r>
                <a:r>
                  <a:rPr lang="en-US" sz="2400" dirty="0"/>
                  <a:t> KMnO</a:t>
                </a:r>
                <a:r>
                  <a:rPr lang="en-US" sz="2400" baseline="-25000" dirty="0"/>
                  <a:t>4</a:t>
                </a:r>
                <a:r>
                  <a:rPr lang="en-US" sz="2400" dirty="0"/>
                  <a:t> </a:t>
                </a:r>
                <a:r>
                  <a:rPr lang="tr-TR" sz="2400" dirty="0" smtClean="0"/>
                  <a:t>bir </a:t>
                </a:r>
                <a:r>
                  <a:rPr lang="en-US" sz="2400" dirty="0" err="1" smtClean="0"/>
                  <a:t>otoindikatör</a:t>
                </a:r>
                <a:r>
                  <a:rPr lang="tr-TR" sz="2400" dirty="0" smtClean="0"/>
                  <a:t>dür.</a:t>
                </a:r>
              </a:p>
              <a:p>
                <a:pPr marL="0" indent="0">
                  <a:buNone/>
                </a:pPr>
                <a:endParaRPr lang="tr-TR" sz="24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MnO</m:t>
                          </m:r>
                        </m:e>
                        <m:sub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sz="24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4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groupChr>
                        <m:groupChrPr>
                          <m:chr m:val="→"/>
                          <m:vertJc m:val="bot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groupCh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Mn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en-US" sz="24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en-US" sz="2400" dirty="0"/>
              </a:p>
              <a:p>
                <a:endParaRPr lang="tr-TR" sz="2400" dirty="0" smtClean="0"/>
              </a:p>
              <a:p>
                <a:r>
                  <a:rPr lang="tr-TR" sz="2400" dirty="0" smtClean="0"/>
                  <a:t>Titrant olarak</a:t>
                </a:r>
                <a:r>
                  <a:rPr lang="en-US" sz="2400" dirty="0"/>
                  <a:t> KMnO</a:t>
                </a:r>
                <a:r>
                  <a:rPr lang="en-US" sz="2400" baseline="-25000" dirty="0"/>
                  <a:t>4</a:t>
                </a:r>
                <a:r>
                  <a:rPr lang="tr-TR" sz="2400" dirty="0" smtClean="0"/>
                  <a:t> kullanılırken titrasyonun başında erlen içine damlatılan her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4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400" dirty="0" smtClean="0"/>
                  <a:t>, erlendeki indirgen tarafından Mn</a:t>
                </a:r>
                <a:r>
                  <a:rPr lang="tr-TR" sz="2400" baseline="30000" dirty="0" smtClean="0"/>
                  <a:t>+2</a:t>
                </a:r>
                <a:r>
                  <a:rPr lang="tr-TR" sz="2400" dirty="0" smtClean="0"/>
                  <a:t> ‘ye indirgenir ve erlendeki çözeltinin rengi şeffaf olarak kalır. </a:t>
                </a:r>
              </a:p>
              <a:p>
                <a:r>
                  <a:rPr lang="tr-TR" sz="2400" dirty="0" smtClean="0"/>
                  <a:t>Erlendeki çözeltide bulunan indirgen tür tükendiğinde, damlatılan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tr-TR" sz="24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400" dirty="0"/>
                  <a:t> </a:t>
                </a:r>
                <a:r>
                  <a:rPr lang="tr-TR" sz="2400" dirty="0" smtClean="0"/>
                  <a:t>indirgenmeden kalır ve çözeltiye pembe-mor bir renk verir. </a:t>
                </a:r>
              </a:p>
              <a:p>
                <a:r>
                  <a:rPr lang="tr-TR" sz="2400" dirty="0" smtClean="0"/>
                  <a:t>Yani çözeltiye bir indikatör eklenmediği halde, pembe renge ulaşıldığında dönüm noktası tespit edilir. </a:t>
                </a:r>
                <a:endParaRPr lang="en-US" sz="2400" dirty="0"/>
              </a:p>
              <a:p>
                <a:endParaRPr lang="tr-T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 t="-2160" r="-463" b="-11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75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232034"/>
            <a:ext cx="9221689" cy="385751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>1 L 0.02 M </a:t>
            </a:r>
            <a:r>
              <a:rPr lang="en-US" sz="2800" b="1" dirty="0" smtClean="0"/>
              <a:t>KMnO</a:t>
            </a:r>
            <a:r>
              <a:rPr lang="en-US" sz="2800" b="1" baseline="-25000" dirty="0" smtClean="0"/>
              <a:t>4</a:t>
            </a:r>
            <a:r>
              <a:rPr lang="en-US" sz="2800" b="1" dirty="0" smtClean="0"/>
              <a:t> </a:t>
            </a:r>
            <a:r>
              <a:rPr lang="en-US" sz="2800" b="1" dirty="0" err="1"/>
              <a:t>Çözeltisinin</a:t>
            </a:r>
            <a:r>
              <a:rPr lang="en-US" sz="2800" b="1" dirty="0"/>
              <a:t> </a:t>
            </a:r>
            <a:r>
              <a:rPr lang="en-US" sz="2800" b="1" dirty="0" err="1"/>
              <a:t>Hazırlanması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48" y="1617785"/>
            <a:ext cx="10128738" cy="5191173"/>
          </a:xfrm>
        </p:spPr>
        <p:txBody>
          <a:bodyPr>
            <a:noAutofit/>
          </a:bodyPr>
          <a:lstStyle/>
          <a:p>
            <a:r>
              <a:rPr lang="en-US" sz="2000" dirty="0"/>
              <a:t>1 L </a:t>
            </a:r>
            <a:r>
              <a:rPr lang="en-US" sz="2000" dirty="0" err="1"/>
              <a:t>hacminde</a:t>
            </a:r>
            <a:r>
              <a:rPr lang="en-US" sz="2000" dirty="0"/>
              <a:t> 0.02 M KMnO</a:t>
            </a:r>
            <a:r>
              <a:rPr lang="en-US" sz="2000" baseline="-25000" dirty="0"/>
              <a:t>4 </a:t>
            </a:r>
            <a:r>
              <a:rPr lang="en-US" sz="2000" dirty="0" err="1"/>
              <a:t>çözeltisi</a:t>
            </a:r>
            <a:r>
              <a:rPr lang="en-US" sz="2000" dirty="0"/>
              <a:t> </a:t>
            </a:r>
            <a:r>
              <a:rPr lang="en-US" sz="2000" dirty="0" err="1"/>
              <a:t>hazırlamak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 smtClean="0"/>
              <a:t>,</a:t>
            </a:r>
            <a:r>
              <a:rPr lang="tr-TR" sz="2000" dirty="0" smtClean="0"/>
              <a:t> 0.02 mol</a:t>
            </a:r>
            <a:r>
              <a:rPr lang="en-US" sz="2000" dirty="0" smtClean="0"/>
              <a:t> </a:t>
            </a:r>
            <a:r>
              <a:rPr lang="tr-TR" sz="2000" dirty="0" smtClean="0"/>
              <a:t>(</a:t>
            </a:r>
            <a:r>
              <a:rPr lang="en-US" sz="2000" dirty="0" smtClean="0"/>
              <a:t>3.1605 </a:t>
            </a:r>
            <a:r>
              <a:rPr lang="en-US" sz="2000" dirty="0"/>
              <a:t>g </a:t>
            </a:r>
            <a:r>
              <a:rPr lang="tr-TR" sz="2000" dirty="0" smtClean="0"/>
              <a:t>) </a:t>
            </a:r>
            <a:r>
              <a:rPr lang="en-US" sz="2000" dirty="0" smtClean="0"/>
              <a:t>KMnO</a:t>
            </a:r>
            <a:r>
              <a:rPr lang="en-US" sz="2000" baseline="-25000" dirty="0" smtClean="0"/>
              <a:t>4 </a:t>
            </a:r>
            <a:r>
              <a:rPr lang="en-US" sz="2000" dirty="0"/>
              <a:t>‘</a:t>
            </a:r>
            <a:r>
              <a:rPr lang="en-US" sz="2000" dirty="0" err="1"/>
              <a:t>ün</a:t>
            </a:r>
            <a:r>
              <a:rPr lang="en-US" sz="2000" dirty="0"/>
              <a:t> </a:t>
            </a:r>
            <a:r>
              <a:rPr lang="en-US" sz="2000" dirty="0" smtClean="0"/>
              <a:t>1</a:t>
            </a:r>
            <a:r>
              <a:rPr lang="tr-TR" sz="2000" dirty="0" smtClean="0"/>
              <a:t> </a:t>
            </a:r>
            <a:r>
              <a:rPr lang="en-US" sz="2000" dirty="0" smtClean="0"/>
              <a:t>L </a:t>
            </a:r>
            <a:r>
              <a:rPr lang="en-US" sz="2000" dirty="0" err="1"/>
              <a:t>suda</a:t>
            </a:r>
            <a:r>
              <a:rPr lang="en-US" sz="2000" dirty="0"/>
              <a:t> </a:t>
            </a:r>
            <a:r>
              <a:rPr lang="en-US" sz="2000" dirty="0" err="1"/>
              <a:t>çözülmesi</a:t>
            </a:r>
            <a:r>
              <a:rPr lang="en-US" sz="2000" dirty="0"/>
              <a:t> </a:t>
            </a:r>
            <a:r>
              <a:rPr lang="en-US" sz="2000" dirty="0" err="1"/>
              <a:t>gerekir</a:t>
            </a:r>
            <a:r>
              <a:rPr lang="en-US" sz="2000" dirty="0"/>
              <a:t>. </a:t>
            </a: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 smtClean="0"/>
              <a:t>suda</a:t>
            </a:r>
            <a:r>
              <a:rPr lang="en-US" sz="2000" dirty="0" smtClean="0"/>
              <a:t> </a:t>
            </a:r>
            <a:r>
              <a:rPr lang="en-US" sz="2000" dirty="0" err="1"/>
              <a:t>bulunan</a:t>
            </a:r>
            <a:r>
              <a:rPr lang="en-US" sz="2000" dirty="0"/>
              <a:t> organik </a:t>
            </a:r>
            <a:r>
              <a:rPr lang="en-US" sz="2000" dirty="0" err="1"/>
              <a:t>maddeler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KMnO</a:t>
            </a:r>
            <a:r>
              <a:rPr lang="en-US" sz="2000" baseline="-25000" dirty="0"/>
              <a:t>4 </a:t>
            </a:r>
            <a:r>
              <a:rPr lang="en-US" sz="2000" dirty="0"/>
              <a:t>‘</a:t>
            </a:r>
            <a:r>
              <a:rPr lang="en-US" sz="2000" dirty="0" err="1"/>
              <a:t>ün</a:t>
            </a:r>
            <a:r>
              <a:rPr lang="en-US" sz="2000" dirty="0"/>
              <a:t>  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kısmı</a:t>
            </a:r>
            <a:r>
              <a:rPr lang="en-US" sz="2000" dirty="0"/>
              <a:t> MnO</a:t>
            </a:r>
            <a:r>
              <a:rPr lang="en-US" sz="2000" baseline="-25000" dirty="0"/>
              <a:t>2</a:t>
            </a:r>
            <a:r>
              <a:rPr lang="en-US" sz="2000" dirty="0"/>
              <a:t> </a:t>
            </a:r>
            <a:r>
              <a:rPr lang="tr-TR" sz="2000" dirty="0" smtClean="0"/>
              <a:t>‘e </a:t>
            </a:r>
            <a:r>
              <a:rPr lang="en-US" sz="2000" dirty="0" err="1" smtClean="0"/>
              <a:t>indirgenir</a:t>
            </a:r>
            <a:r>
              <a:rPr lang="en-US" sz="2000" dirty="0"/>
              <a:t>. Bu </a:t>
            </a:r>
            <a:r>
              <a:rPr lang="en-US" sz="2000" dirty="0" err="1"/>
              <a:t>nedenle</a:t>
            </a:r>
            <a:r>
              <a:rPr lang="en-US" sz="2000" dirty="0"/>
              <a:t> </a:t>
            </a:r>
            <a:r>
              <a:rPr lang="en-US" sz="2000" dirty="0" err="1"/>
              <a:t>çözelti</a:t>
            </a:r>
            <a:r>
              <a:rPr lang="en-US" sz="2000" dirty="0"/>
              <a:t> </a:t>
            </a:r>
            <a:r>
              <a:rPr lang="en-US" sz="2000" dirty="0" err="1"/>
              <a:t>hazırlama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noktaya</a:t>
            </a:r>
            <a:r>
              <a:rPr lang="en-US" sz="2000" dirty="0"/>
              <a:t> </a:t>
            </a:r>
            <a:r>
              <a:rPr lang="en-US" sz="2000" dirty="0" err="1"/>
              <a:t>dikkat</a:t>
            </a:r>
            <a:r>
              <a:rPr lang="en-US" sz="2000" dirty="0"/>
              <a:t> </a:t>
            </a:r>
            <a:r>
              <a:rPr lang="en-US" sz="2000" dirty="0" err="1"/>
              <a:t>edilmelidir</a:t>
            </a:r>
            <a:r>
              <a:rPr lang="en-US" sz="2000" dirty="0" smtClean="0"/>
              <a:t>:</a:t>
            </a:r>
            <a:endParaRPr lang="tr-TR" sz="2000" dirty="0" smtClean="0"/>
          </a:p>
          <a:p>
            <a:endParaRPr lang="en-US" sz="500" dirty="0"/>
          </a:p>
          <a:p>
            <a:pPr marL="688975" lvl="1" indent="-407988">
              <a:buFont typeface="+mj-lt"/>
              <a:buAutoNum type="arabicPeriod"/>
            </a:pPr>
            <a:r>
              <a:rPr lang="en-US" sz="2000" dirty="0" err="1"/>
              <a:t>Tartım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yaklaşık</a:t>
            </a:r>
            <a:r>
              <a:rPr lang="en-US" sz="2000" dirty="0"/>
              <a:t> </a:t>
            </a:r>
            <a:r>
              <a:rPr lang="tr-TR" sz="2000" dirty="0" smtClean="0"/>
              <a:t>0.1-0.2 g </a:t>
            </a:r>
            <a:r>
              <a:rPr lang="en-US" sz="2000" dirty="0" err="1" smtClean="0"/>
              <a:t>kadar</a:t>
            </a:r>
            <a:r>
              <a:rPr lang="en-US" sz="2000" dirty="0" smtClean="0"/>
              <a:t> </a:t>
            </a:r>
            <a:r>
              <a:rPr lang="en-US" sz="2000" dirty="0" err="1"/>
              <a:t>fazla</a:t>
            </a:r>
            <a:r>
              <a:rPr lang="en-US" sz="2000" dirty="0"/>
              <a:t> </a:t>
            </a:r>
            <a:r>
              <a:rPr lang="en-US" sz="2000" dirty="0" err="1"/>
              <a:t>miktarda</a:t>
            </a:r>
            <a:r>
              <a:rPr lang="en-US" sz="2000" dirty="0"/>
              <a:t> KMnO</a:t>
            </a:r>
            <a:r>
              <a:rPr lang="en-US" sz="2000" baseline="-25000" dirty="0"/>
              <a:t>4 </a:t>
            </a:r>
            <a:r>
              <a:rPr lang="en-US" sz="2000" dirty="0" err="1"/>
              <a:t>tartılmalıdır</a:t>
            </a:r>
            <a:r>
              <a:rPr lang="en-US" sz="2000" dirty="0"/>
              <a:t>.</a:t>
            </a:r>
          </a:p>
          <a:p>
            <a:pPr marL="688975" lvl="1" indent="-407988">
              <a:buFont typeface="+mj-lt"/>
              <a:buAutoNum type="arabicPeriod"/>
            </a:pPr>
            <a:r>
              <a:rPr lang="en-US" sz="2000" dirty="0" err="1" smtClean="0"/>
              <a:t>Suda</a:t>
            </a:r>
            <a:r>
              <a:rPr lang="tr-TR" sz="2000" dirty="0" smtClean="0"/>
              <a:t>ki organik maddelerin </a:t>
            </a:r>
            <a:r>
              <a:rPr lang="tr-TR" sz="2000" dirty="0" smtClean="0"/>
              <a:t>varlığından </a:t>
            </a:r>
            <a:r>
              <a:rPr lang="tr-TR" sz="2000" dirty="0" smtClean="0"/>
              <a:t>dolayı </a:t>
            </a:r>
            <a:r>
              <a:rPr lang="en-US" sz="2000" dirty="0" err="1" smtClean="0"/>
              <a:t>kendiliğinden</a:t>
            </a:r>
            <a:r>
              <a:rPr lang="en-US" sz="2000" dirty="0" smtClean="0"/>
              <a:t> </a:t>
            </a:r>
            <a:r>
              <a:rPr lang="en-US" sz="2000" dirty="0" err="1" smtClean="0"/>
              <a:t>oluşan</a:t>
            </a:r>
            <a:r>
              <a:rPr lang="en-US" sz="2000" dirty="0" smtClean="0"/>
              <a:t> </a:t>
            </a:r>
            <a:r>
              <a:rPr lang="en-US" sz="2000" dirty="0"/>
              <a:t>MnO</a:t>
            </a:r>
            <a:r>
              <a:rPr lang="en-US" sz="2000" baseline="-25000" dirty="0"/>
              <a:t>2</a:t>
            </a:r>
            <a:r>
              <a:rPr lang="en-US" sz="2000" dirty="0"/>
              <a:t> </a:t>
            </a:r>
            <a:r>
              <a:rPr lang="en-US" sz="2000" dirty="0" err="1"/>
              <a:t>katalizör</a:t>
            </a:r>
            <a:r>
              <a:rPr lang="en-US" sz="2000" dirty="0"/>
              <a:t> </a:t>
            </a:r>
            <a:r>
              <a:rPr lang="en-US" sz="2000" dirty="0" err="1"/>
              <a:t>işlevi</a:t>
            </a:r>
            <a:r>
              <a:rPr lang="en-US" sz="2000" dirty="0"/>
              <a:t> </a:t>
            </a:r>
            <a:r>
              <a:rPr lang="en-US" sz="2000" dirty="0" err="1"/>
              <a:t>görerek</a:t>
            </a:r>
            <a:r>
              <a:rPr lang="en-US" sz="2000" dirty="0"/>
              <a:t> </a:t>
            </a:r>
            <a:r>
              <a:rPr lang="en-US" sz="2000" dirty="0" err="1"/>
              <a:t>bozunmayı</a:t>
            </a:r>
            <a:r>
              <a:rPr lang="en-US" sz="2000" dirty="0"/>
              <a:t> </a:t>
            </a:r>
            <a:r>
              <a:rPr lang="en-US" sz="2000" dirty="0" err="1"/>
              <a:t>hızlandıracağı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süzülerek</a:t>
            </a:r>
            <a:r>
              <a:rPr lang="en-US" sz="2000" dirty="0"/>
              <a:t> </a:t>
            </a:r>
            <a:r>
              <a:rPr lang="en-US" sz="2000" dirty="0" err="1"/>
              <a:t>ayrılmalıdır</a:t>
            </a:r>
            <a:r>
              <a:rPr lang="en-US" sz="2000" dirty="0" smtClean="0"/>
              <a:t>.</a:t>
            </a:r>
            <a:endParaRPr lang="tr-TR" sz="2000" dirty="0"/>
          </a:p>
          <a:p>
            <a:pPr marL="503971" lvl="1" indent="0">
              <a:buNone/>
            </a:pPr>
            <a:endParaRPr lang="en-US" sz="500" dirty="0"/>
          </a:p>
          <a:p>
            <a:pPr fontAlgn="base"/>
            <a:r>
              <a:rPr lang="en-US" sz="2000" dirty="0" err="1"/>
              <a:t>Tartılan</a:t>
            </a:r>
            <a:r>
              <a:rPr lang="en-US" sz="2000" dirty="0"/>
              <a:t> KMnO</a:t>
            </a:r>
            <a:r>
              <a:rPr lang="en-US" sz="2000" baseline="-25000" dirty="0"/>
              <a:t>4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beher</a:t>
            </a:r>
            <a:r>
              <a:rPr lang="en-US" sz="2000" dirty="0"/>
              <a:t> </a:t>
            </a:r>
            <a:r>
              <a:rPr lang="en-US" sz="2000" dirty="0" err="1"/>
              <a:t>içerisine</a:t>
            </a:r>
            <a:r>
              <a:rPr lang="en-US" sz="2000" dirty="0"/>
              <a:t> </a:t>
            </a:r>
            <a:r>
              <a:rPr lang="en-US" sz="2000" dirty="0" err="1"/>
              <a:t>alınarak</a:t>
            </a:r>
            <a:r>
              <a:rPr lang="en-US" sz="2000" dirty="0"/>
              <a:t> </a:t>
            </a:r>
            <a:r>
              <a:rPr lang="en-US" sz="2000" dirty="0" err="1"/>
              <a:t>yaklaşık</a:t>
            </a:r>
            <a:r>
              <a:rPr lang="en-US" sz="2000" dirty="0"/>
              <a:t> 400-500 mL </a:t>
            </a:r>
            <a:r>
              <a:rPr lang="en-US" sz="2000" dirty="0" err="1"/>
              <a:t>saf</a:t>
            </a:r>
            <a:r>
              <a:rPr lang="en-US" sz="2000" dirty="0"/>
              <a:t> </a:t>
            </a:r>
            <a:r>
              <a:rPr lang="en-US" sz="2000" dirty="0" err="1"/>
              <a:t>suyla</a:t>
            </a:r>
            <a:r>
              <a:rPr lang="en-US" sz="2000" dirty="0"/>
              <a:t> </a:t>
            </a:r>
            <a:r>
              <a:rPr lang="en-US" sz="2000" dirty="0" err="1"/>
              <a:t>bagetle</a:t>
            </a:r>
            <a:r>
              <a:rPr lang="en-US" sz="2000" dirty="0"/>
              <a:t> </a:t>
            </a:r>
            <a:r>
              <a:rPr lang="en-US" sz="2000" dirty="0" err="1"/>
              <a:t>karıştırılarak</a:t>
            </a:r>
            <a:r>
              <a:rPr lang="en-US" sz="2000" dirty="0"/>
              <a:t> </a:t>
            </a:r>
            <a:r>
              <a:rPr lang="en-US" sz="2000" dirty="0" err="1"/>
              <a:t>çözülür</a:t>
            </a:r>
            <a:r>
              <a:rPr lang="en-US" sz="2000" dirty="0"/>
              <a:t> </a:t>
            </a:r>
            <a:r>
              <a:rPr lang="en-US" sz="2000" dirty="0" err="1"/>
              <a:t>ardından</a:t>
            </a:r>
            <a:r>
              <a:rPr lang="en-US" sz="2000" dirty="0"/>
              <a:t> 1 </a:t>
            </a:r>
            <a:r>
              <a:rPr lang="en-US" sz="2000" dirty="0" err="1"/>
              <a:t>L’lik</a:t>
            </a:r>
            <a:r>
              <a:rPr lang="en-US" sz="2000" dirty="0"/>
              <a:t> </a:t>
            </a:r>
            <a:r>
              <a:rPr lang="en-US" sz="2000" dirty="0" err="1"/>
              <a:t>balon</a:t>
            </a:r>
            <a:r>
              <a:rPr lang="en-US" sz="2000" dirty="0"/>
              <a:t> </a:t>
            </a:r>
            <a:r>
              <a:rPr lang="en-US" sz="2000" dirty="0" err="1"/>
              <a:t>jojeye</a:t>
            </a:r>
            <a:r>
              <a:rPr lang="en-US" sz="2000" dirty="0"/>
              <a:t> </a:t>
            </a:r>
            <a:r>
              <a:rPr lang="en-US" sz="2000" dirty="0" err="1"/>
              <a:t>aktarılır</a:t>
            </a:r>
            <a:r>
              <a:rPr lang="en-US" sz="2000" dirty="0"/>
              <a:t>, </a:t>
            </a:r>
            <a:r>
              <a:rPr lang="en-US" sz="2000" dirty="0" err="1"/>
              <a:t>beherde</a:t>
            </a:r>
            <a:r>
              <a:rPr lang="en-US" sz="2000" dirty="0"/>
              <a:t> </a:t>
            </a:r>
            <a:r>
              <a:rPr lang="en-US" sz="2000" dirty="0" err="1"/>
              <a:t>kalan</a:t>
            </a:r>
            <a:r>
              <a:rPr lang="en-US" sz="2000" dirty="0"/>
              <a:t> </a:t>
            </a:r>
            <a:r>
              <a:rPr lang="en-US" sz="2000" dirty="0" err="1"/>
              <a:t>katı</a:t>
            </a:r>
            <a:r>
              <a:rPr lang="en-US" sz="2000" dirty="0"/>
              <a:t> 100-200 mL </a:t>
            </a:r>
            <a:r>
              <a:rPr lang="en-US" sz="2000" dirty="0" err="1"/>
              <a:t>saf</a:t>
            </a:r>
            <a:r>
              <a:rPr lang="en-US" sz="2000" dirty="0"/>
              <a:t> </a:t>
            </a:r>
            <a:r>
              <a:rPr lang="en-US" sz="2000" dirty="0" err="1"/>
              <a:t>suyla</a:t>
            </a:r>
            <a:r>
              <a:rPr lang="en-US" sz="2000" dirty="0"/>
              <a:t> </a:t>
            </a:r>
            <a:r>
              <a:rPr lang="en-US" sz="2000" dirty="0" err="1"/>
              <a:t>yıkanarak</a:t>
            </a:r>
            <a:r>
              <a:rPr lang="en-US" sz="2000" dirty="0"/>
              <a:t> </a:t>
            </a:r>
            <a:r>
              <a:rPr lang="en-US" sz="2000" dirty="0" err="1"/>
              <a:t>balon</a:t>
            </a:r>
            <a:r>
              <a:rPr lang="en-US" sz="2000" dirty="0"/>
              <a:t> </a:t>
            </a:r>
            <a:r>
              <a:rPr lang="en-US" sz="2000" dirty="0" err="1"/>
              <a:t>jojeye</a:t>
            </a:r>
            <a:r>
              <a:rPr lang="en-US" sz="2000" dirty="0"/>
              <a:t> </a:t>
            </a:r>
            <a:r>
              <a:rPr lang="en-US" sz="2000" dirty="0" err="1"/>
              <a:t>aktarılır</a:t>
            </a:r>
            <a:r>
              <a:rPr lang="en-US" sz="2000" dirty="0"/>
              <a:t>. Bu </a:t>
            </a:r>
            <a:r>
              <a:rPr lang="en-US" sz="2000" dirty="0" err="1"/>
              <a:t>işlem</a:t>
            </a:r>
            <a:r>
              <a:rPr lang="en-US" sz="2000" dirty="0"/>
              <a:t> </a:t>
            </a:r>
            <a:r>
              <a:rPr lang="en-US" sz="2000" dirty="0" err="1"/>
              <a:t>birkaç</a:t>
            </a:r>
            <a:r>
              <a:rPr lang="en-US" sz="2000" dirty="0"/>
              <a:t> </a:t>
            </a:r>
            <a:r>
              <a:rPr lang="en-US" sz="2000" dirty="0" err="1"/>
              <a:t>kez</a:t>
            </a:r>
            <a:r>
              <a:rPr lang="en-US" sz="2000" dirty="0"/>
              <a:t> </a:t>
            </a:r>
            <a:r>
              <a:rPr lang="en-US" sz="2000" dirty="0" err="1"/>
              <a:t>tekrarlandıktan</a:t>
            </a:r>
            <a:r>
              <a:rPr lang="en-US" sz="2000" dirty="0"/>
              <a:t> (</a:t>
            </a:r>
            <a:r>
              <a:rPr lang="en-US" sz="2000" dirty="0" err="1"/>
              <a:t>suyun</a:t>
            </a:r>
            <a:r>
              <a:rPr lang="en-US" sz="2000" dirty="0"/>
              <a:t> </a:t>
            </a:r>
            <a:r>
              <a:rPr lang="en-US" sz="2000" dirty="0" err="1"/>
              <a:t>miktarının</a:t>
            </a:r>
            <a:r>
              <a:rPr lang="en-US" sz="2000" dirty="0"/>
              <a:t> 1 </a:t>
            </a:r>
            <a:r>
              <a:rPr lang="en-US" sz="2000" dirty="0" err="1"/>
              <a:t>L’yi</a:t>
            </a:r>
            <a:r>
              <a:rPr lang="en-US" sz="2000" dirty="0"/>
              <a:t> </a:t>
            </a:r>
            <a:r>
              <a:rPr lang="en-US" sz="2000" dirty="0" err="1"/>
              <a:t>geçmemesine</a:t>
            </a:r>
            <a:r>
              <a:rPr lang="en-US" sz="2000" dirty="0"/>
              <a:t> </a:t>
            </a:r>
            <a:r>
              <a:rPr lang="en-US" sz="2000" dirty="0" err="1"/>
              <a:t>dikkat</a:t>
            </a:r>
            <a:r>
              <a:rPr lang="en-US" sz="2000" dirty="0"/>
              <a:t> </a:t>
            </a:r>
            <a:r>
              <a:rPr lang="en-US" sz="2000" dirty="0" err="1"/>
              <a:t>ediniz</a:t>
            </a:r>
            <a:r>
              <a:rPr lang="en-US" sz="2000" dirty="0"/>
              <a:t>) ve </a:t>
            </a:r>
            <a:r>
              <a:rPr lang="en-US" sz="2000" dirty="0" err="1"/>
              <a:t>beherde</a:t>
            </a:r>
            <a:r>
              <a:rPr lang="en-US" sz="2000" dirty="0"/>
              <a:t> </a:t>
            </a:r>
            <a:r>
              <a:rPr lang="en-US" sz="2000" dirty="0" err="1"/>
              <a:t>permanganat</a:t>
            </a:r>
            <a:r>
              <a:rPr lang="en-US" sz="2000" dirty="0"/>
              <a:t> </a:t>
            </a:r>
            <a:r>
              <a:rPr lang="en-US" sz="2000" dirty="0" err="1"/>
              <a:t>kalmadığına</a:t>
            </a:r>
            <a:r>
              <a:rPr lang="en-US" sz="2000" dirty="0"/>
              <a:t> </a:t>
            </a:r>
            <a:r>
              <a:rPr lang="en-US" sz="2000" dirty="0" err="1"/>
              <a:t>emin</a:t>
            </a:r>
            <a:r>
              <a:rPr lang="en-US" sz="2000" dirty="0"/>
              <a:t> </a:t>
            </a:r>
            <a:r>
              <a:rPr lang="en-US" sz="2000" dirty="0" err="1"/>
              <a:t>olunduktan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balonjojedeki</a:t>
            </a:r>
            <a:r>
              <a:rPr lang="en-US" sz="2000" dirty="0"/>
              <a:t> </a:t>
            </a:r>
            <a:r>
              <a:rPr lang="en-US" sz="2000" dirty="0" err="1"/>
              <a:t>çözelti</a:t>
            </a:r>
            <a:r>
              <a:rPr lang="en-US" sz="2000" dirty="0"/>
              <a:t> </a:t>
            </a:r>
            <a:r>
              <a:rPr lang="en-US" sz="2000" dirty="0" err="1"/>
              <a:t>saf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smtClean="0"/>
              <a:t>1</a:t>
            </a:r>
            <a:r>
              <a:rPr lang="tr-TR" sz="2000" dirty="0" smtClean="0"/>
              <a:t> </a:t>
            </a:r>
            <a:r>
              <a:rPr lang="en-US" sz="2000" dirty="0" err="1" smtClean="0"/>
              <a:t>L’ye</a:t>
            </a:r>
            <a:r>
              <a:rPr lang="en-US" sz="2000" dirty="0" smtClean="0"/>
              <a:t> </a:t>
            </a:r>
            <a:r>
              <a:rPr lang="en-US" sz="2000" dirty="0" err="1"/>
              <a:t>tamamlanır</a:t>
            </a:r>
            <a:r>
              <a:rPr lang="en-US" sz="2000" dirty="0"/>
              <a:t>.</a:t>
            </a:r>
          </a:p>
          <a:p>
            <a:pPr fontAlgn="base"/>
            <a:r>
              <a:rPr lang="en-US" sz="2000" dirty="0" err="1"/>
              <a:t>Çözelti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hafta</a:t>
            </a:r>
            <a:r>
              <a:rPr lang="en-US" sz="2000" dirty="0"/>
              <a:t> </a:t>
            </a:r>
            <a:r>
              <a:rPr lang="en-US" sz="2000" dirty="0" err="1"/>
              <a:t>karanlık</a:t>
            </a:r>
            <a:r>
              <a:rPr lang="en-US" sz="2000" dirty="0"/>
              <a:t> </a:t>
            </a:r>
            <a:r>
              <a:rPr lang="en-US" sz="2000" dirty="0" err="1"/>
              <a:t>ortamda</a:t>
            </a:r>
            <a:r>
              <a:rPr lang="en-US" sz="2000" dirty="0"/>
              <a:t> </a:t>
            </a:r>
            <a:r>
              <a:rPr lang="en-US" sz="2000" dirty="0" err="1"/>
              <a:t>bekletildikten</a:t>
            </a:r>
            <a:r>
              <a:rPr lang="en-US" sz="2000" dirty="0"/>
              <a:t> </a:t>
            </a:r>
            <a:r>
              <a:rPr lang="en-US" sz="2000" dirty="0" err="1" smtClean="0"/>
              <a:t>sonra</a:t>
            </a:r>
            <a:r>
              <a:rPr lang="tr-TR" sz="2000" dirty="0" smtClean="0"/>
              <a:t> </a:t>
            </a:r>
            <a:r>
              <a:rPr lang="en-US" sz="2000" dirty="0" smtClean="0"/>
              <a:t> </a:t>
            </a:r>
            <a:r>
              <a:rPr lang="en-US" sz="2000" dirty="0"/>
              <a:t>cam </a:t>
            </a:r>
            <a:r>
              <a:rPr lang="en-US" sz="2000" dirty="0" err="1"/>
              <a:t>pamuğundan</a:t>
            </a:r>
            <a:r>
              <a:rPr lang="en-US" sz="2000" dirty="0"/>
              <a:t> </a:t>
            </a:r>
            <a:r>
              <a:rPr lang="en-US" sz="2000" dirty="0" err="1" smtClean="0"/>
              <a:t>süzül</a:t>
            </a:r>
            <a:r>
              <a:rPr lang="tr-TR" sz="2000" dirty="0" smtClean="0"/>
              <a:t>düğünde kullanıma hazır hale gelmiş olur. Bu çözelti</a:t>
            </a:r>
            <a:r>
              <a:rPr lang="en-US" sz="2000" dirty="0" smtClean="0"/>
              <a:t> </a:t>
            </a:r>
            <a:r>
              <a:rPr lang="en-US" sz="2000" dirty="0" err="1"/>
              <a:t>koyu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r>
              <a:rPr lang="en-US" sz="2000" dirty="0"/>
              <a:t> </a:t>
            </a:r>
            <a:r>
              <a:rPr lang="en-US" sz="2000" dirty="0" err="1"/>
              <a:t>şişelerde</a:t>
            </a:r>
            <a:r>
              <a:rPr lang="en-US" sz="2000" dirty="0"/>
              <a:t> </a:t>
            </a:r>
            <a:r>
              <a:rPr lang="en-US" sz="2000" dirty="0" err="1"/>
              <a:t>saklanır</a:t>
            </a:r>
            <a:r>
              <a:rPr lang="en-US" sz="2000" dirty="0" smtClean="0"/>
              <a:t>.</a:t>
            </a:r>
            <a:r>
              <a:rPr lang="tr-TR" sz="2000" dirty="0" smtClean="0"/>
              <a:t> </a:t>
            </a:r>
          </a:p>
          <a:p>
            <a:pPr fontAlgn="base"/>
            <a:r>
              <a:rPr lang="tr-TR" sz="2000" dirty="0" smtClean="0"/>
              <a:t>Çözelti bir hafta bekletildiğinde sudaki organik maddelerin tamamına yakını yükseltgenir ve ortamdaki </a:t>
            </a:r>
            <a:r>
              <a:rPr lang="en-US" sz="2000" dirty="0"/>
              <a:t>KMnO</a:t>
            </a:r>
            <a:r>
              <a:rPr lang="en-US" sz="2000" baseline="-25000" dirty="0"/>
              <a:t>4</a:t>
            </a:r>
            <a:r>
              <a:rPr lang="tr-TR" sz="2000" dirty="0" smtClean="0"/>
              <a:t> azalır. Katı olan </a:t>
            </a:r>
            <a:r>
              <a:rPr lang="en-US" sz="2000" dirty="0"/>
              <a:t>MnO</a:t>
            </a:r>
            <a:r>
              <a:rPr lang="en-US" sz="2000" baseline="-25000" dirty="0"/>
              <a:t>2</a:t>
            </a:r>
            <a:r>
              <a:rPr lang="en-US" sz="2000" dirty="0"/>
              <a:t> </a:t>
            </a:r>
            <a:r>
              <a:rPr lang="tr-TR" sz="2000" dirty="0" smtClean="0"/>
              <a:t>cam pamuğuyla süzülerek uzaklaştırılır. </a:t>
            </a:r>
            <a:r>
              <a:rPr lang="tr-TR" sz="2000" b="1" dirty="0" smtClean="0"/>
              <a:t>(Filtre kağıdı organik yapıda olduğundan kullanılamaz.) </a:t>
            </a:r>
            <a:r>
              <a:rPr lang="tr-TR" sz="2000" dirty="0" smtClean="0"/>
              <a:t>Fotoindirgenmeyi engellemek için süzülen çözelti renkli şişelerde karanlıkta saklanır.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33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93533"/>
            <a:ext cx="9221689" cy="382050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KMnO</a:t>
            </a:r>
            <a:r>
              <a:rPr lang="en-US" sz="2800" b="1" baseline="-25000" dirty="0"/>
              <a:t>4</a:t>
            </a:r>
            <a:r>
              <a:rPr lang="en-US" sz="2800" b="1" dirty="0"/>
              <a:t> </a:t>
            </a:r>
            <a:r>
              <a:rPr lang="en-US" sz="2800" b="1" dirty="0" err="1"/>
              <a:t>Çözeltisinin</a:t>
            </a:r>
            <a:r>
              <a:rPr lang="en-US" sz="2800" b="1" dirty="0"/>
              <a:t> </a:t>
            </a:r>
            <a:r>
              <a:rPr lang="en-US" sz="2800" b="1" dirty="0" err="1"/>
              <a:t>Ayarlanması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1842868"/>
                <a:ext cx="9221689" cy="4966090"/>
              </a:xfrm>
            </p:spPr>
            <p:txBody>
              <a:bodyPr>
                <a:normAutofit/>
              </a:bodyPr>
              <a:lstStyle/>
              <a:p>
                <a:pPr fontAlgn="base"/>
                <a:r>
                  <a:rPr lang="tr-TR" sz="2000" dirty="0"/>
                  <a:t>0.1-0.2 </a:t>
                </a:r>
                <a:r>
                  <a:rPr lang="tr-TR" sz="2000" dirty="0" smtClean="0"/>
                  <a:t>g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civarında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hassas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olarak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tartılan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okzalik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asit</a:t>
                </a:r>
                <a:r>
                  <a:rPr lang="en-US" sz="2000" dirty="0"/>
                  <a:t> (H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C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O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.H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O) </a:t>
                </a:r>
                <a:r>
                  <a:rPr lang="en-US" sz="2000" dirty="0" err="1"/>
                  <a:t>bir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erlen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içinde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yaklaşık</a:t>
                </a:r>
                <a:r>
                  <a:rPr lang="en-US" sz="2000" dirty="0"/>
                  <a:t> 100 mL </a:t>
                </a:r>
                <a:r>
                  <a:rPr lang="en-US" sz="2000" dirty="0" err="1"/>
                  <a:t>distile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ile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çözülür</a:t>
                </a:r>
                <a:r>
                  <a:rPr lang="en-US" sz="2000" dirty="0"/>
                  <a:t>. </a:t>
                </a:r>
              </a:p>
              <a:p>
                <a:pPr fontAlgn="base"/>
                <a:r>
                  <a:rPr lang="en-US" sz="2000" dirty="0" err="1"/>
                  <a:t>Üzerine</a:t>
                </a:r>
                <a:r>
                  <a:rPr lang="en-US" sz="2000" dirty="0"/>
                  <a:t> 10 mL ½ </a:t>
                </a:r>
                <a:r>
                  <a:rPr lang="en-US" sz="2000" dirty="0" err="1"/>
                  <a:t>oranında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seyreltilmiş</a:t>
                </a:r>
                <a:r>
                  <a:rPr lang="en-US" sz="2000" dirty="0"/>
                  <a:t> H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SO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eklenir</a:t>
                </a:r>
                <a:r>
                  <a:rPr lang="en-US" sz="2000" dirty="0"/>
                  <a:t>.</a:t>
                </a:r>
              </a:p>
              <a:p>
                <a:pPr fontAlgn="base"/>
                <a:r>
                  <a:rPr lang="en-US" sz="2000" dirty="0" err="1"/>
                  <a:t>Erlen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önce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bek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alevinde</a:t>
                </a:r>
                <a:r>
                  <a:rPr lang="en-US" sz="2000" dirty="0"/>
                  <a:t> </a:t>
                </a:r>
                <a:r>
                  <a:rPr lang="tr-TR" sz="2000" dirty="0" smtClean="0"/>
                  <a:t>3-4 dakika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kadar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ısıtılır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kaynatmadan</a:t>
                </a:r>
                <a:r>
                  <a:rPr lang="en-US" sz="2000" dirty="0"/>
                  <a:t>!) </a:t>
                </a:r>
                <a:r>
                  <a:rPr lang="en-US" sz="2000" dirty="0" err="1"/>
                  <a:t>sonra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elle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rahat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tutulacak</a:t>
                </a:r>
                <a:r>
                  <a:rPr lang="tr-TR" sz="2000" dirty="0" smtClean="0"/>
                  <a:t> sıcaklığa gelene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kadar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soğutulur</a:t>
                </a:r>
                <a:r>
                  <a:rPr lang="en-US" sz="2000" dirty="0"/>
                  <a:t>. </a:t>
                </a:r>
              </a:p>
              <a:p>
                <a:pPr fontAlgn="base"/>
                <a:r>
                  <a:rPr lang="en-US" sz="2000" dirty="0" err="1"/>
                  <a:t>Erlendeki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çözelti</a:t>
                </a:r>
                <a:r>
                  <a:rPr lang="en-US" sz="2000" dirty="0"/>
                  <a:t> KMnO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ile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kalıcı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pembe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renk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elde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edilinceye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kadar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titre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edilir</a:t>
                </a:r>
                <a:r>
                  <a:rPr lang="en-US" sz="2000" dirty="0"/>
                  <a:t>.</a:t>
                </a:r>
              </a:p>
              <a:p>
                <a:pPr fontAlgn="base"/>
                <a:r>
                  <a:rPr lang="en-US" sz="2000" dirty="0"/>
                  <a:t>Bankodaki her </a:t>
                </a:r>
                <a:r>
                  <a:rPr lang="en-US" sz="2000" dirty="0" err="1"/>
                  <a:t>öğrenci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titrasyon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yaparak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KMnO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molaritesini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hesapladıktan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sonuçlar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görevli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asistana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gösterilerek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banko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ortalaması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alınır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r>
                  <a:rPr lang="tr-TR" sz="2000" dirty="0" smtClean="0"/>
                  <a:t>		</a:t>
                </a:r>
                <a:r>
                  <a:rPr lang="en-US" sz="2000" dirty="0" smtClean="0"/>
                  <a:t>2</a:t>
                </a:r>
                <a:r>
                  <a:rPr lang="en-US" sz="2000" dirty="0"/>
                  <a:t>/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Mn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tr-TR" sz="2000" dirty="0" smtClean="0"/>
                  <a:t>		</a:t>
                </a:r>
                <a:r>
                  <a:rPr lang="en-US" sz="2000" dirty="0" smtClean="0"/>
                  <a:t>5</a:t>
                </a:r>
                <a:r>
                  <a:rPr lang="en-US" sz="2000" dirty="0"/>
                  <a:t>/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bSup>
                    <m:groupChr>
                      <m:groupChrPr>
                        <m:chr m:val="→"/>
                        <m:vertJc m:val="bot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2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MnO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+5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groupChr>
                        <m:groupChrPr>
                          <m:chr m:val="→"/>
                          <m:vertJc m:val="bot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groupCh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Mn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>
                  <a:lnSpc>
                    <a:spcPct val="100000"/>
                  </a:lnSpc>
                </a:pPr>
                <a:r>
                  <a:rPr lang="en-US" sz="2000" dirty="0">
                    <a:solidFill>
                      <a:srgbClr val="C00000"/>
                    </a:solidFill>
                  </a:rPr>
                  <a:t>2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mol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KMnO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5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mol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ile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reaksiyona</a:t>
                </a:r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C00000"/>
                    </a:solidFill>
                  </a:rPr>
                  <a:t>girer</a:t>
                </a:r>
                <a:r>
                  <a:rPr lang="en-US" sz="2000" dirty="0">
                    <a:solidFill>
                      <a:srgbClr val="C00000"/>
                    </a:solidFill>
                  </a:rPr>
                  <a:t>. </a:t>
                </a:r>
              </a:p>
              <a:p>
                <a:pPr fontAlgn="base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1842868"/>
                <a:ext cx="9221689" cy="4966090"/>
              </a:xfrm>
              <a:blipFill>
                <a:blip r:embed="rId2"/>
                <a:stretch>
                  <a:fillRect l="-595" t="-12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1918943" y="5514536"/>
            <a:ext cx="6620146" cy="666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87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241658"/>
            <a:ext cx="9221689" cy="622013"/>
          </a:xfrm>
        </p:spPr>
        <p:txBody>
          <a:bodyPr>
            <a:noAutofit/>
          </a:bodyPr>
          <a:lstStyle/>
          <a:p>
            <a:r>
              <a:rPr lang="en-US" sz="3600" b="1" dirty="0"/>
              <a:t>KMnO</a:t>
            </a:r>
            <a:r>
              <a:rPr lang="en-US" sz="3600" b="1" baseline="-25000" dirty="0"/>
              <a:t>4</a:t>
            </a:r>
            <a:r>
              <a:rPr lang="en-US" sz="3600" b="1" dirty="0"/>
              <a:t> </a:t>
            </a:r>
            <a:r>
              <a:rPr lang="en-US" sz="3600" b="1" dirty="0" err="1"/>
              <a:t>Çözeltisinin</a:t>
            </a:r>
            <a:r>
              <a:rPr lang="en-US" sz="3600" b="1" dirty="0"/>
              <a:t> </a:t>
            </a:r>
            <a:r>
              <a:rPr lang="en-US" sz="3600" b="1" dirty="0" err="1"/>
              <a:t>Ayarlanması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2177514"/>
                <a:ext cx="9221689" cy="479654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tr-TR" sz="2000" dirty="0" smtClean="0"/>
                  <a:t>Önce </a:t>
                </a:r>
                <a:r>
                  <a:rPr lang="tr-TR" sz="2000" dirty="0"/>
                  <a:t>titrasyon sırasında kullanılan okzalik asitin</a:t>
                </a:r>
                <a:r>
                  <a:rPr lang="pt-BR" sz="2000" dirty="0"/>
                  <a:t> mol sayısı </a:t>
                </a:r>
                <a:r>
                  <a:rPr lang="tr-TR" sz="2000" dirty="0" smtClean="0"/>
                  <a:t>hesaplanır.                      </a:t>
                </a:r>
                <a:r>
                  <a:rPr lang="tr-TR" sz="18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H</m:t>
                        </m:r>
                      </m:e>
                      <m:sub>
                        <m:r>
                          <a:rPr lang="tr-TR" sz="1800"/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C</m:t>
                        </m:r>
                      </m:e>
                      <m:sub>
                        <m:r>
                          <a:rPr lang="tr-TR" sz="1800"/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O</m:t>
                        </m:r>
                      </m:e>
                      <m:sub>
                        <m:r>
                          <a:rPr lang="tr-TR" sz="1800"/>
                          <m:t>4</m:t>
                        </m:r>
                      </m:sub>
                    </m:sSub>
                    <m:r>
                      <a:rPr lang="tr-TR" sz="1800"/>
                      <m:t>.</m:t>
                    </m:r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H</m:t>
                        </m:r>
                      </m:e>
                      <m:sub>
                        <m:r>
                          <a:rPr lang="tr-TR" sz="1800"/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tr-TR" sz="1800"/>
                      <m:t>O</m:t>
                    </m:r>
                  </m:oMath>
                </a14:m>
                <a:r>
                  <a:rPr lang="tr-TR" sz="1800" dirty="0"/>
                  <a:t> : 126.07 g/mol</a:t>
                </a:r>
                <a:r>
                  <a:rPr lang="tr-TR" sz="1800" dirty="0" smtClean="0"/>
                  <a:t>)</a:t>
                </a:r>
                <a:endParaRPr lang="tr-T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𝑛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H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C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O</m:t>
                              </m:r>
                            </m:e>
                            <m:sub>
                              <m:r>
                                <a:rPr lang="tr-TR" sz="2400"/>
                                <m:t>4</m:t>
                              </m:r>
                            </m:sub>
                          </m:sSub>
                          <m:r>
                            <a:rPr lang="tr-TR" sz="2400"/>
                            <m:t>.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H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tr-TR" sz="2400"/>
                            <m:t>O</m:t>
                          </m:r>
                        </m:sub>
                      </m:sSub>
                      <m:r>
                        <a:rPr lang="tr-TR" sz="2400" i="1"/>
                        <m:t>=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H</m:t>
                                  </m:r>
                                </m:e>
                                <m:sub>
                                  <m:r>
                                    <a:rPr lang="tr-TR" sz="2400"/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C</m:t>
                                  </m:r>
                                </m:e>
                                <m:sub>
                                  <m:r>
                                    <a:rPr lang="tr-TR" sz="2400"/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O</m:t>
                                  </m:r>
                                </m:e>
                                <m:sub>
                                  <m:r>
                                    <a:rPr lang="tr-TR" sz="2400"/>
                                    <m:t>4</m:t>
                                  </m:r>
                                </m:sub>
                              </m:sSub>
                              <m:r>
                                <a:rPr lang="tr-TR" sz="2400"/>
                                <m:t>.</m:t>
                              </m:r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H</m:t>
                                  </m:r>
                                </m:e>
                                <m:sub>
                                  <m:r>
                                    <a:rPr lang="tr-TR" sz="2400"/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tr-TR" sz="2400"/>
                                <m:t>O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MA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H</m:t>
                                  </m:r>
                                </m:e>
                                <m:sub>
                                  <m:r>
                                    <a:rPr lang="tr-TR" sz="2400"/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C</m:t>
                                  </m:r>
                                </m:e>
                                <m:sub>
                                  <m:r>
                                    <a:rPr lang="tr-TR" sz="2400"/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O</m:t>
                                  </m:r>
                                </m:e>
                                <m:sub>
                                  <m:r>
                                    <a:rPr lang="tr-TR" sz="2400"/>
                                    <m:t>4</m:t>
                                  </m:r>
                                </m:sub>
                              </m:sSub>
                              <m:r>
                                <a:rPr lang="tr-TR" sz="2400"/>
                                <m:t>.</m:t>
                              </m:r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400"/>
                                    <m:t>H</m:t>
                                  </m:r>
                                </m:e>
                                <m:sub>
                                  <m:r>
                                    <a:rPr lang="tr-TR" sz="2400"/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tr-TR" sz="2400"/>
                                <m:t>O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𝑛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H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C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O</m:t>
                              </m:r>
                            </m:e>
                            <m:sub>
                              <m:r>
                                <a:rPr lang="tr-TR" sz="2400"/>
                                <m:t>4</m:t>
                              </m:r>
                            </m:sub>
                          </m:sSub>
                          <m:r>
                            <a:rPr lang="tr-TR" sz="2400"/>
                            <m:t>.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H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tr-TR" sz="2400"/>
                            <m:t>O</m:t>
                          </m:r>
                        </m:sub>
                      </m:sSub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𝑛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H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C</m:t>
                              </m:r>
                            </m:e>
                            <m:sub>
                              <m:r>
                                <a:rPr lang="tr-TR" sz="2400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/>
                                <m:t>O</m:t>
                              </m:r>
                            </m:e>
                            <m:sub>
                              <m:r>
                                <a:rPr lang="tr-TR" sz="2400"/>
                                <m:t>4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endParaRPr lang="tr-TR" sz="2000" dirty="0" smtClean="0"/>
              </a:p>
              <a:p>
                <a:pPr marL="0" indent="0">
                  <a:buNone/>
                </a:pPr>
                <a:r>
                  <a:rPr lang="tr-TR" sz="2000" dirty="0" smtClean="0"/>
                  <a:t>Reaksiyon </a:t>
                </a:r>
                <a:r>
                  <a:rPr lang="tr-TR" sz="2000" dirty="0"/>
                  <a:t>denklemine göre:</a:t>
                </a:r>
              </a:p>
              <a:p>
                <a:pPr marL="0" indent="0">
                  <a:buNone/>
                </a:pPr>
                <a:r>
                  <a:rPr lang="tr-TR" sz="2000" dirty="0" smtClean="0"/>
                  <a:t>	5 </a:t>
                </a:r>
                <a:r>
                  <a:rPr lang="tr-TR" sz="2000" dirty="0"/>
                  <a:t>mol H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C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O</a:t>
                </a:r>
                <a:r>
                  <a:rPr lang="tr-TR" sz="2000" baseline="-25000" dirty="0"/>
                  <a:t>4 </a:t>
                </a:r>
                <a:r>
                  <a:rPr lang="tr-TR" sz="2000" dirty="0"/>
                  <a:t> 	</a:t>
                </a:r>
                <a:r>
                  <a:rPr lang="tr-TR" sz="2000" dirty="0" smtClean="0"/>
                  <a:t>2 </a:t>
                </a:r>
                <a:r>
                  <a:rPr lang="tr-TR" sz="2000" dirty="0"/>
                  <a:t>mol 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pt-BR" sz="2000" dirty="0"/>
                  <a:t>	</a:t>
                </a:r>
                <a:r>
                  <a:rPr lang="tr-TR" sz="2000" dirty="0"/>
                  <a:t>ile reaksiyona girerse</a:t>
                </a:r>
              </a:p>
              <a:p>
                <a:pPr marL="0" indent="0">
                  <a:buNone/>
                </a:pPr>
                <a:r>
                  <a:rPr lang="tr-TR" sz="20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000"/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sz="20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/>
                              <m:t>H</m:t>
                            </m:r>
                          </m:e>
                          <m:sub>
                            <m:r>
                              <a:rPr lang="tr-TR" sz="2000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tr-TR" sz="20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/>
                              <m:t>C</m:t>
                            </m:r>
                          </m:e>
                          <m:sub>
                            <m:r>
                              <a:rPr lang="tr-TR" sz="2000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tr-TR" sz="20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/>
                              <m:t>O</m:t>
                            </m:r>
                          </m:e>
                          <m:sub>
                            <m:r>
                              <a:rPr lang="tr-TR" sz="2000"/>
                              <m:t>4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r-TR" sz="2000" dirty="0" smtClean="0"/>
                  <a:t> mol</a:t>
                </a:r>
                <a:r>
                  <a:rPr lang="tr-TR" sz="2000" dirty="0"/>
                  <a:t>	</a:t>
                </a:r>
                <a14:m>
                  <m:oMath xmlns:m="http://schemas.openxmlformats.org/officeDocument/2006/math">
                    <m:r>
                      <a:rPr lang="tr-TR" sz="2000" i="1"/>
                      <m:t>𝑥</m:t>
                    </m:r>
                  </m:oMath>
                </a14:m>
                <a:r>
                  <a:rPr lang="tr-TR" sz="2000" dirty="0"/>
                  <a:t> mol 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	ile </a:t>
                </a:r>
                <a:r>
                  <a:rPr lang="tr-TR" sz="2000" dirty="0"/>
                  <a:t>reaksiyona girer.</a:t>
                </a:r>
              </a:p>
              <a:p>
                <a:pPr marL="0" indent="0">
                  <a:buNone/>
                </a:pPr>
                <a:r>
                  <a:rPr lang="tr-TR" sz="2000" dirty="0"/>
                  <a:t>Titrasyonda harcanan 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pt-BR" sz="2000" dirty="0"/>
                  <a:t>’ın mol sayısı </a:t>
                </a:r>
                <a:r>
                  <a:rPr lang="tr-TR" sz="2000" dirty="0"/>
                  <a:t>(</a:t>
                </a:r>
                <a14:m>
                  <m:oMath xmlns:m="http://schemas.openxmlformats.org/officeDocument/2006/math">
                    <m:r>
                      <a:rPr lang="tr-TR" sz="2000" i="1"/>
                      <m:t>𝑥</m:t>
                    </m:r>
                    <m:r>
                      <a:rPr lang="tr-TR" sz="2000" i="1"/>
                      <m:t>=</m:t>
                    </m:r>
                    <m:sSub>
                      <m:sSubPr>
                        <m:ctrlPr>
                          <a:rPr lang="tr-TR" sz="20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000"/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000"/>
                          <m:t>KMn</m:t>
                        </m:r>
                        <m:sSub>
                          <m:sSubPr>
                            <m:ctrlPr>
                              <a:rPr lang="tr-TR" sz="20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/>
                              <m:t>O</m:t>
                            </m:r>
                          </m:e>
                          <m:sub>
                            <m:r>
                              <a:rPr lang="tr-TR" sz="2000"/>
                              <m:t>4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r-TR" sz="2000" dirty="0"/>
                  <a:t>) </a:t>
                </a:r>
                <a:r>
                  <a:rPr lang="pt-BR" sz="2000" dirty="0"/>
                  <a:t>kullanılarak </a:t>
                </a:r>
                <a:r>
                  <a:rPr lang="tr-TR" sz="2000" dirty="0"/>
                  <a:t>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tr-TR" sz="2000" dirty="0"/>
                  <a:t> ‘ın molaritesi hesaplanır.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000"/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000"/>
                            <m:t>KMn</m:t>
                          </m:r>
                          <m:sSub>
                            <m:sSubPr>
                              <m:ctrlPr>
                                <a:rPr lang="tr-TR" sz="20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/>
                                <m:t>O</m:t>
                              </m:r>
                            </m:e>
                            <m:sub>
                              <m:r>
                                <a:rPr lang="tr-TR" sz="2000"/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tr-TR" sz="2000"/>
                        <m:t>=</m:t>
                      </m:r>
                      <m:f>
                        <m:fPr>
                          <m:ctrlPr>
                            <a:rPr lang="tr-TR" sz="2000" i="1"/>
                          </m:ctrlPr>
                        </m:fPr>
                        <m:num>
                          <m:r>
                            <a:rPr lang="tr-TR" sz="2000" i="1"/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tr-TR" sz="20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/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000"/>
                                <m:t>KMn</m:t>
                              </m:r>
                              <m:sSub>
                                <m:sSubPr>
                                  <m:ctrlPr>
                                    <a:rPr lang="tr-TR" sz="2000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/>
                                    <m:t>O</m:t>
                                  </m:r>
                                </m:e>
                                <m:sub>
                                  <m:r>
                                    <a:rPr lang="tr-TR" sz="2000"/>
                                    <m:t>4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tr-TR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2177514"/>
                <a:ext cx="9221689" cy="4796544"/>
              </a:xfrm>
              <a:blipFill>
                <a:blip r:embed="rId2"/>
                <a:stretch>
                  <a:fillRect l="-728" t="-12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0" y="6984608"/>
            <a:ext cx="100353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KAYNAKÇA</a:t>
            </a:r>
            <a:endParaRPr lang="en-US" sz="1200" dirty="0"/>
          </a:p>
          <a:p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Analitik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Kimya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Pratikleri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–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Kantitatif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Analiz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(Ed.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Feyyaz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ONUR), A.Ü.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Eczacılık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Fakültesi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Yayınları</a:t>
            </a:r>
            <a:r>
              <a:rPr lang="en-US" sz="1200" dirty="0">
                <a:solidFill>
                  <a:srgbClr val="000000"/>
                </a:solidFill>
                <a:latin typeface="Century Schoolbook" panose="02040604050505020304" pitchFamily="18" charset="0"/>
              </a:rPr>
              <a:t> No. 111,  2014.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571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459</TotalTime>
  <Words>212</Words>
  <Application>Microsoft Office PowerPoint</Application>
  <PresentationFormat>Custom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Century Schoolbook</vt:lpstr>
      <vt:lpstr>Office Teması</vt:lpstr>
      <vt:lpstr>Redoks Titrasyonları</vt:lpstr>
      <vt:lpstr>Redoks Titrasyonları ve Permanganometri</vt:lpstr>
      <vt:lpstr>KMnO4 bir otoindikatördür.</vt:lpstr>
      <vt:lpstr>1 L 0.02 M KMnO4 Çözeltisinin Hazırlanması</vt:lpstr>
      <vt:lpstr>KMnO4 Çözeltisinin Ayarlanması</vt:lpstr>
      <vt:lpstr>KMnO4 Çözeltisinin Ayarlanması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Ceren Ertekin</cp:lastModifiedBy>
  <cp:revision>29</cp:revision>
  <dcterms:created xsi:type="dcterms:W3CDTF">2017-06-28T08:52:39Z</dcterms:created>
  <dcterms:modified xsi:type="dcterms:W3CDTF">2017-11-09T13:28:53Z</dcterms:modified>
</cp:coreProperties>
</file>