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4" d="100"/>
          <a:sy n="74" d="100"/>
        </p:scale>
        <p:origin x="73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FFE01559-1A64-4033-B01B-6EC11D3A60B8}"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38AF161-8AA0-4F5B-A643-F255D1932D3C}" type="slidenum">
              <a:rPr lang="tr-TR" smtClean="0"/>
              <a:t>‹#›</a:t>
            </a:fld>
            <a:endParaRPr lang="tr-TR"/>
          </a:p>
        </p:txBody>
      </p:sp>
    </p:spTree>
    <p:extLst>
      <p:ext uri="{BB962C8B-B14F-4D97-AF65-F5344CB8AC3E}">
        <p14:creationId xmlns:p14="http://schemas.microsoft.com/office/powerpoint/2010/main" val="37797462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FE01559-1A64-4033-B01B-6EC11D3A60B8}"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38AF161-8AA0-4F5B-A643-F255D1932D3C}" type="slidenum">
              <a:rPr lang="tr-TR" smtClean="0"/>
              <a:t>‹#›</a:t>
            </a:fld>
            <a:endParaRPr lang="tr-TR"/>
          </a:p>
        </p:txBody>
      </p:sp>
    </p:spTree>
    <p:extLst>
      <p:ext uri="{BB962C8B-B14F-4D97-AF65-F5344CB8AC3E}">
        <p14:creationId xmlns:p14="http://schemas.microsoft.com/office/powerpoint/2010/main" val="31729970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FE01559-1A64-4033-B01B-6EC11D3A60B8}"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38AF161-8AA0-4F5B-A643-F255D1932D3C}" type="slidenum">
              <a:rPr lang="tr-TR" smtClean="0"/>
              <a:t>‹#›</a:t>
            </a:fld>
            <a:endParaRPr lang="tr-TR"/>
          </a:p>
        </p:txBody>
      </p:sp>
    </p:spTree>
    <p:extLst>
      <p:ext uri="{BB962C8B-B14F-4D97-AF65-F5344CB8AC3E}">
        <p14:creationId xmlns:p14="http://schemas.microsoft.com/office/powerpoint/2010/main" val="11683288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FE01559-1A64-4033-B01B-6EC11D3A60B8}"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38AF161-8AA0-4F5B-A643-F255D1932D3C}" type="slidenum">
              <a:rPr lang="tr-TR" smtClean="0"/>
              <a:t>‹#›</a:t>
            </a:fld>
            <a:endParaRPr lang="tr-TR"/>
          </a:p>
        </p:txBody>
      </p:sp>
    </p:spTree>
    <p:extLst>
      <p:ext uri="{BB962C8B-B14F-4D97-AF65-F5344CB8AC3E}">
        <p14:creationId xmlns:p14="http://schemas.microsoft.com/office/powerpoint/2010/main" val="8193267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FFE01559-1A64-4033-B01B-6EC11D3A60B8}"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38AF161-8AA0-4F5B-A643-F255D1932D3C}" type="slidenum">
              <a:rPr lang="tr-TR" smtClean="0"/>
              <a:t>‹#›</a:t>
            </a:fld>
            <a:endParaRPr lang="tr-TR"/>
          </a:p>
        </p:txBody>
      </p:sp>
    </p:spTree>
    <p:extLst>
      <p:ext uri="{BB962C8B-B14F-4D97-AF65-F5344CB8AC3E}">
        <p14:creationId xmlns:p14="http://schemas.microsoft.com/office/powerpoint/2010/main" val="34317502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FFE01559-1A64-4033-B01B-6EC11D3A60B8}" type="datetimeFigureOut">
              <a:rPr lang="tr-TR" smtClean="0"/>
              <a:t>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38AF161-8AA0-4F5B-A643-F255D1932D3C}" type="slidenum">
              <a:rPr lang="tr-TR" smtClean="0"/>
              <a:t>‹#›</a:t>
            </a:fld>
            <a:endParaRPr lang="tr-TR"/>
          </a:p>
        </p:txBody>
      </p:sp>
    </p:spTree>
    <p:extLst>
      <p:ext uri="{BB962C8B-B14F-4D97-AF65-F5344CB8AC3E}">
        <p14:creationId xmlns:p14="http://schemas.microsoft.com/office/powerpoint/2010/main" val="4239101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FFE01559-1A64-4033-B01B-6EC11D3A60B8}" type="datetimeFigureOut">
              <a:rPr lang="tr-TR" smtClean="0"/>
              <a:t>4.05.2020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138AF161-8AA0-4F5B-A643-F255D1932D3C}" type="slidenum">
              <a:rPr lang="tr-TR" smtClean="0"/>
              <a:t>‹#›</a:t>
            </a:fld>
            <a:endParaRPr lang="tr-TR"/>
          </a:p>
        </p:txBody>
      </p:sp>
    </p:spTree>
    <p:extLst>
      <p:ext uri="{BB962C8B-B14F-4D97-AF65-F5344CB8AC3E}">
        <p14:creationId xmlns:p14="http://schemas.microsoft.com/office/powerpoint/2010/main" val="18595479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FFE01559-1A64-4033-B01B-6EC11D3A60B8}" type="datetimeFigureOut">
              <a:rPr lang="tr-TR" smtClean="0"/>
              <a:t>4.05.2020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138AF161-8AA0-4F5B-A643-F255D1932D3C}" type="slidenum">
              <a:rPr lang="tr-TR" smtClean="0"/>
              <a:t>‹#›</a:t>
            </a:fld>
            <a:endParaRPr lang="tr-TR"/>
          </a:p>
        </p:txBody>
      </p:sp>
    </p:spTree>
    <p:extLst>
      <p:ext uri="{BB962C8B-B14F-4D97-AF65-F5344CB8AC3E}">
        <p14:creationId xmlns:p14="http://schemas.microsoft.com/office/powerpoint/2010/main" val="3520941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FFE01559-1A64-4033-B01B-6EC11D3A60B8}" type="datetimeFigureOut">
              <a:rPr lang="tr-TR" smtClean="0"/>
              <a:t>4.05.2020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138AF161-8AA0-4F5B-A643-F255D1932D3C}" type="slidenum">
              <a:rPr lang="tr-TR" smtClean="0"/>
              <a:t>‹#›</a:t>
            </a:fld>
            <a:endParaRPr lang="tr-TR"/>
          </a:p>
        </p:txBody>
      </p:sp>
    </p:spTree>
    <p:extLst>
      <p:ext uri="{BB962C8B-B14F-4D97-AF65-F5344CB8AC3E}">
        <p14:creationId xmlns:p14="http://schemas.microsoft.com/office/powerpoint/2010/main" val="23928750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FE01559-1A64-4033-B01B-6EC11D3A60B8}" type="datetimeFigureOut">
              <a:rPr lang="tr-TR" smtClean="0"/>
              <a:t>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38AF161-8AA0-4F5B-A643-F255D1932D3C}" type="slidenum">
              <a:rPr lang="tr-TR" smtClean="0"/>
              <a:t>‹#›</a:t>
            </a:fld>
            <a:endParaRPr lang="tr-TR"/>
          </a:p>
        </p:txBody>
      </p:sp>
    </p:spTree>
    <p:extLst>
      <p:ext uri="{BB962C8B-B14F-4D97-AF65-F5344CB8AC3E}">
        <p14:creationId xmlns:p14="http://schemas.microsoft.com/office/powerpoint/2010/main" val="27914919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FE01559-1A64-4033-B01B-6EC11D3A60B8}" type="datetimeFigureOut">
              <a:rPr lang="tr-TR" smtClean="0"/>
              <a:t>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38AF161-8AA0-4F5B-A643-F255D1932D3C}" type="slidenum">
              <a:rPr lang="tr-TR" smtClean="0"/>
              <a:t>‹#›</a:t>
            </a:fld>
            <a:endParaRPr lang="tr-TR"/>
          </a:p>
        </p:txBody>
      </p:sp>
    </p:spTree>
    <p:extLst>
      <p:ext uri="{BB962C8B-B14F-4D97-AF65-F5344CB8AC3E}">
        <p14:creationId xmlns:p14="http://schemas.microsoft.com/office/powerpoint/2010/main" val="19532106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E01559-1A64-4033-B01B-6EC11D3A60B8}" type="datetimeFigureOut">
              <a:rPr lang="tr-TR" smtClean="0"/>
              <a:t>4.05.2020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8AF161-8AA0-4F5B-A643-F255D1932D3C}" type="slidenum">
              <a:rPr lang="tr-TR" smtClean="0"/>
              <a:t>‹#›</a:t>
            </a:fld>
            <a:endParaRPr lang="tr-TR"/>
          </a:p>
        </p:txBody>
      </p:sp>
    </p:spTree>
    <p:extLst>
      <p:ext uri="{BB962C8B-B14F-4D97-AF65-F5344CB8AC3E}">
        <p14:creationId xmlns:p14="http://schemas.microsoft.com/office/powerpoint/2010/main" val="34738213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Ölçü, Uyak, Redif</a:t>
            </a:r>
            <a:endParaRPr lang="tr-TR" dirty="0"/>
          </a:p>
        </p:txBody>
      </p:sp>
      <p:sp>
        <p:nvSpPr>
          <p:cNvPr id="3" name="Alt Başlık 2"/>
          <p:cNvSpPr>
            <a:spLocks noGrp="1"/>
          </p:cNvSpPr>
          <p:nvPr>
            <p:ph type="subTitle" idx="1"/>
          </p:nvPr>
        </p:nvSpPr>
        <p:spPr/>
        <p:txBody>
          <a:bodyPr/>
          <a:lstStyle/>
          <a:p>
            <a:endParaRPr lang="tr-TR" dirty="0"/>
          </a:p>
        </p:txBody>
      </p:sp>
    </p:spTree>
    <p:extLst>
      <p:ext uri="{BB962C8B-B14F-4D97-AF65-F5344CB8AC3E}">
        <p14:creationId xmlns:p14="http://schemas.microsoft.com/office/powerpoint/2010/main" val="2020934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smtClean="0"/>
              <a:t>«Daha deniz görmemiş bir çoban çocuğuyum</a:t>
            </a:r>
            <a:br>
              <a:rPr lang="tr-TR" dirty="0" smtClean="0"/>
            </a:br>
            <a:r>
              <a:rPr lang="tr-TR" dirty="0" smtClean="0"/>
              <a:t>Bu yerlerin ezelden aşinasıdır soyum.» (Kemalettin Kamu)</a:t>
            </a:r>
            <a:br>
              <a:rPr lang="tr-TR" dirty="0" smtClean="0"/>
            </a:br>
            <a:endParaRPr lang="tr-TR" dirty="0" smtClean="0"/>
          </a:p>
          <a:p>
            <a:r>
              <a:rPr lang="tr-TR" dirty="0" smtClean="0"/>
              <a:t>Yukarıdaki dizeler de ölçü açısından incelendiğinde hecenin 7+7=14 kalıbıyla yazıldığı görülür. «Görmemiş» ve «ezelden» sözcüklerinden sonra durak vardır.</a:t>
            </a:r>
          </a:p>
          <a:p>
            <a:r>
              <a:rPr lang="tr-TR" dirty="0" smtClean="0"/>
              <a:t>«Ak saçlı başını alıp eline</a:t>
            </a:r>
          </a:p>
          <a:p>
            <a:pPr marL="0" indent="0">
              <a:buNone/>
            </a:pPr>
            <a:r>
              <a:rPr lang="tr-TR" dirty="0" smtClean="0"/>
              <a:t>Kara hülyalara dal anneciğim» (Necip Fazıl Kısakürek)</a:t>
            </a:r>
            <a:br>
              <a:rPr lang="tr-TR" dirty="0" smtClean="0"/>
            </a:br>
            <a:endParaRPr lang="tr-TR" dirty="0" smtClean="0"/>
          </a:p>
          <a:p>
            <a:pPr marL="0" indent="0">
              <a:buNone/>
            </a:pPr>
            <a:r>
              <a:rPr lang="tr-TR" dirty="0" smtClean="0"/>
              <a:t>Bu dizelerin de 6+5=11’li hece ölçüsüyle yazıldığı görülmektedir. «Başını» ve «hülyalara» sözcüklerinden sonra durak vardır.</a:t>
            </a:r>
            <a:endParaRPr lang="tr-TR" dirty="0"/>
          </a:p>
        </p:txBody>
      </p:sp>
    </p:spTree>
    <p:extLst>
      <p:ext uri="{BB962C8B-B14F-4D97-AF65-F5344CB8AC3E}">
        <p14:creationId xmlns:p14="http://schemas.microsoft.com/office/powerpoint/2010/main" val="15852059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t>Yeni Türk şiirinde artık egemen olan ölçü, «serbest» ölçüdür; yani önceden belirlenmiş, ortak kalıplar değildir. Yeni şair, duygu ve düşüncelerini sınırlayacak dış etkenlerden bütünüyle kurtulmanın peşindedir. Bununla birlikte gerek halk şiirinin temel ölçüsü olan hece, gerekse divan şiirinin temel ölçüsü olan aruz yer yer kullanılmaya devam etmiştir. Özellikle gelenekselden moderne geçiş evresinde bu ölçülerin yoğunluklu olarak kullanıldıkları görülür. Kimi şairler, bu geçiş sürecinde ölçü kalıplarında birtakım oynamalarla değişiklikler yapmış, kimileri de şiirde işlenen duygu/ruh hâli açısından en uygun ölçüyü yakalamaya çalışmıştır. </a:t>
            </a:r>
            <a:endParaRPr lang="tr-TR" dirty="0"/>
          </a:p>
        </p:txBody>
      </p:sp>
    </p:spTree>
    <p:extLst>
      <p:ext uri="{BB962C8B-B14F-4D97-AF65-F5344CB8AC3E}">
        <p14:creationId xmlns:p14="http://schemas.microsoft.com/office/powerpoint/2010/main" val="8476236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smtClean="0"/>
              <a:t>Aruz ölçüsü, divan şiirinin başat ölçüsüdür. Bilindiği gibi bu ölçü, uzunluk-kısalık, kapalılık açıklık esasına dayanır. Türkçe açısından uygun bir ölçü olmadığı için divan şairleri bu ölçüyü doğru ve yetkin biçimde kullanabilmek için Arapça ve Farsçadan pek çok unsuru edebiyat diline dahil etmişlerdir. Türkçenin edebiyat dili olarak egemenliğini kurmasıyla birlikte aruz kullanımı da azalmış, yakın zamana doğru da sona erme noktasına gelmiştir.</a:t>
            </a:r>
          </a:p>
          <a:p>
            <a:r>
              <a:rPr lang="tr-TR" dirty="0" smtClean="0"/>
              <a:t>Hece ölçüsü Türkçenin kendi ölçüsü olmasına karşın aruzun alternatif olarak egemenlik sağlaması söz konusu olmamıştır; çünkü artık edebiyatta yenileşme genel olarak «ölçü/vezin» kavramına da olumsuz bir bakış üzerine inşa ediliyordu.</a:t>
            </a:r>
          </a:p>
          <a:p>
            <a:r>
              <a:rPr lang="tr-TR" dirty="0" smtClean="0"/>
              <a:t>Yeni Türk şiirinde hecenin egemenliği Millî Edebiyat Dönemi ile başlayan ve Cumhuriyetin ilk evresinde devam eden edebî süreçte olmuştur. Bugün de yer yer hece ölçüsünü kullanan şairlere rastlanabilmektedir.  </a:t>
            </a:r>
            <a:endParaRPr lang="tr-TR" dirty="0"/>
          </a:p>
        </p:txBody>
      </p:sp>
    </p:spTree>
    <p:extLst>
      <p:ext uri="{BB962C8B-B14F-4D97-AF65-F5344CB8AC3E}">
        <p14:creationId xmlns:p14="http://schemas.microsoft.com/office/powerpoint/2010/main" val="2711808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r>
              <a:rPr lang="tr-TR" dirty="0" smtClean="0"/>
              <a:t>Hece ölçüsü ile yazılan dizelerde belirli hece sayılarına göre kümelenen sözcükler arasında «durak» bulunur; hece sayıları belirtilirken de bu durak göz önüne alınarak ifade edilir.</a:t>
            </a:r>
          </a:p>
          <a:p>
            <a:r>
              <a:rPr lang="tr-TR" dirty="0" smtClean="0"/>
              <a:t>Türk şiirinde kullanımı yaygın olan hece ölçüsü kalıpları en az dört, en fazla 15 heceli olanlardır. Bunların dışında az da olsa örneklere rastlanabilmekle birlikte bunlar, üzerinde durmayı gerektirecek sayıyı bulmazlar.</a:t>
            </a:r>
          </a:p>
          <a:p>
            <a:r>
              <a:rPr lang="tr-TR" dirty="0" smtClean="0"/>
              <a:t>Hece ölçüsünün genel olarak kullanımı yaygın olan kalıplarını şu şekilde sınıflandırmak mümkündür:</a:t>
            </a:r>
          </a:p>
          <a:p>
            <a:pPr marL="0" indent="0">
              <a:buNone/>
            </a:pPr>
            <a:endParaRPr lang="tr-TR" dirty="0"/>
          </a:p>
        </p:txBody>
      </p:sp>
    </p:spTree>
    <p:extLst>
      <p:ext uri="{BB962C8B-B14F-4D97-AF65-F5344CB8AC3E}">
        <p14:creationId xmlns:p14="http://schemas.microsoft.com/office/powerpoint/2010/main" val="2449159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smtClean="0"/>
              <a:t>1. 5 Heceliler: Duraksız olabildikleri gibi 3+2 ya da 2+3 duraklıları da vardır.</a:t>
            </a:r>
          </a:p>
          <a:p>
            <a:r>
              <a:rPr lang="tr-TR" dirty="0" smtClean="0"/>
              <a:t>2. 6 Heceliler: 4+2, 2+4 duraklı ya da çoğunlukla duraksız olurlar.</a:t>
            </a:r>
            <a:endParaRPr lang="tr-TR" dirty="0"/>
          </a:p>
          <a:p>
            <a:r>
              <a:rPr lang="tr-TR" dirty="0" smtClean="0"/>
              <a:t>3. 7 Heceliler: 4+3, 3+4 duraklı ya da duraksız olurlar.</a:t>
            </a:r>
          </a:p>
          <a:p>
            <a:r>
              <a:rPr lang="tr-TR" dirty="0" smtClean="0"/>
              <a:t>4. </a:t>
            </a:r>
            <a:r>
              <a:rPr lang="tr-TR" dirty="0"/>
              <a:t> </a:t>
            </a:r>
            <a:r>
              <a:rPr lang="tr-TR" dirty="0" smtClean="0"/>
              <a:t>8 Heceliler: 4+4 ya da 5+3 duraklı olabildiği gibi duraksız biçimlerine de rastlanabilmektedir.</a:t>
            </a:r>
          </a:p>
          <a:p>
            <a:r>
              <a:rPr lang="tr-TR" dirty="0" smtClean="0"/>
              <a:t>9 Heceliler: 4+5,5+4,3+3+3 duraklı türleri olmakla birlikte 9 hecelilerin kullanımı çok seyrektir.</a:t>
            </a:r>
          </a:p>
          <a:p>
            <a:r>
              <a:rPr lang="tr-TR" dirty="0" smtClean="0"/>
              <a:t>10 Heceliler: 5+5 ya da daha az olarak 6+4 duraklıdır. Kullanımı pek yaygın değildir.</a:t>
            </a:r>
          </a:p>
          <a:p>
            <a:r>
              <a:rPr lang="tr-TR" dirty="0" smtClean="0"/>
              <a:t>11 Heceliler: 6+5 duralı ola biçimi en yaygınıdır. 4+4+3 ve 3+3+5 duraklı biçimleri de vardır. Türk şiirinde çok sık kullanılmıştır.</a:t>
            </a:r>
          </a:p>
          <a:p>
            <a:r>
              <a:rPr lang="tr-TR" dirty="0" smtClean="0"/>
              <a:t>12 Heceliler: 6+6,4+4+4,7+5 duraklı biçimleri vardır.</a:t>
            </a:r>
          </a:p>
          <a:p>
            <a:r>
              <a:rPr lang="tr-TR" dirty="0" smtClean="0"/>
              <a:t>13 Heceliler: 8+5, 4+4+5 duraklı biçimleri vardır.</a:t>
            </a:r>
          </a:p>
          <a:p>
            <a:r>
              <a:rPr lang="tr-TR" dirty="0" smtClean="0"/>
              <a:t>14 Heceliler7+7 ve 4+3+4+3 duraklı biçimleri vardır. 7+7 duraklı biçimi daha fazla tercih edilmiştir.</a:t>
            </a:r>
          </a:p>
          <a:p>
            <a:r>
              <a:rPr lang="tr-TR" dirty="0" smtClean="0"/>
              <a:t>15 Heceliler: 8+7 ve 4+4+4+3 duraklı biçimleri vardır.</a:t>
            </a:r>
          </a:p>
          <a:p>
            <a:pPr marL="0" indent="0">
              <a:buNone/>
            </a:pPr>
            <a:endParaRPr lang="tr-TR" dirty="0" smtClean="0"/>
          </a:p>
        </p:txBody>
      </p:sp>
    </p:spTree>
    <p:extLst>
      <p:ext uri="{BB962C8B-B14F-4D97-AF65-F5344CB8AC3E}">
        <p14:creationId xmlns:p14="http://schemas.microsoft.com/office/powerpoint/2010/main" val="34453325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smtClean="0"/>
              <a:t>Uyak türleri de kısaca aşağıdaki gibi sınıflandırılabilir:</a:t>
            </a:r>
          </a:p>
          <a:p>
            <a:r>
              <a:rPr lang="tr-TR" dirty="0" smtClean="0"/>
              <a:t>1. Yarım Uyak</a:t>
            </a:r>
          </a:p>
          <a:p>
            <a:pPr marL="0" indent="0">
              <a:buNone/>
            </a:pPr>
            <a:r>
              <a:rPr lang="tr-TR" dirty="0" smtClean="0"/>
              <a:t>Bir tek ünsüz benzerliğine dayanır.</a:t>
            </a:r>
          </a:p>
          <a:p>
            <a:r>
              <a:rPr lang="tr-TR" dirty="0" smtClean="0"/>
              <a:t>2. Tam Uyak</a:t>
            </a:r>
          </a:p>
          <a:p>
            <a:pPr marL="0" indent="0">
              <a:buNone/>
            </a:pPr>
            <a:r>
              <a:rPr lang="tr-TR" dirty="0" smtClean="0"/>
              <a:t>Bir ünlü ve bir ünsüzden oluşan iki ses benzerliğine dayanır.</a:t>
            </a:r>
          </a:p>
          <a:p>
            <a:r>
              <a:rPr lang="tr-TR" dirty="0" smtClean="0"/>
              <a:t>3. Zengin Uyak</a:t>
            </a:r>
          </a:p>
          <a:p>
            <a:pPr marL="0" indent="0">
              <a:buNone/>
            </a:pPr>
            <a:r>
              <a:rPr lang="tr-TR" dirty="0" smtClean="0"/>
              <a:t>İkiden fazla ses benzerliğine dayanan uyak türüdür.</a:t>
            </a:r>
          </a:p>
          <a:p>
            <a:r>
              <a:rPr lang="tr-TR" dirty="0" smtClean="0"/>
              <a:t>4. </a:t>
            </a:r>
            <a:r>
              <a:rPr lang="tr-TR" dirty="0" err="1" smtClean="0"/>
              <a:t>Cinaslı</a:t>
            </a:r>
            <a:r>
              <a:rPr lang="tr-TR" dirty="0" smtClean="0"/>
              <a:t> Uyak</a:t>
            </a:r>
          </a:p>
          <a:p>
            <a:pPr marL="0" indent="0">
              <a:buNone/>
            </a:pPr>
            <a:r>
              <a:rPr lang="tr-TR" dirty="0" smtClean="0"/>
              <a:t>Ses bakımından aynı ama anlamca farklı sözcüklerle yapılan uyaklardır.</a:t>
            </a:r>
          </a:p>
          <a:p>
            <a:pPr marL="0" indent="0">
              <a:buNone/>
            </a:pPr>
            <a:r>
              <a:rPr lang="tr-TR" dirty="0" smtClean="0"/>
              <a:t>Redif ise bir şiirde uyaklı seslerden sonra yinelenen ek ya da sözcüklerle oluşur.</a:t>
            </a:r>
          </a:p>
          <a:p>
            <a:pPr marL="0" indent="0">
              <a:buNone/>
            </a:pPr>
            <a:endParaRPr lang="tr-TR" dirty="0"/>
          </a:p>
        </p:txBody>
      </p:sp>
    </p:spTree>
    <p:extLst>
      <p:ext uri="{BB962C8B-B14F-4D97-AF65-F5344CB8AC3E}">
        <p14:creationId xmlns:p14="http://schemas.microsoft.com/office/powerpoint/2010/main" val="17931633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r>
              <a:rPr lang="tr-TR" dirty="0" smtClean="0"/>
              <a:t>Bunların dışında, dize içindeki ses yinelemeleriyle oluşan ses uyumları da vardır. Bunları iki başlık altında değerlendirmek mümkündür:</a:t>
            </a:r>
          </a:p>
          <a:p>
            <a:r>
              <a:rPr lang="tr-TR" dirty="0" smtClean="0"/>
              <a:t>1. Aliterasyon</a:t>
            </a:r>
          </a:p>
          <a:p>
            <a:pPr marL="0" indent="0">
              <a:buNone/>
            </a:pPr>
            <a:r>
              <a:rPr lang="tr-TR" dirty="0" smtClean="0"/>
              <a:t>Dize içinde, beyitte, bentte ya da metnin bütününde yinelenen ünsüzlerdir. Ünsüzlerin sertlik-yumuşaklık bakımından nitelikleri, kimi zaman dizelerin anlam yapısı ya da taşıdıkları duygu değeri ile de örtüşür.</a:t>
            </a:r>
          </a:p>
          <a:p>
            <a:r>
              <a:rPr lang="tr-TR" dirty="0" smtClean="0"/>
              <a:t>2. Asonans</a:t>
            </a:r>
          </a:p>
          <a:p>
            <a:pPr marL="0" indent="0">
              <a:buNone/>
            </a:pPr>
            <a:r>
              <a:rPr lang="tr-TR" dirty="0" smtClean="0"/>
              <a:t>Dizede, beyitte, bentte ya da metnin bütününde yinelenen ünlülerdir. Bunlar da sağladıkları müzikalite yanında şiirin anlamı ya da taşıdığı duygu değeriyle ilişki içinde bulunabilirler.</a:t>
            </a:r>
            <a:endParaRPr lang="tr-TR" dirty="0"/>
          </a:p>
        </p:txBody>
      </p:sp>
    </p:spTree>
    <p:extLst>
      <p:ext uri="{BB962C8B-B14F-4D97-AF65-F5344CB8AC3E}">
        <p14:creationId xmlns:p14="http://schemas.microsoft.com/office/powerpoint/2010/main" val="38118549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smtClean="0"/>
              <a:t>Yeni Türk şiirinde ölçünün ve uyağın artık belirleyici bir önemi kalmamıştır. Dize sonlarındaki ses benzerliklerinden ziyade dize içindeki ya da dizelerin iç sesleri arasında uyuma daha fazla rastlanır. Yeni Türk şiirinde müzikalite dış unsurlardan ziyade şiirin iç yapısına ilişkindir; şairin metne kazandırdığı kompozisyonu anlamla da buluşarak bütünleyici ve güçlendirici bir özelliği vardır. </a:t>
            </a:r>
          </a:p>
          <a:p>
            <a:r>
              <a:rPr lang="tr-TR" dirty="0" smtClean="0"/>
              <a:t>Şairlerin kimi zaman bilinçli biçimde kimi zaman da hesap dışı olarak dize sonlarında yer verdikleri ses benzeşmeleri olabilir. Bunları saptamak ve işlev açısından değerlendirmek gerekir. Serbest şiirde rastlanabilecek bu ses benzeşmeleri, belirli uyak </a:t>
            </a:r>
            <a:r>
              <a:rPr lang="tr-TR" dirty="0" err="1" smtClean="0"/>
              <a:t>örgülenişlerine</a:t>
            </a:r>
            <a:r>
              <a:rPr lang="tr-TR" dirty="0" smtClean="0"/>
              <a:t> denk düşmeyebilir. Bunların, kendi içinde sergiledikleri bir özellik bulunuyorsa ya da belirli bir sistematik yapı ortaya koyuyorlarsa o duruma göre </a:t>
            </a:r>
            <a:r>
              <a:rPr lang="tr-TR" dirty="0" err="1" smtClean="0"/>
              <a:t>ifadelendirilmesi</a:t>
            </a:r>
            <a:r>
              <a:rPr lang="tr-TR" dirty="0" smtClean="0"/>
              <a:t> mümkün olabilir.</a:t>
            </a:r>
            <a:endParaRPr lang="tr-TR" dirty="0"/>
          </a:p>
        </p:txBody>
      </p:sp>
    </p:spTree>
    <p:extLst>
      <p:ext uri="{BB962C8B-B14F-4D97-AF65-F5344CB8AC3E}">
        <p14:creationId xmlns:p14="http://schemas.microsoft.com/office/powerpoint/2010/main" val="30922468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dirty="0" smtClean="0"/>
              <a:t>«Artık demir almak günü gelmişse zamandan</a:t>
            </a:r>
          </a:p>
          <a:p>
            <a:pPr marL="0" indent="0">
              <a:buNone/>
            </a:pPr>
            <a:r>
              <a:rPr lang="tr-TR" dirty="0" smtClean="0"/>
              <a:t>Meçhule giden bir gemi kalkar bu limandan.» (Yahya Kemal)</a:t>
            </a:r>
            <a:br>
              <a:rPr lang="tr-TR" dirty="0" smtClean="0"/>
            </a:br>
            <a:endParaRPr lang="tr-TR" dirty="0" smtClean="0"/>
          </a:p>
          <a:p>
            <a:pPr marL="0" indent="0">
              <a:buNone/>
            </a:pPr>
            <a:r>
              <a:rPr lang="tr-TR" dirty="0" smtClean="0"/>
              <a:t>Yukarıdaki dizeler, hecelerindeki uzunluk kısalık ve açıklık kapalılık bakımından incelediğinde --./ .--./ .--./ .-- biçiminde bir kalıp saptanabilir. Yani uruz ölçüsü ile yazıldığı anlaşılır. Şiirin ölçüsü </a:t>
            </a:r>
            <a:r>
              <a:rPr lang="tr-TR" dirty="0" err="1" smtClean="0"/>
              <a:t>mef’ûlü</a:t>
            </a:r>
            <a:r>
              <a:rPr lang="tr-TR" dirty="0" smtClean="0"/>
              <a:t>/ </a:t>
            </a:r>
            <a:r>
              <a:rPr lang="tr-TR" dirty="0" err="1" smtClean="0"/>
              <a:t>mefâîlü</a:t>
            </a:r>
            <a:r>
              <a:rPr lang="tr-TR" dirty="0" smtClean="0"/>
              <a:t>/</a:t>
            </a:r>
            <a:r>
              <a:rPr lang="tr-TR" dirty="0" err="1" smtClean="0"/>
              <a:t>mefâîlü</a:t>
            </a:r>
            <a:r>
              <a:rPr lang="tr-TR" dirty="0" smtClean="0"/>
              <a:t>/</a:t>
            </a:r>
            <a:r>
              <a:rPr lang="tr-TR" dirty="0" err="1" smtClean="0"/>
              <a:t>feûlün’dür</a:t>
            </a:r>
            <a:r>
              <a:rPr lang="tr-TR" dirty="0" smtClean="0"/>
              <a:t>.  </a:t>
            </a:r>
            <a:br>
              <a:rPr lang="tr-TR" dirty="0" smtClean="0"/>
            </a:br>
            <a:endParaRPr lang="tr-TR" dirty="0" smtClean="0"/>
          </a:p>
          <a:p>
            <a:pPr marL="0" indent="0">
              <a:buNone/>
            </a:pPr>
            <a:r>
              <a:rPr lang="tr-TR" dirty="0" smtClean="0"/>
              <a:t>«Hançer-i aşkınla ey yâr sinem </a:t>
            </a:r>
            <a:r>
              <a:rPr lang="tr-TR" dirty="0" err="1" smtClean="0"/>
              <a:t>üzre</a:t>
            </a:r>
            <a:r>
              <a:rPr lang="tr-TR" dirty="0" smtClean="0"/>
              <a:t> vurma hiç</a:t>
            </a:r>
          </a:p>
          <a:p>
            <a:pPr marL="0" indent="0">
              <a:buNone/>
            </a:pPr>
            <a:r>
              <a:rPr lang="tr-TR" dirty="0" smtClean="0"/>
              <a:t>Öyle bir derde giriftarım ki hâlim sorma hiç.» (Halil </a:t>
            </a:r>
            <a:r>
              <a:rPr lang="tr-TR" dirty="0" err="1" smtClean="0"/>
              <a:t>Soyuer</a:t>
            </a:r>
            <a:r>
              <a:rPr lang="tr-TR" dirty="0" smtClean="0"/>
              <a:t>)</a:t>
            </a:r>
            <a:br>
              <a:rPr lang="tr-TR" dirty="0" smtClean="0"/>
            </a:br>
            <a:endParaRPr lang="tr-TR" dirty="0" smtClean="0"/>
          </a:p>
          <a:p>
            <a:pPr marL="0" indent="0">
              <a:buNone/>
            </a:pPr>
            <a:r>
              <a:rPr lang="tr-TR" dirty="0" smtClean="0"/>
              <a:t>Bu dizeler de yine aynı bakımdan incelendiğinde aruzun -.--/ -.--/ -.--/-.- biçimindeki </a:t>
            </a:r>
            <a:r>
              <a:rPr lang="tr-TR" dirty="0" err="1" smtClean="0"/>
              <a:t>fâilâtün</a:t>
            </a:r>
            <a:r>
              <a:rPr lang="tr-TR" dirty="0" smtClean="0"/>
              <a:t>/ </a:t>
            </a:r>
            <a:r>
              <a:rPr lang="tr-TR" dirty="0" err="1" smtClean="0"/>
              <a:t>fâilâtün</a:t>
            </a:r>
            <a:r>
              <a:rPr lang="tr-TR" dirty="0" smtClean="0"/>
              <a:t>/ </a:t>
            </a:r>
            <a:r>
              <a:rPr lang="tr-TR" dirty="0" err="1" smtClean="0"/>
              <a:t>fâilâtün</a:t>
            </a:r>
            <a:r>
              <a:rPr lang="tr-TR" dirty="0" smtClean="0"/>
              <a:t>/ </a:t>
            </a:r>
            <a:r>
              <a:rPr lang="tr-TR" dirty="0" err="1" smtClean="0"/>
              <a:t>fâilün</a:t>
            </a:r>
            <a:r>
              <a:rPr lang="tr-TR" dirty="0" smtClean="0"/>
              <a:t> kalıbı bulunur.</a:t>
            </a:r>
            <a:br>
              <a:rPr lang="tr-TR" dirty="0" smtClean="0"/>
            </a:br>
            <a:endParaRPr lang="tr-TR" dirty="0"/>
          </a:p>
        </p:txBody>
      </p:sp>
    </p:spTree>
    <p:extLst>
      <p:ext uri="{BB962C8B-B14F-4D97-AF65-F5344CB8AC3E}">
        <p14:creationId xmlns:p14="http://schemas.microsoft.com/office/powerpoint/2010/main" val="52003061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71</TotalTime>
  <Words>774</Words>
  <Application>Microsoft Office PowerPoint</Application>
  <PresentationFormat>Geniş ekran</PresentationFormat>
  <Paragraphs>47</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Ölçü, Uyak, Redif</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Ölçü, Uyak, Redif</dc:title>
  <dc:creator>pc</dc:creator>
  <cp:lastModifiedBy>pc</cp:lastModifiedBy>
  <cp:revision>11</cp:revision>
  <dcterms:created xsi:type="dcterms:W3CDTF">2020-05-01T01:23:39Z</dcterms:created>
  <dcterms:modified xsi:type="dcterms:W3CDTF">2020-05-04T01:13:21Z</dcterms:modified>
</cp:coreProperties>
</file>