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1" r:id="rId8"/>
    <p:sldId id="263" r:id="rId9"/>
    <p:sldId id="267" r:id="rId10"/>
    <p:sldId id="268" r:id="rId11"/>
    <p:sldId id="269" r:id="rId12"/>
    <p:sldId id="270" r:id="rId13"/>
    <p:sldId id="271" r:id="rId14"/>
    <p:sldId id="264" r:id="rId15"/>
    <p:sldId id="262" r:id="rId16"/>
    <p:sldId id="272" r:id="rId17"/>
    <p:sldId id="273" r:id="rId18"/>
    <p:sldId id="274" r:id="rId19"/>
    <p:sldId id="275" r:id="rId20"/>
    <p:sldId id="276"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74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O&#286;UZ\Desktop\Yeni%20Microsoft%20Excel%20&#199;al&#305;&#351;ma%20Sayfas&#305;.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O&#286;UZ\Desktop\Yeni%20Microsoft%20Excel%20&#199;al&#305;&#351;ma%20Sayfas&#305;.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tr-TR"/>
              <a:t>Kesilen Büyükbaş Hayvan Sayısı</a:t>
            </a: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tr-TR"/>
        </a:p>
      </c:txPr>
    </c:title>
    <c:autoTitleDeleted val="0"/>
    <c:plotArea>
      <c:layout/>
      <c:lineChart>
        <c:grouping val="standard"/>
        <c:varyColors val="0"/>
        <c:ser>
          <c:idx val="0"/>
          <c:order val="0"/>
          <c:tx>
            <c:strRef>
              <c:f>Sayfa1!$C$3</c:f>
              <c:strCache>
                <c:ptCount val="1"/>
                <c:pt idx="0">
                  <c:v>Kesilen Sığır sayısı(baş )</c:v>
                </c:pt>
              </c:strCache>
            </c:strRef>
          </c:tx>
          <c:spPr>
            <a:ln w="28575" cap="rnd">
              <a:solidFill>
                <a:schemeClr val="accent1"/>
              </a:solidFill>
              <a:round/>
            </a:ln>
            <a:effectLst/>
          </c:spPr>
          <c:marker>
            <c:symbol val="none"/>
          </c:marker>
          <c:dLbls>
            <c:dLbl>
              <c:idx val="0"/>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1234-4BD5-A8C1-B3BD5669EEB8}"/>
                </c:ext>
              </c:extLst>
            </c:dLbl>
            <c:dLbl>
              <c:idx val="6"/>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1234-4BD5-A8C1-B3BD5669EEB8}"/>
                </c:ext>
              </c:extLst>
            </c:dLbl>
            <c:dLbl>
              <c:idx val="10"/>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1234-4BD5-A8C1-B3BD5669EEB8}"/>
                </c:ext>
              </c:extLst>
            </c:dLbl>
            <c:dLbl>
              <c:idx val="18"/>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1234-4BD5-A8C1-B3BD5669EEB8}"/>
                </c:ext>
              </c:extLst>
            </c:dLbl>
            <c:dLbl>
              <c:idx val="25"/>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1234-4BD5-A8C1-B3BD5669EEB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tr-TR"/>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Sayfa1!$B$4:$B$29</c:f>
              <c:numCache>
                <c:formatCode>General</c:formatCode>
                <c:ptCount val="26"/>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numCache>
            </c:numRef>
          </c:cat>
          <c:val>
            <c:numRef>
              <c:f>Sayfa1!$C$4:$C$29</c:f>
              <c:numCache>
                <c:formatCode>###\ ###\ ###\ ###\ ###</c:formatCode>
                <c:ptCount val="26"/>
                <c:pt idx="0">
                  <c:v>2162860</c:v>
                </c:pt>
                <c:pt idx="1">
                  <c:v>2064982</c:v>
                </c:pt>
                <c:pt idx="2">
                  <c:v>2085350</c:v>
                </c:pt>
                <c:pt idx="3">
                  <c:v>2249483</c:v>
                </c:pt>
                <c:pt idx="4">
                  <c:v>1820770</c:v>
                </c:pt>
                <c:pt idx="5">
                  <c:v>1816000</c:v>
                </c:pt>
                <c:pt idx="6">
                  <c:v>2382346</c:v>
                </c:pt>
                <c:pt idx="7">
                  <c:v>2200475</c:v>
                </c:pt>
                <c:pt idx="8">
                  <c:v>2006758</c:v>
                </c:pt>
                <c:pt idx="9">
                  <c:v>2101583</c:v>
                </c:pt>
                <c:pt idx="10">
                  <c:v>1843320</c:v>
                </c:pt>
                <c:pt idx="11">
                  <c:v>1774107</c:v>
                </c:pt>
                <c:pt idx="12">
                  <c:v>1591045</c:v>
                </c:pt>
                <c:pt idx="13">
                  <c:v>1856549</c:v>
                </c:pt>
                <c:pt idx="14">
                  <c:v>1630471</c:v>
                </c:pt>
                <c:pt idx="15">
                  <c:v>1750997</c:v>
                </c:pt>
                <c:pt idx="16">
                  <c:v>2003991</c:v>
                </c:pt>
                <c:pt idx="17">
                  <c:v>1736107</c:v>
                </c:pt>
                <c:pt idx="18">
                  <c:v>1502073</c:v>
                </c:pt>
                <c:pt idx="19">
                  <c:v>2602246</c:v>
                </c:pt>
                <c:pt idx="20">
                  <c:v>2571765</c:v>
                </c:pt>
                <c:pt idx="21">
                  <c:v>2791034</c:v>
                </c:pt>
                <c:pt idx="22">
                  <c:v>3430723</c:v>
                </c:pt>
                <c:pt idx="23">
                  <c:v>3712281</c:v>
                </c:pt>
                <c:pt idx="24" formatCode="###\ ###\ ###\ ###">
                  <c:v>3765077</c:v>
                </c:pt>
                <c:pt idx="25" formatCode="###\ ###\ ###\ ###">
                  <c:v>3900307</c:v>
                </c:pt>
              </c:numCache>
            </c:numRef>
          </c:val>
          <c:smooth val="0"/>
          <c:extLst>
            <c:ext xmlns:c16="http://schemas.microsoft.com/office/drawing/2014/chart" uri="{C3380CC4-5D6E-409C-BE32-E72D297353CC}">
              <c16:uniqueId val="{00000005-1234-4BD5-A8C1-B3BD5669EEB8}"/>
            </c:ext>
          </c:extLst>
        </c:ser>
        <c:ser>
          <c:idx val="1"/>
          <c:order val="1"/>
          <c:tx>
            <c:strRef>
              <c:f>Sayfa1!$D$3</c:f>
              <c:strCache>
                <c:ptCount val="1"/>
                <c:pt idx="0">
                  <c:v>Kesilen Manda Sayısı (baş)</c:v>
                </c:pt>
              </c:strCache>
            </c:strRef>
          </c:tx>
          <c:spPr>
            <a:ln w="28575" cap="rnd">
              <a:solidFill>
                <a:schemeClr val="accent2"/>
              </a:solidFill>
              <a:round/>
            </a:ln>
            <a:effectLst/>
          </c:spPr>
          <c:marker>
            <c:symbol val="none"/>
          </c:marker>
          <c:dLbls>
            <c:dLbl>
              <c:idx val="0"/>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1234-4BD5-A8C1-B3BD5669EEB8}"/>
                </c:ext>
              </c:extLst>
            </c:dLbl>
            <c:dLbl>
              <c:idx val="10"/>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1234-4BD5-A8C1-B3BD5669EEB8}"/>
                </c:ext>
              </c:extLst>
            </c:dLbl>
            <c:dLbl>
              <c:idx val="25"/>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1234-4BD5-A8C1-B3BD5669EEB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tr-TR"/>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Sayfa1!$B$4:$B$29</c:f>
              <c:numCache>
                <c:formatCode>General</c:formatCode>
                <c:ptCount val="26"/>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numCache>
            </c:numRef>
          </c:cat>
          <c:val>
            <c:numRef>
              <c:f>Sayfa1!$D$4:$D$29</c:f>
              <c:numCache>
                <c:formatCode>###\ ###\ ###\ ###\ ###</c:formatCode>
                <c:ptCount val="26"/>
                <c:pt idx="0">
                  <c:v>59913</c:v>
                </c:pt>
                <c:pt idx="1">
                  <c:v>54500</c:v>
                </c:pt>
                <c:pt idx="2">
                  <c:v>50300</c:v>
                </c:pt>
                <c:pt idx="3">
                  <c:v>56705</c:v>
                </c:pt>
                <c:pt idx="4">
                  <c:v>38310</c:v>
                </c:pt>
                <c:pt idx="5">
                  <c:v>20100</c:v>
                </c:pt>
                <c:pt idx="6">
                  <c:v>36296</c:v>
                </c:pt>
                <c:pt idx="7">
                  <c:v>27257</c:v>
                </c:pt>
                <c:pt idx="8">
                  <c:v>28240</c:v>
                </c:pt>
                <c:pt idx="9">
                  <c:v>23518</c:v>
                </c:pt>
                <c:pt idx="10">
                  <c:v>12514</c:v>
                </c:pt>
                <c:pt idx="11">
                  <c:v>10110</c:v>
                </c:pt>
                <c:pt idx="12">
                  <c:v>9521</c:v>
                </c:pt>
                <c:pt idx="13">
                  <c:v>9858</c:v>
                </c:pt>
                <c:pt idx="14">
                  <c:v>8920</c:v>
                </c:pt>
                <c:pt idx="15">
                  <c:v>9658</c:v>
                </c:pt>
                <c:pt idx="16">
                  <c:v>9532</c:v>
                </c:pt>
                <c:pt idx="17">
                  <c:v>7251</c:v>
                </c:pt>
                <c:pt idx="18">
                  <c:v>4857</c:v>
                </c:pt>
                <c:pt idx="19">
                  <c:v>15720</c:v>
                </c:pt>
                <c:pt idx="20">
                  <c:v>7255</c:v>
                </c:pt>
                <c:pt idx="21">
                  <c:v>7426</c:v>
                </c:pt>
                <c:pt idx="22">
                  <c:v>2403</c:v>
                </c:pt>
                <c:pt idx="23">
                  <c:v>2176</c:v>
                </c:pt>
                <c:pt idx="24" formatCode="###\ ###\ ###\ ###">
                  <c:v>1391</c:v>
                </c:pt>
                <c:pt idx="25" formatCode="###\ ###\ ###\ ###">
                  <c:v>1499</c:v>
                </c:pt>
              </c:numCache>
            </c:numRef>
          </c:val>
          <c:smooth val="0"/>
          <c:extLst>
            <c:ext xmlns:c16="http://schemas.microsoft.com/office/drawing/2014/chart" uri="{C3380CC4-5D6E-409C-BE32-E72D297353CC}">
              <c16:uniqueId val="{00000009-1234-4BD5-A8C1-B3BD5669EEB8}"/>
            </c:ext>
          </c:extLst>
        </c:ser>
        <c:dLbls>
          <c:showLegendKey val="0"/>
          <c:showVal val="0"/>
          <c:showCatName val="0"/>
          <c:showSerName val="0"/>
          <c:showPercent val="0"/>
          <c:showBubbleSize val="0"/>
        </c:dLbls>
        <c:smooth val="0"/>
        <c:axId val="1999024784"/>
        <c:axId val="1999023536"/>
      </c:lineChart>
      <c:catAx>
        <c:axId val="1999024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crossAx val="1999023536"/>
        <c:crosses val="autoZero"/>
        <c:auto val="1"/>
        <c:lblAlgn val="ctr"/>
        <c:lblOffset val="100"/>
        <c:noMultiLvlLbl val="0"/>
      </c:catAx>
      <c:valAx>
        <c:axId val="1999023536"/>
        <c:scaling>
          <c:orientation val="minMax"/>
        </c:scaling>
        <c:delete val="0"/>
        <c:axPos val="l"/>
        <c:majorGridlines>
          <c:spPr>
            <a:ln w="9525" cap="flat" cmpd="sng" algn="ctr">
              <a:solidFill>
                <a:schemeClr val="tx1">
                  <a:lumMod val="15000"/>
                  <a:lumOff val="85000"/>
                </a:schemeClr>
              </a:solidFill>
              <a:round/>
            </a:ln>
            <a:effectLst/>
          </c:spPr>
        </c:majorGridlines>
        <c:numFmt formatCode="###\ ###\ ###\ ###\ ###"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crossAx val="19990247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tr-TR"/>
        </a:p>
      </c:txPr>
    </c:legend>
    <c:plotVisOnly val="1"/>
    <c:dispBlanksAs val="gap"/>
    <c:showDLblsOverMax val="0"/>
  </c:chart>
  <c:spPr>
    <a:noFill/>
    <a:ln>
      <a:noFill/>
    </a:ln>
    <a:effectLst/>
  </c:spPr>
  <c:txPr>
    <a:bodyPr/>
    <a:lstStyle/>
    <a:p>
      <a:pPr>
        <a:defRPr/>
      </a:pPr>
      <a:endParaRPr lang="tr-T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cap="none" spc="20" baseline="0">
                <a:solidFill>
                  <a:schemeClr val="tx1">
                    <a:lumMod val="50000"/>
                    <a:lumOff val="50000"/>
                  </a:schemeClr>
                </a:solidFill>
                <a:latin typeface="+mn-lt"/>
                <a:ea typeface="+mn-ea"/>
                <a:cs typeface="+mn-cs"/>
              </a:defRPr>
            </a:pPr>
            <a:r>
              <a:rPr lang="tr-TR"/>
              <a:t>Büyükbaş Et Üretim Miktarı</a:t>
            </a:r>
          </a:p>
        </c:rich>
      </c:tx>
      <c:layout/>
      <c:overlay val="0"/>
      <c:spPr>
        <a:noFill/>
        <a:ln>
          <a:noFill/>
        </a:ln>
        <a:effectLst/>
      </c:spPr>
      <c:txPr>
        <a:bodyPr rot="0" spcFirstLastPara="1" vertOverflow="ellipsis" vert="horz" wrap="square" anchor="ctr" anchorCtr="1"/>
        <a:lstStyle/>
        <a:p>
          <a:pPr>
            <a:defRPr sz="1862" b="0" i="0" u="none" strike="noStrike" kern="1200" cap="none" spc="20" baseline="0">
              <a:solidFill>
                <a:schemeClr val="tx1">
                  <a:lumMod val="50000"/>
                  <a:lumOff val="50000"/>
                </a:schemeClr>
              </a:solidFill>
              <a:latin typeface="+mn-lt"/>
              <a:ea typeface="+mn-ea"/>
              <a:cs typeface="+mn-cs"/>
            </a:defRPr>
          </a:pPr>
          <a:endParaRPr lang="tr-TR"/>
        </a:p>
      </c:txPr>
    </c:title>
    <c:autoTitleDeleted val="0"/>
    <c:plotArea>
      <c:layout/>
      <c:areaChart>
        <c:grouping val="stacked"/>
        <c:varyColors val="0"/>
        <c:ser>
          <c:idx val="0"/>
          <c:order val="0"/>
          <c:tx>
            <c:strRef>
              <c:f>Sayfa1!$C$33</c:f>
              <c:strCache>
                <c:ptCount val="1"/>
                <c:pt idx="0">
                  <c:v>Et Üretim Miktarı SIĞIR (ton)</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cat>
            <c:numRef>
              <c:f>Sayfa1!$B$34:$B$59</c:f>
              <c:numCache>
                <c:formatCode>General</c:formatCode>
                <c:ptCount val="26"/>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numCache>
            </c:numRef>
          </c:cat>
          <c:val>
            <c:numRef>
              <c:f>Sayfa1!$C$34:$C$59</c:f>
              <c:numCache>
                <c:formatCode>###\ ###\ ###\ ###\ ###</c:formatCode>
                <c:ptCount val="26"/>
                <c:pt idx="0">
                  <c:v>309563.25</c:v>
                </c:pt>
                <c:pt idx="1">
                  <c:v>300652.34000000003</c:v>
                </c:pt>
                <c:pt idx="2">
                  <c:v>296066.37</c:v>
                </c:pt>
                <c:pt idx="3">
                  <c:v>316653.73</c:v>
                </c:pt>
                <c:pt idx="4">
                  <c:v>292447.14299999998</c:v>
                </c:pt>
                <c:pt idx="5">
                  <c:v>301827.609</c:v>
                </c:pt>
                <c:pt idx="6">
                  <c:v>379541.31</c:v>
                </c:pt>
                <c:pt idx="7">
                  <c:v>359272.94299999997</c:v>
                </c:pt>
                <c:pt idx="8">
                  <c:v>349680.88899999997</c:v>
                </c:pt>
                <c:pt idx="9">
                  <c:v>354636.45900000003</c:v>
                </c:pt>
                <c:pt idx="10">
                  <c:v>331589.38900000002</c:v>
                </c:pt>
                <c:pt idx="11">
                  <c:v>327628.72100000002</c:v>
                </c:pt>
                <c:pt idx="12">
                  <c:v>290455.29599999997</c:v>
                </c:pt>
                <c:pt idx="13">
                  <c:v>364999.20499999996</c:v>
                </c:pt>
                <c:pt idx="14">
                  <c:v>321681.158</c:v>
                </c:pt>
                <c:pt idx="15">
                  <c:v>340705.174</c:v>
                </c:pt>
                <c:pt idx="16">
                  <c:v>431963.43200000003</c:v>
                </c:pt>
                <c:pt idx="17">
                  <c:v>370618.75200000004</c:v>
                </c:pt>
                <c:pt idx="18">
                  <c:v>325286.15299999999</c:v>
                </c:pt>
                <c:pt idx="19">
                  <c:v>618583.64455209731</c:v>
                </c:pt>
                <c:pt idx="20">
                  <c:v>644905.71542238293</c:v>
                </c:pt>
                <c:pt idx="21">
                  <c:v>799344</c:v>
                </c:pt>
                <c:pt idx="22">
                  <c:v>869291.5990047853</c:v>
                </c:pt>
                <c:pt idx="23">
                  <c:v>881998.57839885273</c:v>
                </c:pt>
                <c:pt idx="24">
                  <c:v>1014925.546355887</c:v>
                </c:pt>
                <c:pt idx="25">
                  <c:v>1059195.1839784922</c:v>
                </c:pt>
              </c:numCache>
            </c:numRef>
          </c:val>
          <c:extLst>
            <c:ext xmlns:c16="http://schemas.microsoft.com/office/drawing/2014/chart" uri="{C3380CC4-5D6E-409C-BE32-E72D297353CC}">
              <c16:uniqueId val="{00000000-4A0B-49B5-8BB9-542764727D62}"/>
            </c:ext>
          </c:extLst>
        </c:ser>
        <c:ser>
          <c:idx val="1"/>
          <c:order val="1"/>
          <c:tx>
            <c:strRef>
              <c:f>Sayfa1!$D$33</c:f>
              <c:strCache>
                <c:ptCount val="1"/>
                <c:pt idx="0">
                  <c:v>Et Üretim Miktarı Manda (ton)</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cat>
            <c:numRef>
              <c:f>Sayfa1!$B$34:$B$59</c:f>
              <c:numCache>
                <c:formatCode>General</c:formatCode>
                <c:ptCount val="26"/>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numCache>
            </c:numRef>
          </c:cat>
          <c:val>
            <c:numRef>
              <c:f>Sayfa1!$D$34:$D$59</c:f>
              <c:numCache>
                <c:formatCode>###\ ###\ ###\ ###\ ###</c:formatCode>
                <c:ptCount val="26"/>
                <c:pt idx="0">
                  <c:v>8803.0339999999997</c:v>
                </c:pt>
                <c:pt idx="1">
                  <c:v>7966.9179999999997</c:v>
                </c:pt>
                <c:pt idx="2">
                  <c:v>7130.51</c:v>
                </c:pt>
                <c:pt idx="3">
                  <c:v>8161.7749999999996</c:v>
                </c:pt>
                <c:pt idx="4">
                  <c:v>6094.0119999999997</c:v>
                </c:pt>
                <c:pt idx="5">
                  <c:v>3140.0410000000002</c:v>
                </c:pt>
                <c:pt idx="6">
                  <c:v>5639.9</c:v>
                </c:pt>
                <c:pt idx="7">
                  <c:v>4761.84</c:v>
                </c:pt>
                <c:pt idx="8">
                  <c:v>5196.1319999999996</c:v>
                </c:pt>
                <c:pt idx="9">
                  <c:v>4047.1860000000001</c:v>
                </c:pt>
                <c:pt idx="10">
                  <c:v>2294.6750000000002</c:v>
                </c:pt>
                <c:pt idx="11">
                  <c:v>1630.1079999999999</c:v>
                </c:pt>
                <c:pt idx="12">
                  <c:v>1709.201</c:v>
                </c:pt>
                <c:pt idx="13">
                  <c:v>1949.818</c:v>
                </c:pt>
                <c:pt idx="14">
                  <c:v>1577.4259999999999</c:v>
                </c:pt>
                <c:pt idx="15">
                  <c:v>1773.982</c:v>
                </c:pt>
                <c:pt idx="16">
                  <c:v>1988.1659999999999</c:v>
                </c:pt>
                <c:pt idx="17">
                  <c:v>1333.9549999999999</c:v>
                </c:pt>
                <c:pt idx="18">
                  <c:v>1005.285</c:v>
                </c:pt>
                <c:pt idx="19">
                  <c:v>3387.2241703374898</c:v>
                </c:pt>
                <c:pt idx="20">
                  <c:v>1614.7319665411201</c:v>
                </c:pt>
                <c:pt idx="21">
                  <c:v>1736</c:v>
                </c:pt>
                <c:pt idx="22">
                  <c:v>336.14268460328526</c:v>
                </c:pt>
                <c:pt idx="23" formatCode="###\ ###\ ###\ ###">
                  <c:v>525.79383967075</c:v>
                </c:pt>
                <c:pt idx="24" formatCode="###\ ###\ ###\ ###">
                  <c:v>325.55504744155752</c:v>
                </c:pt>
                <c:pt idx="25" formatCode="###\ ###\ ###\ ###">
                  <c:v>351.20287918671846</c:v>
                </c:pt>
              </c:numCache>
            </c:numRef>
          </c:val>
          <c:extLst>
            <c:ext xmlns:c16="http://schemas.microsoft.com/office/drawing/2014/chart" uri="{C3380CC4-5D6E-409C-BE32-E72D297353CC}">
              <c16:uniqueId val="{00000001-4A0B-49B5-8BB9-542764727D62}"/>
            </c:ext>
          </c:extLst>
        </c:ser>
        <c:dLbls>
          <c:showLegendKey val="0"/>
          <c:showVal val="0"/>
          <c:showCatName val="0"/>
          <c:showSerName val="0"/>
          <c:showPercent val="0"/>
          <c:showBubbleSize val="0"/>
        </c:dLbls>
        <c:axId val="2053052112"/>
        <c:axId val="2053048368"/>
      </c:areaChart>
      <c:catAx>
        <c:axId val="205305211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tr-TR"/>
          </a:p>
        </c:txPr>
        <c:crossAx val="2053048368"/>
        <c:crosses val="autoZero"/>
        <c:auto val="1"/>
        <c:lblAlgn val="ctr"/>
        <c:lblOffset val="100"/>
        <c:noMultiLvlLbl val="0"/>
      </c:catAx>
      <c:valAx>
        <c:axId val="2053048368"/>
        <c:scaling>
          <c:orientation val="minMax"/>
        </c:scaling>
        <c:delete val="0"/>
        <c:axPos val="l"/>
        <c:majorGridlines>
          <c:spPr>
            <a:ln w="9525" cap="flat" cmpd="sng" algn="ctr">
              <a:solidFill>
                <a:schemeClr val="tx1">
                  <a:lumMod val="15000"/>
                  <a:lumOff val="85000"/>
                </a:schemeClr>
              </a:solidFill>
              <a:round/>
            </a:ln>
            <a:effectLst/>
          </c:spPr>
        </c:majorGridlines>
        <c:numFmt formatCode="###\ ###\ ###\ ###\ ###"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tr-TR"/>
          </a:p>
        </c:txPr>
        <c:crossAx val="2053052112"/>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50000"/>
                  <a:lumOff val="50000"/>
                </a:schemeClr>
              </a:solidFill>
              <a:latin typeface="+mn-lt"/>
              <a:ea typeface="+mn-ea"/>
              <a:cs typeface="+mn-cs"/>
            </a:defRPr>
          </a:pPr>
          <a:endParaRPr lang="tr-TR"/>
        </a:p>
      </c:txPr>
    </c:legend>
    <c:plotVisOnly val="1"/>
    <c:dispBlanksAs val="zero"/>
    <c:showDLblsOverMax val="0"/>
  </c:chart>
  <c:spPr>
    <a:noFill/>
    <a:ln>
      <a:noFill/>
    </a:ln>
    <a:effectLst/>
  </c:spPr>
  <c:txPr>
    <a:bodyPr/>
    <a:lstStyle/>
    <a:p>
      <a:pPr>
        <a:defRPr/>
      </a:pPr>
      <a:endParaRPr lang="tr-T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cap="none" spc="20" baseline="0">
                <a:solidFill>
                  <a:schemeClr val="dk1">
                    <a:lumMod val="50000"/>
                    <a:lumOff val="50000"/>
                  </a:schemeClr>
                </a:solidFill>
                <a:latin typeface="+mn-lt"/>
                <a:ea typeface="+mn-ea"/>
                <a:cs typeface="+mn-cs"/>
              </a:defRPr>
            </a:pPr>
            <a:r>
              <a:rPr lang="tr-TR"/>
              <a:t>Kesilen Küçükbaş Hayvan Sayısı</a:t>
            </a:r>
          </a:p>
        </c:rich>
      </c:tx>
      <c:layout/>
      <c:overlay val="0"/>
      <c:spPr>
        <a:noFill/>
        <a:ln>
          <a:noFill/>
        </a:ln>
        <a:effectLst/>
      </c:spPr>
      <c:txPr>
        <a:bodyPr rot="0" spcFirstLastPara="1" vertOverflow="ellipsis" vert="horz" wrap="square" anchor="ctr" anchorCtr="1"/>
        <a:lstStyle/>
        <a:p>
          <a:pPr>
            <a:defRPr sz="1862" b="0" i="0" u="none" strike="noStrike" kern="1200" cap="none" spc="20" baseline="0">
              <a:solidFill>
                <a:schemeClr val="dk1">
                  <a:lumMod val="50000"/>
                  <a:lumOff val="50000"/>
                </a:schemeClr>
              </a:solidFill>
              <a:latin typeface="+mn-lt"/>
              <a:ea typeface="+mn-ea"/>
              <a:cs typeface="+mn-cs"/>
            </a:defRPr>
          </a:pPr>
          <a:endParaRPr lang="tr-TR"/>
        </a:p>
      </c:txPr>
    </c:title>
    <c:autoTitleDeleted val="0"/>
    <c:plotArea>
      <c:layout>
        <c:manualLayout>
          <c:layoutTarget val="inner"/>
          <c:xMode val="edge"/>
          <c:yMode val="edge"/>
          <c:x val="0.15908448286069504"/>
          <c:y val="0.21718846179985823"/>
          <c:w val="0.78108483807945062"/>
          <c:h val="0.48117556822043361"/>
        </c:manualLayout>
      </c:layout>
      <c:lineChart>
        <c:grouping val="standard"/>
        <c:varyColors val="0"/>
        <c:ser>
          <c:idx val="0"/>
          <c:order val="0"/>
          <c:tx>
            <c:strRef>
              <c:f>Sayfa2!$D$3</c:f>
              <c:strCache>
                <c:ptCount val="1"/>
                <c:pt idx="0">
                  <c:v>Kesilen KOYUN Sayısı Baş</c:v>
                </c:pt>
              </c:strCache>
            </c:strRef>
          </c:tx>
          <c:spPr>
            <a:ln w="22225" cap="rnd" cmpd="sng" algn="ctr">
              <a:solidFill>
                <a:schemeClr val="accent1"/>
              </a:solidFill>
              <a:round/>
            </a:ln>
            <a:effectLst/>
          </c:spPr>
          <c:marker>
            <c:symbol val="none"/>
          </c:marker>
          <c:cat>
            <c:numRef>
              <c:f>Sayfa2!$C$4:$C$29</c:f>
              <c:numCache>
                <c:formatCode>General</c:formatCode>
                <c:ptCount val="26"/>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numCache>
            </c:numRef>
          </c:cat>
          <c:val>
            <c:numRef>
              <c:f>Sayfa2!$D$4:$D$29</c:f>
              <c:numCache>
                <c:formatCode>###\ ###\ ###\ ###\ ###</c:formatCode>
                <c:ptCount val="26"/>
                <c:pt idx="0">
                  <c:v>7926513</c:v>
                </c:pt>
                <c:pt idx="1">
                  <c:v>7478617</c:v>
                </c:pt>
                <c:pt idx="2">
                  <c:v>6868528</c:v>
                </c:pt>
                <c:pt idx="3">
                  <c:v>7650160</c:v>
                </c:pt>
                <c:pt idx="4">
                  <c:v>5493520</c:v>
                </c:pt>
                <c:pt idx="5">
                  <c:v>5536300</c:v>
                </c:pt>
                <c:pt idx="6">
                  <c:v>6488056</c:v>
                </c:pt>
                <c:pt idx="7">
                  <c:v>7899041</c:v>
                </c:pt>
                <c:pt idx="8">
                  <c:v>7104853</c:v>
                </c:pt>
                <c:pt idx="9">
                  <c:v>6110853</c:v>
                </c:pt>
                <c:pt idx="10">
                  <c:v>4747268</c:v>
                </c:pt>
                <c:pt idx="11">
                  <c:v>3935393</c:v>
                </c:pt>
                <c:pt idx="12">
                  <c:v>3554078</c:v>
                </c:pt>
                <c:pt idx="13">
                  <c:v>3933973</c:v>
                </c:pt>
                <c:pt idx="14">
                  <c:v>4145343</c:v>
                </c:pt>
                <c:pt idx="15">
                  <c:v>4763394</c:v>
                </c:pt>
                <c:pt idx="16">
                  <c:v>6428866</c:v>
                </c:pt>
                <c:pt idx="17">
                  <c:v>5588906</c:v>
                </c:pt>
                <c:pt idx="18">
                  <c:v>3997348</c:v>
                </c:pt>
                <c:pt idx="19">
                  <c:v>6873626</c:v>
                </c:pt>
                <c:pt idx="20">
                  <c:v>5479546</c:v>
                </c:pt>
                <c:pt idx="21" formatCode="###\ ###\ ###\ ###">
                  <c:v>4541122</c:v>
                </c:pt>
                <c:pt idx="22" formatCode="###\ ###\ ###\ ###">
                  <c:v>4958226</c:v>
                </c:pt>
                <c:pt idx="23" formatCode="###\ ###\ ###\ ###">
                  <c:v>5197289</c:v>
                </c:pt>
                <c:pt idx="24" formatCode="###\ ###\ ###\ ###">
                  <c:v>5008411</c:v>
                </c:pt>
                <c:pt idx="25" formatCode="###\ ###\ ###\ ###">
                  <c:v>4083620</c:v>
                </c:pt>
              </c:numCache>
            </c:numRef>
          </c:val>
          <c:smooth val="0"/>
          <c:extLst>
            <c:ext xmlns:c16="http://schemas.microsoft.com/office/drawing/2014/chart" uri="{C3380CC4-5D6E-409C-BE32-E72D297353CC}">
              <c16:uniqueId val="{00000000-4940-4065-912B-B759118CD514}"/>
            </c:ext>
          </c:extLst>
        </c:ser>
        <c:ser>
          <c:idx val="1"/>
          <c:order val="1"/>
          <c:tx>
            <c:strRef>
              <c:f>Sayfa2!$E$3</c:f>
              <c:strCache>
                <c:ptCount val="1"/>
                <c:pt idx="0">
                  <c:v>Kesilen Keçi Sayısı Baş</c:v>
                </c:pt>
              </c:strCache>
            </c:strRef>
          </c:tx>
          <c:spPr>
            <a:ln w="22225" cap="rnd" cmpd="sng" algn="ctr">
              <a:solidFill>
                <a:schemeClr val="accent2"/>
              </a:solidFill>
              <a:round/>
            </a:ln>
            <a:effectLst/>
          </c:spPr>
          <c:marker>
            <c:symbol val="none"/>
          </c:marker>
          <c:cat>
            <c:numRef>
              <c:f>Sayfa2!$C$4:$C$29</c:f>
              <c:numCache>
                <c:formatCode>General</c:formatCode>
                <c:ptCount val="26"/>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numCache>
            </c:numRef>
          </c:cat>
          <c:val>
            <c:numRef>
              <c:f>Sayfa2!$E$4:$E$29</c:f>
              <c:numCache>
                <c:formatCode>###\ ###\ ###\ ###\ ###</c:formatCode>
                <c:ptCount val="26"/>
                <c:pt idx="0">
                  <c:v>1198008</c:v>
                </c:pt>
                <c:pt idx="1">
                  <c:v>1047648</c:v>
                </c:pt>
                <c:pt idx="2">
                  <c:v>959262</c:v>
                </c:pt>
                <c:pt idx="3">
                  <c:v>904550</c:v>
                </c:pt>
                <c:pt idx="4">
                  <c:v>842770</c:v>
                </c:pt>
                <c:pt idx="5">
                  <c:v>734190</c:v>
                </c:pt>
                <c:pt idx="6">
                  <c:v>922322</c:v>
                </c:pt>
                <c:pt idx="7">
                  <c:v>1342083</c:v>
                </c:pt>
                <c:pt idx="8">
                  <c:v>1309055</c:v>
                </c:pt>
                <c:pt idx="9">
                  <c:v>1166169</c:v>
                </c:pt>
                <c:pt idx="10">
                  <c:v>879127</c:v>
                </c:pt>
                <c:pt idx="11">
                  <c:v>757465</c:v>
                </c:pt>
                <c:pt idx="12">
                  <c:v>607006</c:v>
                </c:pt>
                <c:pt idx="13">
                  <c:v>570512</c:v>
                </c:pt>
                <c:pt idx="14">
                  <c:v>688704</c:v>
                </c:pt>
                <c:pt idx="15">
                  <c:v>803063</c:v>
                </c:pt>
                <c:pt idx="16">
                  <c:v>1256348</c:v>
                </c:pt>
                <c:pt idx="17">
                  <c:v>767522</c:v>
                </c:pt>
                <c:pt idx="18">
                  <c:v>606042</c:v>
                </c:pt>
                <c:pt idx="19">
                  <c:v>1219504</c:v>
                </c:pt>
                <c:pt idx="20">
                  <c:v>1254092</c:v>
                </c:pt>
                <c:pt idx="21" formatCode="###\ ###\ ###\ ###">
                  <c:v>926799</c:v>
                </c:pt>
                <c:pt idx="22" formatCode="###\ ###\ ###\ ###">
                  <c:v>1340909</c:v>
                </c:pt>
                <c:pt idx="23" formatCode="###\ ###\ ###\ ###">
                  <c:v>1570239</c:v>
                </c:pt>
                <c:pt idx="24" formatCode="###\ ###\ ###\ ###">
                  <c:v>1999241</c:v>
                </c:pt>
                <c:pt idx="25" formatCode="###\ ###\ ###\ ###">
                  <c:v>1756360</c:v>
                </c:pt>
              </c:numCache>
            </c:numRef>
          </c:val>
          <c:smooth val="0"/>
          <c:extLst>
            <c:ext xmlns:c16="http://schemas.microsoft.com/office/drawing/2014/chart" uri="{C3380CC4-5D6E-409C-BE32-E72D297353CC}">
              <c16:uniqueId val="{00000001-4940-4065-912B-B759118CD514}"/>
            </c:ext>
          </c:extLst>
        </c:ser>
        <c:dLbls>
          <c:showLegendKey val="0"/>
          <c:showVal val="0"/>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2054892688"/>
        <c:axId val="2054891440"/>
      </c:lineChart>
      <c:catAx>
        <c:axId val="2054892688"/>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tr-TR"/>
          </a:p>
        </c:txPr>
        <c:crossAx val="2054891440"/>
        <c:crosses val="autoZero"/>
        <c:auto val="1"/>
        <c:lblAlgn val="ctr"/>
        <c:lblOffset val="100"/>
        <c:noMultiLvlLbl val="0"/>
      </c:catAx>
      <c:valAx>
        <c:axId val="2054891440"/>
        <c:scaling>
          <c:orientation val="minMax"/>
        </c:scaling>
        <c:delete val="0"/>
        <c:axPos val="l"/>
        <c:numFmt formatCode="###\ ###\ ###\ ###\ ###"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tr-TR"/>
          </a:p>
        </c:txPr>
        <c:crossAx val="2054892688"/>
        <c:crosses val="autoZero"/>
        <c:crossBetween val="between"/>
      </c:valAx>
      <c:spPr>
        <a:gradFill>
          <a:gsLst>
            <a:gs pos="100000">
              <a:schemeClr val="lt1">
                <a:lumMod val="95000"/>
              </a:schemeClr>
            </a:gs>
            <a:gs pos="0">
              <a:schemeClr val="lt1"/>
            </a:gs>
          </a:gsLst>
          <a:lin ang="5400000" scaled="0"/>
        </a:gradFill>
        <a:ln>
          <a:noFill/>
        </a:ln>
        <a:effectLst/>
      </c:spPr>
    </c:plotArea>
    <c:legend>
      <c:legendPos val="r"/>
      <c:layout>
        <c:manualLayout>
          <c:xMode val="edge"/>
          <c:yMode val="edge"/>
          <c:x val="0.26648511041382994"/>
          <c:y val="0.86695962018311212"/>
          <c:w val="0.48088331063880174"/>
          <c:h val="0.1328131887336524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tr-TR"/>
        </a:p>
      </c:txPr>
    </c:legend>
    <c:plotVisOnly val="1"/>
    <c:dispBlanksAs val="gap"/>
    <c:showDLblsOverMax val="0"/>
  </c:chart>
  <c:spPr>
    <a:solidFill>
      <a:schemeClr val="lt1"/>
    </a:solidFill>
    <a:ln>
      <a:noFill/>
    </a:ln>
    <a:effectLst/>
  </c:spPr>
  <c:txPr>
    <a:bodyPr/>
    <a:lstStyle/>
    <a:p>
      <a:pPr>
        <a:defRPr/>
      </a:pPr>
      <a:endParaRPr lang="tr-T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tr-TR"/>
              <a:t>Küçükbaş</a:t>
            </a:r>
            <a:r>
              <a:rPr lang="tr-TR" baseline="0"/>
              <a:t> Et Üretim Miktarı</a:t>
            </a:r>
            <a:endParaRPr lang="tr-TR"/>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tr-TR"/>
        </a:p>
      </c:txPr>
    </c:title>
    <c:autoTitleDeleted val="0"/>
    <c:plotArea>
      <c:layout/>
      <c:areaChart>
        <c:grouping val="stacked"/>
        <c:varyColors val="0"/>
        <c:ser>
          <c:idx val="0"/>
          <c:order val="0"/>
          <c:tx>
            <c:strRef>
              <c:f>Sayfa2!$D$34</c:f>
              <c:strCache>
                <c:ptCount val="1"/>
                <c:pt idx="0">
                  <c:v>Et Üretim Miktarı Koyun ton</c:v>
                </c:pt>
              </c:strCache>
            </c:strRef>
          </c:tx>
          <c:spPr>
            <a:solidFill>
              <a:schemeClr val="accent1">
                <a:alpha val="85000"/>
              </a:schemeClr>
            </a:solidFill>
            <a:ln>
              <a:noFill/>
            </a:ln>
            <a:effectLst>
              <a:innerShdw dist="12700" dir="16200000">
                <a:schemeClr val="lt1"/>
              </a:innerShdw>
            </a:effectLst>
          </c:spPr>
          <c:cat>
            <c:numRef>
              <c:f>Sayfa2!$C$35:$C$60</c:f>
              <c:numCache>
                <c:formatCode>General</c:formatCode>
                <c:ptCount val="26"/>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numCache>
            </c:numRef>
          </c:cat>
          <c:val>
            <c:numRef>
              <c:f>Sayfa2!$D$35:$D$60</c:f>
              <c:numCache>
                <c:formatCode>###\ ###\ ###\ ###\ ###</c:formatCode>
                <c:ptCount val="26"/>
                <c:pt idx="0">
                  <c:v>128626.05899999999</c:v>
                </c:pt>
                <c:pt idx="1">
                  <c:v>122886.69</c:v>
                </c:pt>
                <c:pt idx="2">
                  <c:v>112805.788</c:v>
                </c:pt>
                <c:pt idx="3">
                  <c:v>126306.23</c:v>
                </c:pt>
                <c:pt idx="4">
                  <c:v>102115.239</c:v>
                </c:pt>
                <c:pt idx="5">
                  <c:v>98127.273000000001</c:v>
                </c:pt>
                <c:pt idx="6">
                  <c:v>116103.673</c:v>
                </c:pt>
                <c:pt idx="7">
                  <c:v>144702.88800000001</c:v>
                </c:pt>
                <c:pt idx="8">
                  <c:v>132476.035</c:v>
                </c:pt>
                <c:pt idx="9">
                  <c:v>111138.607</c:v>
                </c:pt>
                <c:pt idx="10">
                  <c:v>85661.032000000007</c:v>
                </c:pt>
                <c:pt idx="11">
                  <c:v>75828.058999999994</c:v>
                </c:pt>
                <c:pt idx="12">
                  <c:v>63005.998</c:v>
                </c:pt>
                <c:pt idx="13">
                  <c:v>69714.577999999994</c:v>
                </c:pt>
                <c:pt idx="14">
                  <c:v>73743.020999999993</c:v>
                </c:pt>
                <c:pt idx="15">
                  <c:v>81899.131999999998</c:v>
                </c:pt>
                <c:pt idx="16">
                  <c:v>117523.713</c:v>
                </c:pt>
                <c:pt idx="17">
                  <c:v>96738.125</c:v>
                </c:pt>
                <c:pt idx="18">
                  <c:v>74633.138000000006</c:v>
                </c:pt>
                <c:pt idx="19">
                  <c:v>135687.16645828338</c:v>
                </c:pt>
                <c:pt idx="20">
                  <c:v>107076.15045280944</c:v>
                </c:pt>
                <c:pt idx="21">
                  <c:v>97334</c:v>
                </c:pt>
                <c:pt idx="22">
                  <c:v>102942.91179353395</c:v>
                </c:pt>
                <c:pt idx="23">
                  <c:v>98977.604512696271</c:v>
                </c:pt>
                <c:pt idx="24">
                  <c:v>100020.64531439918</c:v>
                </c:pt>
                <c:pt idx="25">
                  <c:v>82484.896069635433</c:v>
                </c:pt>
              </c:numCache>
            </c:numRef>
          </c:val>
          <c:extLst>
            <c:ext xmlns:c16="http://schemas.microsoft.com/office/drawing/2014/chart" uri="{C3380CC4-5D6E-409C-BE32-E72D297353CC}">
              <c16:uniqueId val="{00000000-68ED-4210-9BF0-B2AD0AD86CDC}"/>
            </c:ext>
          </c:extLst>
        </c:ser>
        <c:ser>
          <c:idx val="1"/>
          <c:order val="1"/>
          <c:tx>
            <c:strRef>
              <c:f>Sayfa2!$E$34</c:f>
              <c:strCache>
                <c:ptCount val="1"/>
                <c:pt idx="0">
                  <c:v>Et Üretim miktarı Keçi ton</c:v>
                </c:pt>
              </c:strCache>
            </c:strRef>
          </c:tx>
          <c:spPr>
            <a:solidFill>
              <a:schemeClr val="accent2">
                <a:alpha val="85000"/>
              </a:schemeClr>
            </a:solidFill>
            <a:ln>
              <a:noFill/>
            </a:ln>
            <a:effectLst>
              <a:innerShdw dist="12700" dir="16200000">
                <a:schemeClr val="lt1"/>
              </a:innerShdw>
            </a:effectLst>
          </c:spPr>
          <c:cat>
            <c:numRef>
              <c:f>Sayfa2!$C$35:$C$60</c:f>
              <c:numCache>
                <c:formatCode>General</c:formatCode>
                <c:ptCount val="26"/>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2016</c:v>
                </c:pt>
              </c:numCache>
            </c:numRef>
          </c:cat>
          <c:val>
            <c:numRef>
              <c:f>Sayfa2!$E$35:$E$60</c:f>
              <c:numCache>
                <c:formatCode>###\ ###\ ###\ ###\ ###</c:formatCode>
                <c:ptCount val="26"/>
                <c:pt idx="0">
                  <c:v>19570.191000000003</c:v>
                </c:pt>
                <c:pt idx="1">
                  <c:v>17286.335999999999</c:v>
                </c:pt>
                <c:pt idx="2">
                  <c:v>16165.744000000001</c:v>
                </c:pt>
                <c:pt idx="3">
                  <c:v>14908.41</c:v>
                </c:pt>
                <c:pt idx="4">
                  <c:v>14124.165000000001</c:v>
                </c:pt>
                <c:pt idx="5">
                  <c:v>12274.025000000001</c:v>
                </c:pt>
                <c:pt idx="6">
                  <c:v>15592.438</c:v>
                </c:pt>
                <c:pt idx="7">
                  <c:v>23429.404999999999</c:v>
                </c:pt>
                <c:pt idx="8">
                  <c:v>23693.24</c:v>
                </c:pt>
                <c:pt idx="9">
                  <c:v>21395.197</c:v>
                </c:pt>
                <c:pt idx="10">
                  <c:v>16138.092000000001</c:v>
                </c:pt>
                <c:pt idx="11">
                  <c:v>15453.573</c:v>
                </c:pt>
                <c:pt idx="12">
                  <c:v>11487.472</c:v>
                </c:pt>
                <c:pt idx="13">
                  <c:v>10300.550999999999</c:v>
                </c:pt>
                <c:pt idx="14">
                  <c:v>12389.843999999999</c:v>
                </c:pt>
                <c:pt idx="15">
                  <c:v>14132.761999999999</c:v>
                </c:pt>
                <c:pt idx="16">
                  <c:v>24135.631000000001</c:v>
                </c:pt>
                <c:pt idx="17">
                  <c:v>13752.394</c:v>
                </c:pt>
                <c:pt idx="18">
                  <c:v>11675.061</c:v>
                </c:pt>
                <c:pt idx="19">
                  <c:v>23060.243757815679</c:v>
                </c:pt>
                <c:pt idx="20">
                  <c:v>23318.017253320475</c:v>
                </c:pt>
                <c:pt idx="21">
                  <c:v>17430</c:v>
                </c:pt>
                <c:pt idx="22">
                  <c:v>23554.34793522684</c:v>
                </c:pt>
                <c:pt idx="23">
                  <c:v>26769.796904835719</c:v>
                </c:pt>
                <c:pt idx="24">
                  <c:v>33989.976799277472</c:v>
                </c:pt>
                <c:pt idx="25">
                  <c:v>31010.900499926509</c:v>
                </c:pt>
              </c:numCache>
            </c:numRef>
          </c:val>
          <c:extLst>
            <c:ext xmlns:c16="http://schemas.microsoft.com/office/drawing/2014/chart" uri="{C3380CC4-5D6E-409C-BE32-E72D297353CC}">
              <c16:uniqueId val="{00000001-68ED-4210-9BF0-B2AD0AD86CDC}"/>
            </c:ext>
          </c:extLst>
        </c:ser>
        <c:dLbls>
          <c:showLegendKey val="0"/>
          <c:showVal val="0"/>
          <c:showCatName val="0"/>
          <c:showSerName val="0"/>
          <c:showPercent val="0"/>
          <c:showBubbleSize val="0"/>
        </c:dLbls>
        <c:axId val="1999024368"/>
        <c:axId val="1999026864"/>
      </c:areaChart>
      <c:catAx>
        <c:axId val="1999024368"/>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tr-TR"/>
          </a:p>
        </c:txPr>
        <c:crossAx val="1999026864"/>
        <c:crosses val="autoZero"/>
        <c:auto val="1"/>
        <c:lblAlgn val="ctr"/>
        <c:lblOffset val="100"/>
        <c:noMultiLvlLbl val="0"/>
      </c:catAx>
      <c:valAx>
        <c:axId val="1999026864"/>
        <c:scaling>
          <c:orientation val="minMax"/>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 ###\ ###\ ###\ ###"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tr-TR"/>
          </a:p>
        </c:txPr>
        <c:crossAx val="1999024368"/>
        <c:crosses val="autoZero"/>
        <c:crossBetween val="midCat"/>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1100" b="0" i="0" u="none" strike="noStrike" kern="1200" baseline="0">
              <a:solidFill>
                <a:schemeClr val="dk1">
                  <a:lumMod val="75000"/>
                  <a:lumOff val="25000"/>
                </a:schemeClr>
              </a:solidFill>
              <a:latin typeface="+mn-lt"/>
              <a:ea typeface="+mn-ea"/>
              <a:cs typeface="+mn-cs"/>
            </a:defRPr>
          </a:pPr>
          <a:endParaRPr lang="tr-TR"/>
        </a:p>
      </c:txPr>
    </c:legend>
    <c:plotVisOnly val="1"/>
    <c:dispBlanksAs val="zero"/>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0">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7"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2"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7" kern="1200" spc="20" baseline="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79">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65000"/>
        <a:lumOff val="35000"/>
      </a:schemeClr>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effectLst>
        <a:innerShdw dist="12700" dir="16200000">
          <a:schemeClr val="lt1"/>
        </a:innerShdw>
      </a:effectLst>
    </cs:spPr>
  </cs:dataPoint>
  <cs:dataPoint3D>
    <cs:lnRef idx="0"/>
    <cs:fillRef idx="0">
      <cs:styleClr val="auto"/>
    </cs:fillRef>
    <cs:effectRef idx="0"/>
    <cs:fontRef idx="minor">
      <a:schemeClr val="dk1"/>
    </cs:fontRef>
    <cs:spPr>
      <a:solidFill>
        <a:schemeClr val="phClr">
          <a:alpha val="85000"/>
        </a:schemeClr>
      </a:solidFill>
      <a:effectLst>
        <a:innerShdw dist="12700" dir="16200000">
          <a:schemeClr val="lt1"/>
        </a:inn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C2E27DB-03CD-4A7A-94BE-57CD33E0C421}" type="datetimeFigureOut">
              <a:rPr lang="tr-TR" smtClean="0"/>
              <a:t>18.12.2017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1038BB-8345-48CC-B144-E72232DC2E40}" type="slidenum">
              <a:rPr lang="tr-TR" smtClean="0"/>
              <a:t>‹#›</a:t>
            </a:fld>
            <a:endParaRPr lang="tr-TR"/>
          </a:p>
        </p:txBody>
      </p:sp>
    </p:spTree>
    <p:extLst>
      <p:ext uri="{BB962C8B-B14F-4D97-AF65-F5344CB8AC3E}">
        <p14:creationId xmlns:p14="http://schemas.microsoft.com/office/powerpoint/2010/main" val="4276826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2E27DB-03CD-4A7A-94BE-57CD33E0C421}" type="datetimeFigureOut">
              <a:rPr lang="tr-TR" smtClean="0"/>
              <a:t>18.12.2017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1038BB-8345-48CC-B144-E72232DC2E40}" type="slidenum">
              <a:rPr lang="tr-TR" smtClean="0"/>
              <a:t>‹#›</a:t>
            </a:fld>
            <a:endParaRPr lang="tr-TR"/>
          </a:p>
        </p:txBody>
      </p:sp>
    </p:spTree>
    <p:extLst>
      <p:ext uri="{BB962C8B-B14F-4D97-AF65-F5344CB8AC3E}">
        <p14:creationId xmlns:p14="http://schemas.microsoft.com/office/powerpoint/2010/main" val="3103290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2E27DB-03CD-4A7A-94BE-57CD33E0C421}" type="datetimeFigureOut">
              <a:rPr lang="tr-TR" smtClean="0"/>
              <a:t>18.12.2017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1038BB-8345-48CC-B144-E72232DC2E40}" type="slidenum">
              <a:rPr lang="tr-TR" smtClean="0"/>
              <a:t>‹#›</a:t>
            </a:fld>
            <a:endParaRPr lang="tr-TR"/>
          </a:p>
        </p:txBody>
      </p:sp>
    </p:spTree>
    <p:extLst>
      <p:ext uri="{BB962C8B-B14F-4D97-AF65-F5344CB8AC3E}">
        <p14:creationId xmlns:p14="http://schemas.microsoft.com/office/powerpoint/2010/main" val="4281646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2E27DB-03CD-4A7A-94BE-57CD33E0C421}" type="datetimeFigureOut">
              <a:rPr lang="tr-TR" smtClean="0"/>
              <a:t>18.12.2017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1038BB-8345-48CC-B144-E72232DC2E40}" type="slidenum">
              <a:rPr lang="tr-TR" smtClean="0"/>
              <a:t>‹#›</a:t>
            </a:fld>
            <a:endParaRPr lang="tr-TR"/>
          </a:p>
        </p:txBody>
      </p:sp>
    </p:spTree>
    <p:extLst>
      <p:ext uri="{BB962C8B-B14F-4D97-AF65-F5344CB8AC3E}">
        <p14:creationId xmlns:p14="http://schemas.microsoft.com/office/powerpoint/2010/main" val="207997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C2E27DB-03CD-4A7A-94BE-57CD33E0C421}" type="datetimeFigureOut">
              <a:rPr lang="tr-TR" smtClean="0"/>
              <a:t>18.12.2017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1038BB-8345-48CC-B144-E72232DC2E40}" type="slidenum">
              <a:rPr lang="tr-TR" smtClean="0"/>
              <a:t>‹#›</a:t>
            </a:fld>
            <a:endParaRPr lang="tr-TR"/>
          </a:p>
        </p:txBody>
      </p:sp>
    </p:spTree>
    <p:extLst>
      <p:ext uri="{BB962C8B-B14F-4D97-AF65-F5344CB8AC3E}">
        <p14:creationId xmlns:p14="http://schemas.microsoft.com/office/powerpoint/2010/main" val="1105744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C2E27DB-03CD-4A7A-94BE-57CD33E0C421}" type="datetimeFigureOut">
              <a:rPr lang="tr-TR" smtClean="0"/>
              <a:t>18.12.2017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D1038BB-8345-48CC-B144-E72232DC2E40}" type="slidenum">
              <a:rPr lang="tr-TR" smtClean="0"/>
              <a:t>‹#›</a:t>
            </a:fld>
            <a:endParaRPr lang="tr-TR"/>
          </a:p>
        </p:txBody>
      </p:sp>
    </p:spTree>
    <p:extLst>
      <p:ext uri="{BB962C8B-B14F-4D97-AF65-F5344CB8AC3E}">
        <p14:creationId xmlns:p14="http://schemas.microsoft.com/office/powerpoint/2010/main" val="2552865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C2E27DB-03CD-4A7A-94BE-57CD33E0C421}" type="datetimeFigureOut">
              <a:rPr lang="tr-TR" smtClean="0"/>
              <a:t>18.12.2017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D1038BB-8345-48CC-B144-E72232DC2E40}" type="slidenum">
              <a:rPr lang="tr-TR" smtClean="0"/>
              <a:t>‹#›</a:t>
            </a:fld>
            <a:endParaRPr lang="tr-TR"/>
          </a:p>
        </p:txBody>
      </p:sp>
    </p:spTree>
    <p:extLst>
      <p:ext uri="{BB962C8B-B14F-4D97-AF65-F5344CB8AC3E}">
        <p14:creationId xmlns:p14="http://schemas.microsoft.com/office/powerpoint/2010/main" val="3782795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C2E27DB-03CD-4A7A-94BE-57CD33E0C421}" type="datetimeFigureOut">
              <a:rPr lang="tr-TR" smtClean="0"/>
              <a:t>18.12.2017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D1038BB-8345-48CC-B144-E72232DC2E40}" type="slidenum">
              <a:rPr lang="tr-TR" smtClean="0"/>
              <a:t>‹#›</a:t>
            </a:fld>
            <a:endParaRPr lang="tr-TR"/>
          </a:p>
        </p:txBody>
      </p:sp>
    </p:spTree>
    <p:extLst>
      <p:ext uri="{BB962C8B-B14F-4D97-AF65-F5344CB8AC3E}">
        <p14:creationId xmlns:p14="http://schemas.microsoft.com/office/powerpoint/2010/main" val="375790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C2E27DB-03CD-4A7A-94BE-57CD33E0C421}" type="datetimeFigureOut">
              <a:rPr lang="tr-TR" smtClean="0"/>
              <a:t>18.12.2017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D1038BB-8345-48CC-B144-E72232DC2E40}" type="slidenum">
              <a:rPr lang="tr-TR" smtClean="0"/>
              <a:t>‹#›</a:t>
            </a:fld>
            <a:endParaRPr lang="tr-TR"/>
          </a:p>
        </p:txBody>
      </p:sp>
    </p:spTree>
    <p:extLst>
      <p:ext uri="{BB962C8B-B14F-4D97-AF65-F5344CB8AC3E}">
        <p14:creationId xmlns:p14="http://schemas.microsoft.com/office/powerpoint/2010/main" val="1263596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C2E27DB-03CD-4A7A-94BE-57CD33E0C421}" type="datetimeFigureOut">
              <a:rPr lang="tr-TR" smtClean="0"/>
              <a:t>18.12.2017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D1038BB-8345-48CC-B144-E72232DC2E40}" type="slidenum">
              <a:rPr lang="tr-TR" smtClean="0"/>
              <a:t>‹#›</a:t>
            </a:fld>
            <a:endParaRPr lang="tr-TR"/>
          </a:p>
        </p:txBody>
      </p:sp>
    </p:spTree>
    <p:extLst>
      <p:ext uri="{BB962C8B-B14F-4D97-AF65-F5344CB8AC3E}">
        <p14:creationId xmlns:p14="http://schemas.microsoft.com/office/powerpoint/2010/main" val="2625791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C2E27DB-03CD-4A7A-94BE-57CD33E0C421}" type="datetimeFigureOut">
              <a:rPr lang="tr-TR" smtClean="0"/>
              <a:t>18.12.2017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D1038BB-8345-48CC-B144-E72232DC2E40}" type="slidenum">
              <a:rPr lang="tr-TR" smtClean="0"/>
              <a:t>‹#›</a:t>
            </a:fld>
            <a:endParaRPr lang="tr-TR"/>
          </a:p>
        </p:txBody>
      </p:sp>
    </p:spTree>
    <p:extLst>
      <p:ext uri="{BB962C8B-B14F-4D97-AF65-F5344CB8AC3E}">
        <p14:creationId xmlns:p14="http://schemas.microsoft.com/office/powerpoint/2010/main" val="3807258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2E27DB-03CD-4A7A-94BE-57CD33E0C421}" type="datetimeFigureOut">
              <a:rPr lang="tr-TR" smtClean="0"/>
              <a:t>18.12.2017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1038BB-8345-48CC-B144-E72232DC2E40}" type="slidenum">
              <a:rPr lang="tr-TR" smtClean="0"/>
              <a:t>‹#›</a:t>
            </a:fld>
            <a:endParaRPr lang="tr-TR"/>
          </a:p>
        </p:txBody>
      </p:sp>
    </p:spTree>
    <p:extLst>
      <p:ext uri="{BB962C8B-B14F-4D97-AF65-F5344CB8AC3E}">
        <p14:creationId xmlns:p14="http://schemas.microsoft.com/office/powerpoint/2010/main" val="3022656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AB’ne Üyelik Sürecinde TR Kırmızı Et  Sektörü</a:t>
            </a:r>
            <a:endParaRPr lang="tr-TR" dirty="0"/>
          </a:p>
        </p:txBody>
      </p:sp>
      <p:sp>
        <p:nvSpPr>
          <p:cNvPr id="3" name="Alt Başlık 2"/>
          <p:cNvSpPr>
            <a:spLocks noGrp="1"/>
          </p:cNvSpPr>
          <p:nvPr>
            <p:ph type="subTitle" idx="1"/>
          </p:nvPr>
        </p:nvSpPr>
        <p:spPr>
          <a:xfrm>
            <a:off x="2808790" y="6194768"/>
            <a:ext cx="9144000" cy="495400"/>
          </a:xfrm>
        </p:spPr>
        <p:txBody>
          <a:bodyPr>
            <a:normAutofit/>
          </a:bodyPr>
          <a:lstStyle/>
          <a:p>
            <a:r>
              <a:rPr lang="tr-TR" sz="1400" dirty="0" smtClean="0"/>
              <a:t>Sakarya, E., Aral, Y.,(2012), Avrupa Birliği’ne Adaylık Sürecinde Türkiye Kırmızı Et Sektöründe Mevcut Durum ve Sorunlar, AB Uyum Sürecinde Hayvancılık Kongresi 2011.</a:t>
            </a:r>
            <a:endParaRPr lang="tr-TR" sz="1400" dirty="0"/>
          </a:p>
        </p:txBody>
      </p:sp>
    </p:spTree>
    <p:extLst>
      <p:ext uri="{BB962C8B-B14F-4D97-AF65-F5344CB8AC3E}">
        <p14:creationId xmlns:p14="http://schemas.microsoft.com/office/powerpoint/2010/main" val="99739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7905509" y="1331088"/>
            <a:ext cx="3912243" cy="2031325"/>
          </a:xfrm>
          <a:prstGeom prst="rect">
            <a:avLst/>
          </a:prstGeom>
          <a:noFill/>
        </p:spPr>
        <p:txBody>
          <a:bodyPr wrap="square" rtlCol="0">
            <a:spAutoFit/>
          </a:bodyPr>
          <a:lstStyle/>
          <a:p>
            <a:pPr algn="ctr"/>
            <a:r>
              <a:rPr lang="tr-TR" dirty="0" smtClean="0">
                <a:latin typeface="Times New Roman" panose="02020603050405020304" pitchFamily="18" charset="0"/>
                <a:cs typeface="Times New Roman" panose="02020603050405020304" pitchFamily="18" charset="0"/>
              </a:rPr>
              <a:t>Türkiye de 2001-2016 yılları arasında tarım alanlarının durumunu gösteren tabloda; 2001 yılında 40.9 milyon hektar olan toplam tarım alanının 2016 yılı itibariyle yaklaşık %6.5 kayıp ile 38.3 milyon hektar seviyelerine gerilediği görülmektedir.</a:t>
            </a:r>
            <a:endParaRPr lang="tr-TR" dirty="0">
              <a:latin typeface="Times New Roman" panose="02020603050405020304" pitchFamily="18" charset="0"/>
              <a:cs typeface="Times New Roman" panose="02020603050405020304" pitchFamily="18" charset="0"/>
            </a:endParaRPr>
          </a:p>
        </p:txBody>
      </p:sp>
      <p:graphicFrame>
        <p:nvGraphicFramePr>
          <p:cNvPr id="7" name="İçerik Yer Tutucusu 6"/>
          <p:cNvGraphicFramePr>
            <a:graphicFrameLocks noGrp="1"/>
          </p:cNvGraphicFramePr>
          <p:nvPr>
            <p:ph idx="1"/>
            <p:extLst/>
          </p:nvPr>
        </p:nvGraphicFramePr>
        <p:xfrm>
          <a:off x="300941" y="175810"/>
          <a:ext cx="7245753" cy="5797520"/>
        </p:xfrm>
        <a:graphic>
          <a:graphicData uri="http://schemas.openxmlformats.org/drawingml/2006/table">
            <a:tbl>
              <a:tblPr>
                <a:tableStyleId>{2D5ABB26-0587-4C30-8999-92F81FD0307C}</a:tableStyleId>
              </a:tblPr>
              <a:tblGrid>
                <a:gridCol w="697826">
                  <a:extLst>
                    <a:ext uri="{9D8B030D-6E8A-4147-A177-3AD203B41FA5}">
                      <a16:colId xmlns:a16="http://schemas.microsoft.com/office/drawing/2014/main" val="2897623719"/>
                    </a:ext>
                  </a:extLst>
                </a:gridCol>
                <a:gridCol w="899419">
                  <a:extLst>
                    <a:ext uri="{9D8B030D-6E8A-4147-A177-3AD203B41FA5}">
                      <a16:colId xmlns:a16="http://schemas.microsoft.com/office/drawing/2014/main" val="2693310711"/>
                    </a:ext>
                  </a:extLst>
                </a:gridCol>
                <a:gridCol w="992462">
                  <a:extLst>
                    <a:ext uri="{9D8B030D-6E8A-4147-A177-3AD203B41FA5}">
                      <a16:colId xmlns:a16="http://schemas.microsoft.com/office/drawing/2014/main" val="337043480"/>
                    </a:ext>
                  </a:extLst>
                </a:gridCol>
                <a:gridCol w="852897">
                  <a:extLst>
                    <a:ext uri="{9D8B030D-6E8A-4147-A177-3AD203B41FA5}">
                      <a16:colId xmlns:a16="http://schemas.microsoft.com/office/drawing/2014/main" val="2804524766"/>
                    </a:ext>
                  </a:extLst>
                </a:gridCol>
                <a:gridCol w="872283">
                  <a:extLst>
                    <a:ext uri="{9D8B030D-6E8A-4147-A177-3AD203B41FA5}">
                      <a16:colId xmlns:a16="http://schemas.microsoft.com/office/drawing/2014/main" val="3232539806"/>
                    </a:ext>
                  </a:extLst>
                </a:gridCol>
                <a:gridCol w="930434">
                  <a:extLst>
                    <a:ext uri="{9D8B030D-6E8A-4147-A177-3AD203B41FA5}">
                      <a16:colId xmlns:a16="http://schemas.microsoft.com/office/drawing/2014/main" val="4199122947"/>
                    </a:ext>
                  </a:extLst>
                </a:gridCol>
                <a:gridCol w="1023476">
                  <a:extLst>
                    <a:ext uri="{9D8B030D-6E8A-4147-A177-3AD203B41FA5}">
                      <a16:colId xmlns:a16="http://schemas.microsoft.com/office/drawing/2014/main" val="1908772106"/>
                    </a:ext>
                  </a:extLst>
                </a:gridCol>
                <a:gridCol w="976956">
                  <a:extLst>
                    <a:ext uri="{9D8B030D-6E8A-4147-A177-3AD203B41FA5}">
                      <a16:colId xmlns:a16="http://schemas.microsoft.com/office/drawing/2014/main" val="819721304"/>
                    </a:ext>
                  </a:extLst>
                </a:gridCol>
              </a:tblGrid>
              <a:tr h="180016">
                <a:tc gridSpan="8">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Tarım </a:t>
                      </a:r>
                      <a:r>
                        <a:rPr lang="tr-TR" sz="1600" u="none" strike="noStrike" dirty="0" smtClean="0">
                          <a:effectLst/>
                          <a:latin typeface="Times New Roman" panose="02020603050405020304" pitchFamily="18" charset="0"/>
                          <a:cs typeface="Times New Roman" panose="02020603050405020304" pitchFamily="18" charset="0"/>
                        </a:rPr>
                        <a:t>alanları </a:t>
                      </a:r>
                      <a:r>
                        <a:rPr lang="tr-TR" sz="1200" u="none" strike="noStrike" dirty="0" smtClean="0">
                          <a:effectLst/>
                        </a:rPr>
                        <a:t>(bin Hektar)</a:t>
                      </a:r>
                      <a:endParaRPr lang="tr-TR" sz="12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c hMerge="1">
                  <a:txBody>
                    <a:bodyPr/>
                    <a:lstStyle/>
                    <a:p>
                      <a:pPr algn="ctr" fontAlgn="b"/>
                      <a:endParaRPr lang="tr-TR" sz="12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tr-TR" sz="12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tr-TR" sz="12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tr-TR" sz="12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tr-TR" sz="12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tr-TR" sz="12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5322004"/>
                  </a:ext>
                </a:extLst>
              </a:tr>
              <a:tr h="701772">
                <a:tc rowSpan="2">
                  <a:txBody>
                    <a:bodyPr/>
                    <a:lstStyle/>
                    <a:p>
                      <a:pPr lvl="0" algn="ctr" fontAlgn="b"/>
                      <a:r>
                        <a:rPr lang="tr-TR" sz="1200" u="none" strike="noStrike" dirty="0" smtClean="0">
                          <a:effectLst/>
                        </a:rPr>
                        <a:t>Yıllar</a:t>
                      </a:r>
                      <a:r>
                        <a:rPr lang="tr-TR" sz="1200" u="none" strike="noStrike" dirty="0">
                          <a:effectLst/>
                        </a:rPr>
                        <a:t> </a:t>
                      </a:r>
                      <a:endParaRPr lang="tr-TR" sz="1200" b="1" i="0" u="none" strike="noStrike" dirty="0">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lvl="0" algn="ctr" fontAlgn="b"/>
                      <a:r>
                        <a:rPr lang="tr-TR" sz="1200" u="none" strike="noStrike" dirty="0">
                          <a:effectLst/>
                        </a:rPr>
                        <a:t>Toplam tarım alanı</a:t>
                      </a:r>
                      <a:br>
                        <a:rPr lang="tr-TR" sz="1200" u="none" strike="noStrike" dirty="0">
                          <a:effectLst/>
                        </a:rPr>
                      </a:br>
                      <a:r>
                        <a:rPr lang="tr-TR" sz="1200" u="none" strike="noStrike" dirty="0">
                          <a:effectLst/>
                        </a:rPr>
                        <a:t>    </a:t>
                      </a:r>
                      <a:endParaRPr lang="tr-TR" sz="1200" b="1" i="0" u="none" strike="noStrike" dirty="0">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lvl="0" algn="ctr" fontAlgn="b"/>
                      <a:r>
                        <a:rPr lang="tr-TR" sz="1200" u="none" strike="noStrike" dirty="0">
                          <a:effectLst/>
                        </a:rPr>
                        <a:t> </a:t>
                      </a:r>
                      <a:endParaRPr lang="tr-TR" sz="1200" b="1" i="0" u="none" strike="noStrike" dirty="0">
                        <a:effectLst/>
                        <a:latin typeface="Arial" panose="020B0604020202020204" pitchFamily="34" charset="0"/>
                      </a:endParaRPr>
                    </a:p>
                    <a:p>
                      <a:pPr lvl="0" algn="ctr" fontAlgn="b"/>
                      <a:r>
                        <a:rPr lang="tr-TR" sz="1200" u="none" strike="noStrike">
                          <a:effectLst/>
                        </a:rPr>
                        <a:t>Tahıllar ve diğer bitkisel ürünlerin alanı</a:t>
                      </a:r>
                      <a:br>
                        <a:rPr lang="tr-TR" sz="1200" u="none" strike="noStrike">
                          <a:effectLst/>
                        </a:rPr>
                      </a:br>
                      <a:endParaRPr lang="tr-TR" sz="1200" b="1" i="0" u="none" strike="noStrike">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tr-TR" sz="12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lvl="0" algn="ctr" fontAlgn="b"/>
                      <a:r>
                        <a:rPr lang="tr-TR" sz="1200" u="none" strike="noStrike" dirty="0">
                          <a:effectLst/>
                        </a:rPr>
                        <a:t>Sebze</a:t>
                      </a:r>
                      <a:br>
                        <a:rPr lang="tr-TR" sz="1200" u="none" strike="noStrike" dirty="0">
                          <a:effectLst/>
                        </a:rPr>
                      </a:br>
                      <a:r>
                        <a:rPr lang="tr-TR" sz="1200" u="none" strike="noStrike" dirty="0">
                          <a:effectLst/>
                        </a:rPr>
                        <a:t>bahçeleri</a:t>
                      </a:r>
                      <a:br>
                        <a:rPr lang="tr-TR" sz="1200" u="none" strike="noStrike" dirty="0">
                          <a:effectLst/>
                        </a:rPr>
                      </a:br>
                      <a:r>
                        <a:rPr lang="tr-TR" sz="1200" u="none" strike="noStrike" dirty="0">
                          <a:effectLst/>
                        </a:rPr>
                        <a:t>alanı</a:t>
                      </a:r>
                      <a:br>
                        <a:rPr lang="tr-TR" sz="1200" u="none" strike="noStrike" dirty="0">
                          <a:effectLst/>
                        </a:rPr>
                      </a:br>
                      <a:endParaRPr lang="tr-TR" sz="1200" b="1" i="0" u="none" strike="noStrike" dirty="0">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lvl="0" algn="ctr" fontAlgn="b"/>
                      <a:r>
                        <a:rPr lang="tr-TR" sz="1200" u="none" strike="noStrike" dirty="0">
                          <a:effectLst/>
                        </a:rPr>
                        <a:t>Süs bitkileri alanı</a:t>
                      </a:r>
                      <a:br>
                        <a:rPr lang="tr-TR" sz="1200" u="none" strike="noStrike" dirty="0">
                          <a:effectLst/>
                        </a:rPr>
                      </a:br>
                      <a:endParaRPr lang="tr-TR" sz="1200" b="1" i="0" u="none" strike="noStrike" dirty="0">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lvl="0" algn="ctr" fontAlgn="b"/>
                      <a:r>
                        <a:rPr lang="tr-TR" sz="1200" u="none" strike="noStrike">
                          <a:effectLst/>
                        </a:rPr>
                        <a:t> Meyveler,</a:t>
                      </a:r>
                      <a:br>
                        <a:rPr lang="tr-TR" sz="1200" u="none" strike="noStrike">
                          <a:effectLst/>
                        </a:rPr>
                      </a:br>
                      <a:r>
                        <a:rPr lang="tr-TR" sz="1200" u="none" strike="noStrike">
                          <a:effectLst/>
                        </a:rPr>
                        <a:t>içecek ve</a:t>
                      </a:r>
                      <a:br>
                        <a:rPr lang="tr-TR" sz="1200" u="none" strike="noStrike">
                          <a:effectLst/>
                        </a:rPr>
                      </a:br>
                      <a:r>
                        <a:rPr lang="tr-TR" sz="1200" u="none" strike="noStrike">
                          <a:effectLst/>
                        </a:rPr>
                        <a:t>baharat</a:t>
                      </a:r>
                      <a:br>
                        <a:rPr lang="tr-TR" sz="1200" u="none" strike="noStrike">
                          <a:effectLst/>
                        </a:rPr>
                      </a:br>
                      <a:r>
                        <a:rPr lang="tr-TR" sz="1200" u="none" strike="noStrike">
                          <a:effectLst/>
                        </a:rPr>
                        <a:t>bitkileri alanı</a:t>
                      </a:r>
                      <a:br>
                        <a:rPr lang="tr-TR" sz="1200" u="none" strike="noStrike">
                          <a:effectLst/>
                        </a:rPr>
                      </a:br>
                      <a:endParaRPr lang="tr-TR" sz="1200" b="1" i="0" u="none" strike="noStrike">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lvl="0" algn="ctr" fontAlgn="b"/>
                      <a:r>
                        <a:rPr lang="tr-TR" sz="1200" u="none" strike="noStrike" dirty="0">
                          <a:effectLst/>
                        </a:rPr>
                        <a:t>Çayır ve </a:t>
                      </a:r>
                      <a:br>
                        <a:rPr lang="tr-TR" sz="1200" u="none" strike="noStrike" dirty="0">
                          <a:effectLst/>
                        </a:rPr>
                      </a:br>
                      <a:r>
                        <a:rPr lang="tr-TR" sz="1200" u="none" strike="noStrike" dirty="0">
                          <a:effectLst/>
                        </a:rPr>
                        <a:t>mera arazisi</a:t>
                      </a:r>
                      <a:br>
                        <a:rPr lang="tr-TR" sz="1200" u="none" strike="noStrike" dirty="0">
                          <a:effectLst/>
                        </a:rPr>
                      </a:br>
                      <a:endParaRPr lang="tr-TR" sz="1200" b="1" i="0" u="none" strike="noStrike" dirty="0">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32431553"/>
                  </a:ext>
                </a:extLst>
              </a:tr>
              <a:tr h="353935">
                <a:tc vMerge="1">
                  <a:txBody>
                    <a:bodyPr/>
                    <a:lstStyle/>
                    <a:p>
                      <a:pPr algn="ctr" fontAlgn="b"/>
                      <a:endParaRPr lang="tr-TR" sz="12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tr-TR"/>
                    </a:p>
                  </a:txBody>
                  <a:tcPr/>
                </a:tc>
                <a:tc>
                  <a:txBody>
                    <a:bodyPr/>
                    <a:lstStyle/>
                    <a:p>
                      <a:pPr lvl="0" algn="ctr" fontAlgn="b"/>
                      <a:r>
                        <a:rPr lang="tr-TR" sz="1200" u="none" strike="noStrike" dirty="0">
                          <a:effectLst/>
                        </a:rPr>
                        <a:t>Ekilen alan</a:t>
                      </a:r>
                      <a:br>
                        <a:rPr lang="tr-TR" sz="1200" u="none" strike="noStrike" dirty="0">
                          <a:effectLst/>
                        </a:rPr>
                      </a:br>
                      <a:endParaRPr lang="tr-TR" sz="1200" b="1" i="0" u="none" strike="noStrike" dirty="0">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fontAlgn="b"/>
                      <a:r>
                        <a:rPr lang="tr-TR" sz="1200" u="none" strike="noStrike" dirty="0">
                          <a:effectLst/>
                        </a:rPr>
                        <a:t>Nadas</a:t>
                      </a:r>
                      <a:br>
                        <a:rPr lang="tr-TR" sz="1200" u="none" strike="noStrike" dirty="0">
                          <a:effectLst/>
                        </a:rPr>
                      </a:br>
                      <a:r>
                        <a:rPr lang="tr-TR" sz="1200" u="none" strike="noStrike" dirty="0">
                          <a:effectLst/>
                        </a:rPr>
                        <a:t>              </a:t>
                      </a:r>
                      <a:endParaRPr lang="tr-TR" sz="1200" b="1" i="0" u="none" strike="noStrike" dirty="0">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tr-TR"/>
                    </a:p>
                  </a:txBody>
                  <a:tcPr/>
                </a:tc>
                <a:tc vMerge="1">
                  <a:txBody>
                    <a:bodyPr/>
                    <a:lstStyle/>
                    <a:p>
                      <a:endParaRPr lang="tr-TR"/>
                    </a:p>
                  </a:txBody>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3733752130"/>
                  </a:ext>
                </a:extLst>
              </a:tr>
              <a:tr h="180016">
                <a:tc>
                  <a:txBody>
                    <a:bodyPr/>
                    <a:lstStyle/>
                    <a:p>
                      <a:pPr algn="ctr" fontAlgn="b"/>
                      <a:r>
                        <a:rPr lang="tr-TR" sz="1400" u="none" strike="noStrike" dirty="0">
                          <a:effectLst/>
                        </a:rPr>
                        <a:t>2001</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40 967</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17 917</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4 914</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909</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tr-TR" sz="1400" u="none" strike="noStrike">
                          <a:effectLst/>
                        </a:rPr>
                        <a:t>-</a:t>
                      </a:r>
                      <a:endParaRPr lang="tr-TR" sz="1400" b="0" i="0" u="none" strike="noStrike">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2 610</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7537955"/>
                  </a:ext>
                </a:extLst>
              </a:tr>
              <a:tr h="180016">
                <a:tc>
                  <a:txBody>
                    <a:bodyPr/>
                    <a:lstStyle/>
                    <a:p>
                      <a:pPr algn="ctr" fontAlgn="b"/>
                      <a:r>
                        <a:rPr lang="tr-TR" sz="1400" u="none" strike="noStrike" dirty="0">
                          <a:effectLst/>
                        </a:rPr>
                        <a:t>2002</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41 196</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17 935</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5 040</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930</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tr-TR" sz="1400" u="none" strike="noStrike">
                          <a:effectLst/>
                        </a:rPr>
                        <a:t>-</a:t>
                      </a:r>
                      <a:endParaRPr lang="tr-TR" sz="1400" b="0" i="0" u="none" strike="noStrike">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2 674</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2005467"/>
                  </a:ext>
                </a:extLst>
              </a:tr>
              <a:tr h="180016">
                <a:tc>
                  <a:txBody>
                    <a:bodyPr/>
                    <a:lstStyle/>
                    <a:p>
                      <a:pPr algn="ctr" fontAlgn="b"/>
                      <a:r>
                        <a:rPr lang="tr-TR" sz="1400" u="none" strike="noStrike" dirty="0">
                          <a:effectLst/>
                        </a:rPr>
                        <a:t>2003</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40 644</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17 408</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4 991</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911</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tr-TR" sz="1400" u="none" strike="noStrike">
                          <a:effectLst/>
                        </a:rPr>
                        <a:t>-</a:t>
                      </a:r>
                      <a:endParaRPr lang="tr-TR" sz="1400" b="0" i="0" u="none" strike="noStrike">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2 717</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48549528"/>
                  </a:ext>
                </a:extLst>
              </a:tr>
              <a:tr h="180016">
                <a:tc>
                  <a:txBody>
                    <a:bodyPr/>
                    <a:lstStyle/>
                    <a:p>
                      <a:pPr algn="ctr" fontAlgn="b"/>
                      <a:r>
                        <a:rPr lang="tr-TR" sz="1400" u="none" strike="noStrike" dirty="0">
                          <a:effectLst/>
                        </a:rPr>
                        <a:t>2004</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41 210</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17 962</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4 956</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895</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tr-TR" sz="1400" u="none" strike="noStrike">
                          <a:effectLst/>
                        </a:rPr>
                        <a:t>-</a:t>
                      </a:r>
                      <a:endParaRPr lang="tr-TR" sz="1400" b="0" i="0" u="none" strike="noStrike">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2 780</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826529"/>
                  </a:ext>
                </a:extLst>
              </a:tr>
              <a:tr h="180016">
                <a:tc>
                  <a:txBody>
                    <a:bodyPr/>
                    <a:lstStyle/>
                    <a:p>
                      <a:pPr algn="ctr" fontAlgn="b"/>
                      <a:r>
                        <a:rPr lang="tr-TR" sz="1400" u="none" strike="noStrike" dirty="0">
                          <a:effectLst/>
                        </a:rPr>
                        <a:t>2005</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41 223</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18 005</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4 876</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894</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tr-TR" sz="1400" u="none" strike="noStrike">
                          <a:effectLst/>
                        </a:rPr>
                        <a:t>-</a:t>
                      </a:r>
                      <a:endParaRPr lang="tr-TR" sz="1400" b="0" i="0" u="none" strike="noStrike">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2 831</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6528474"/>
                  </a:ext>
                </a:extLst>
              </a:tr>
              <a:tr h="180016">
                <a:tc>
                  <a:txBody>
                    <a:bodyPr/>
                    <a:lstStyle/>
                    <a:p>
                      <a:pPr algn="ctr" fontAlgn="b"/>
                      <a:r>
                        <a:rPr lang="tr-TR" sz="1400" u="none" strike="noStrike" dirty="0">
                          <a:effectLst/>
                        </a:rPr>
                        <a:t>2006</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40 493</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17 440</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4 691</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850</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tr-TR" sz="1400" u="none" strike="noStrike">
                          <a:effectLst/>
                        </a:rPr>
                        <a:t>-</a:t>
                      </a:r>
                      <a:endParaRPr lang="tr-TR" sz="1400" b="0" i="0" u="none" strike="noStrike">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2 895</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6925005"/>
                  </a:ext>
                </a:extLst>
              </a:tr>
              <a:tr h="180016">
                <a:tc>
                  <a:txBody>
                    <a:bodyPr/>
                    <a:lstStyle/>
                    <a:p>
                      <a:pPr algn="ctr" fontAlgn="b"/>
                      <a:r>
                        <a:rPr lang="tr-TR" sz="1400" u="none" strike="noStrike">
                          <a:effectLst/>
                        </a:rPr>
                        <a:t>2007</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39 504</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16 945</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4 219</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815</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tr-TR" sz="1400" u="none" strike="noStrike">
                          <a:effectLst/>
                        </a:rPr>
                        <a:t>-</a:t>
                      </a:r>
                      <a:endParaRPr lang="tr-TR" sz="1400" b="0" i="0" u="none" strike="noStrike">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2 909</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3260767"/>
                  </a:ext>
                </a:extLst>
              </a:tr>
              <a:tr h="180016">
                <a:tc>
                  <a:txBody>
                    <a:bodyPr/>
                    <a:lstStyle/>
                    <a:p>
                      <a:pPr algn="ctr" fontAlgn="b"/>
                      <a:r>
                        <a:rPr lang="tr-TR" sz="1400" u="none" strike="noStrike" dirty="0">
                          <a:effectLst/>
                        </a:rPr>
                        <a:t>2008</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39 122</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16 460</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4 259</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836</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tr-TR" sz="1400" u="none" strike="noStrike">
                          <a:effectLst/>
                        </a:rPr>
                        <a:t>-</a:t>
                      </a:r>
                      <a:endParaRPr lang="tr-TR" sz="1400" b="0" i="0" u="none" strike="noStrike">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2 950</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9048392"/>
                  </a:ext>
                </a:extLst>
              </a:tr>
              <a:tr h="180016">
                <a:tc>
                  <a:txBody>
                    <a:bodyPr/>
                    <a:lstStyle/>
                    <a:p>
                      <a:pPr algn="ctr" fontAlgn="b"/>
                      <a:r>
                        <a:rPr lang="tr-TR" sz="1400" u="none" strike="noStrike" dirty="0">
                          <a:effectLst/>
                        </a:rPr>
                        <a:t>2009</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38 912</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16 217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4 323</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811</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tr-TR" sz="1400" u="none" strike="noStrike">
                          <a:effectLst/>
                        </a:rPr>
                        <a:t>-</a:t>
                      </a:r>
                      <a:endParaRPr lang="tr-TR" sz="1400" b="0" i="0" u="none" strike="noStrike">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2 943</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90729805"/>
                  </a:ext>
                </a:extLst>
              </a:tr>
              <a:tr h="180016">
                <a:tc>
                  <a:txBody>
                    <a:bodyPr/>
                    <a:lstStyle/>
                    <a:p>
                      <a:pPr algn="ctr" fontAlgn="b"/>
                      <a:r>
                        <a:rPr lang="tr-TR" sz="1400" u="none" strike="noStrike">
                          <a:effectLst/>
                        </a:rPr>
                        <a:t>2010</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39 011</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16 333</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4 249</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802</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tr-TR" sz="1400" u="none" strike="noStrike">
                          <a:effectLst/>
                        </a:rPr>
                        <a:t>-</a:t>
                      </a:r>
                      <a:endParaRPr lang="tr-TR" sz="1400" b="0" i="0" u="none" strike="noStrike">
                        <a:effectLst/>
                        <a:latin typeface="Arial" panose="020B0604020202020204" pitchFamily="34" charset="0"/>
                      </a:endParaRPr>
                    </a:p>
                  </a:txBody>
                  <a:tcPr marL="6412" marR="6412" marT="6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3 011</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9046031"/>
                  </a:ext>
                </a:extLst>
              </a:tr>
              <a:tr h="180016">
                <a:tc>
                  <a:txBody>
                    <a:bodyPr/>
                    <a:lstStyle/>
                    <a:p>
                      <a:pPr algn="ctr" fontAlgn="b"/>
                      <a:r>
                        <a:rPr lang="tr-TR" sz="1400" u="none" strike="noStrike">
                          <a:effectLst/>
                        </a:rPr>
                        <a:t>2011</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38 231</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15 692</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4 017</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810</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4</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3 091</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7598450"/>
                  </a:ext>
                </a:extLst>
              </a:tr>
              <a:tr h="180016">
                <a:tc>
                  <a:txBody>
                    <a:bodyPr/>
                    <a:lstStyle/>
                    <a:p>
                      <a:pPr algn="ctr" fontAlgn="b"/>
                      <a:r>
                        <a:rPr lang="tr-TR" sz="1400" u="none" strike="noStrike">
                          <a:effectLst/>
                        </a:rPr>
                        <a:t>2012</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38 399</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15 463</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4 286</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827</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5</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3 201</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4063707"/>
                  </a:ext>
                </a:extLst>
              </a:tr>
              <a:tr h="180016">
                <a:tc>
                  <a:txBody>
                    <a:bodyPr/>
                    <a:lstStyle/>
                    <a:p>
                      <a:pPr algn="ctr" fontAlgn="b"/>
                      <a:r>
                        <a:rPr lang="tr-TR" sz="1400" u="none" strike="noStrike">
                          <a:effectLst/>
                        </a:rPr>
                        <a:t>2013</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38 423</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15 613</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4 148</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808</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5</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3 232</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2623483"/>
                  </a:ext>
                </a:extLst>
              </a:tr>
              <a:tr h="180016">
                <a:tc>
                  <a:txBody>
                    <a:bodyPr/>
                    <a:lstStyle/>
                    <a:p>
                      <a:pPr algn="ctr" fontAlgn="b"/>
                      <a:r>
                        <a:rPr lang="tr-TR" sz="1400" u="none" strike="noStrike">
                          <a:effectLst/>
                        </a:rPr>
                        <a:t>2014</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38 558</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15 782</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4 108</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804</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5</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3 243</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4718706"/>
                  </a:ext>
                </a:extLst>
              </a:tr>
              <a:tr h="180016">
                <a:tc>
                  <a:txBody>
                    <a:bodyPr/>
                    <a:lstStyle/>
                    <a:p>
                      <a:pPr algn="ctr" fontAlgn="b"/>
                      <a:r>
                        <a:rPr lang="tr-TR" sz="1400" u="none" strike="noStrike">
                          <a:effectLst/>
                        </a:rPr>
                        <a:t>2015</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38 551</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15 723</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4 114</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808</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5</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3 284</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14 617</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9828761"/>
                  </a:ext>
                </a:extLst>
              </a:tr>
              <a:tr h="180016">
                <a:tc>
                  <a:txBody>
                    <a:bodyPr/>
                    <a:lstStyle/>
                    <a:p>
                      <a:pPr algn="ctr" fontAlgn="b"/>
                      <a:r>
                        <a:rPr lang="tr-TR" sz="1400" u="none" strike="noStrike">
                          <a:effectLst/>
                        </a:rPr>
                        <a:t>2016(*)</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38 328</a:t>
                      </a:r>
                      <a:endParaRPr lang="tr-TR" sz="1400" b="1"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15 574</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  3 998</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804</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effectLst/>
                        </a:rPr>
                        <a:t>5</a:t>
                      </a:r>
                      <a:endParaRPr lang="tr-TR" sz="1400" b="0" i="0" u="none" strike="noStrike">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3 329</a:t>
                      </a:r>
                      <a:endParaRPr lang="tr-TR" sz="1400" b="1"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effectLst/>
                        </a:rPr>
                        <a:t> 14 617</a:t>
                      </a:r>
                      <a:endParaRPr lang="tr-TR" sz="1400" b="0" i="0" u="none" strike="noStrike" dirty="0">
                        <a:effectLst/>
                        <a:latin typeface="Arial" panose="020B0604020202020204" pitchFamily="34" charset="0"/>
                      </a:endParaRPr>
                    </a:p>
                  </a:txBody>
                  <a:tcPr marL="6412" marR="6412" marT="641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0086727"/>
                  </a:ext>
                </a:extLst>
              </a:tr>
              <a:tr h="875691">
                <a:tc gridSpan="8">
                  <a:txBody>
                    <a:bodyPr/>
                    <a:lstStyle/>
                    <a:p>
                      <a:pPr algn="ctr" fontAlgn="t"/>
                      <a:r>
                        <a:rPr lang="tr-TR" sz="1200" u="none" strike="noStrike" dirty="0">
                          <a:effectLst/>
                        </a:rPr>
                        <a:t>Kaynak: Çayır ve mera arazisi için 2001 Genel </a:t>
                      </a:r>
                      <a:r>
                        <a:rPr lang="tr-TR" sz="1200" u="none" strike="noStrike" dirty="0" smtClean="0">
                          <a:effectLst/>
                        </a:rPr>
                        <a:t>Tarım</a:t>
                      </a:r>
                      <a:r>
                        <a:rPr lang="tr-TR" sz="1200" u="none" strike="noStrike" baseline="0" dirty="0" smtClean="0">
                          <a:effectLst/>
                        </a:rPr>
                        <a:t> </a:t>
                      </a:r>
                      <a:r>
                        <a:rPr lang="tr-TR" sz="1200" u="none" strike="noStrike" dirty="0" smtClean="0">
                          <a:effectLst/>
                        </a:rPr>
                        <a:t>Sayımı</a:t>
                      </a:r>
                      <a:r>
                        <a:rPr lang="tr-TR" sz="1200" u="none" strike="noStrike" dirty="0">
                          <a:effectLst/>
                        </a:rPr>
                        <a:t>, diğerleri için  Gıda, Tarım ve Hayvancılık </a:t>
                      </a:r>
                      <a:r>
                        <a:rPr lang="tr-TR" sz="1200" u="none" strike="noStrike" dirty="0" smtClean="0">
                          <a:effectLst/>
                        </a:rPr>
                        <a:t>Bakanlığı </a:t>
                      </a:r>
                    </a:p>
                    <a:p>
                      <a:pPr algn="ctr" fontAlgn="t"/>
                      <a:r>
                        <a:rPr lang="tr-TR" sz="1200" u="none" strike="noStrike" dirty="0" smtClean="0">
                          <a:effectLst/>
                        </a:rPr>
                        <a:t>Not</a:t>
                      </a:r>
                      <a:r>
                        <a:rPr lang="tr-TR" sz="1200" u="none" strike="noStrike" dirty="0">
                          <a:effectLst/>
                        </a:rPr>
                        <a:t>. Rakamlar yuvarlamadan dolayı toplamı vermeyebilir.                                                         </a:t>
                      </a:r>
                      <a:endParaRPr lang="tr-TR" sz="1200" b="1" i="0" u="none" strike="noStrike" dirty="0">
                        <a:effectLst/>
                        <a:latin typeface="Arial" panose="020B0604020202020204" pitchFamily="34" charset="0"/>
                      </a:endParaRPr>
                    </a:p>
                    <a:p>
                      <a:pPr algn="ctr" fontAlgn="t"/>
                      <a:r>
                        <a:rPr lang="tr-TR" sz="1200" u="none" strike="noStrike" dirty="0" smtClean="0">
                          <a:effectLst/>
                        </a:rPr>
                        <a:t>Avrupa Birliğinin faaliyetlere göre Ürünlerin İstatistiki Sınıflamasına (CPA 2002) göre gruplandırılmıştır. </a:t>
                      </a:r>
                    </a:p>
                    <a:p>
                      <a:pPr marL="0" marR="0" indent="0" algn="ctr" defTabSz="914400" rtl="0" eaLnBrk="1" fontAlgn="t" latinLnBrk="0" hangingPunct="1">
                        <a:lnSpc>
                          <a:spcPct val="100000"/>
                        </a:lnSpc>
                        <a:spcBef>
                          <a:spcPts val="0"/>
                        </a:spcBef>
                        <a:spcAft>
                          <a:spcPts val="0"/>
                        </a:spcAft>
                        <a:buClrTx/>
                        <a:buSzTx/>
                        <a:buFontTx/>
                        <a:buNone/>
                        <a:tabLst/>
                        <a:defRPr/>
                      </a:pPr>
                      <a:r>
                        <a:rPr lang="tr-TR" sz="1200" u="none" strike="noStrike" dirty="0" smtClean="0">
                          <a:effectLst/>
                        </a:rPr>
                        <a:t>* Bilgi geçicidir.</a:t>
                      </a:r>
                      <a:endParaRPr lang="tr-TR" sz="1200" b="1" i="0" u="none" strike="noStrike" dirty="0" smtClean="0">
                        <a:effectLst/>
                        <a:latin typeface="Arial" panose="020B0604020202020204" pitchFamily="34" charset="0"/>
                      </a:endParaRPr>
                    </a:p>
                    <a:p>
                      <a:pPr algn="ctr" fontAlgn="t"/>
                      <a:endParaRPr lang="tr-TR" sz="1200" b="0" i="0" u="none" strike="noStrike" dirty="0">
                        <a:effectLst/>
                        <a:latin typeface="Arial" panose="020B0604020202020204" pitchFamily="34" charset="0"/>
                      </a:endParaRPr>
                    </a:p>
                  </a:txBody>
                  <a:tcPr marL="6412" marR="6412" marT="641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fontAlgn="t"/>
                      <a:endParaRPr lang="tr-TR" sz="1200" b="0" i="0" u="none" strike="noStrike" dirty="0">
                        <a:effectLst/>
                        <a:latin typeface="Arial" panose="020B0604020202020204" pitchFamily="34" charset="0"/>
                      </a:endParaRPr>
                    </a:p>
                  </a:txBody>
                  <a:tcPr marL="6412" marR="6412" marT="641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961358314"/>
                  </a:ext>
                </a:extLst>
              </a:tr>
            </a:tbl>
          </a:graphicData>
        </a:graphic>
      </p:graphicFrame>
      <p:sp>
        <p:nvSpPr>
          <p:cNvPr id="6" name="Metin kutusu 5"/>
          <p:cNvSpPr txBox="1"/>
          <p:nvPr/>
        </p:nvSpPr>
        <p:spPr>
          <a:xfrm>
            <a:off x="8148577" y="3669175"/>
            <a:ext cx="3426106" cy="1200329"/>
          </a:xfrm>
          <a:prstGeom prst="rect">
            <a:avLst/>
          </a:prstGeom>
          <a:noFill/>
        </p:spPr>
        <p:txBody>
          <a:bodyPr wrap="square" rtlCol="0">
            <a:spAutoFit/>
          </a:bodyPr>
          <a:lstStyle/>
          <a:p>
            <a:pPr algn="ctr"/>
            <a:r>
              <a:rPr lang="tr-TR" dirty="0" smtClean="0">
                <a:latin typeface="Times New Roman" panose="02020603050405020304" pitchFamily="18" charset="0"/>
                <a:cs typeface="Times New Roman" panose="02020603050405020304" pitchFamily="18" charset="0"/>
              </a:rPr>
              <a:t>Çayır ve mera arazisi bakımından  incelendiğinde 2001 yılından günümüze kadar 14.6 milyon hektar alan olduğu  belirtilmiştir.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25422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646148317"/>
              </p:ext>
            </p:extLst>
          </p:nvPr>
        </p:nvGraphicFramePr>
        <p:xfrm>
          <a:off x="543231" y="232805"/>
          <a:ext cx="10857831" cy="5832328"/>
        </p:xfrm>
        <a:graphic>
          <a:graphicData uri="http://schemas.openxmlformats.org/drawingml/2006/table">
            <a:tbl>
              <a:tblPr firstRow="1" bandRow="1">
                <a:tableStyleId>{5C22544A-7EE6-4342-B048-85BDC9FD1C3A}</a:tableStyleId>
              </a:tblPr>
              <a:tblGrid>
                <a:gridCol w="748517">
                  <a:extLst>
                    <a:ext uri="{9D8B030D-6E8A-4147-A177-3AD203B41FA5}">
                      <a16:colId xmlns:a16="http://schemas.microsoft.com/office/drawing/2014/main" val="3790974993"/>
                    </a:ext>
                  </a:extLst>
                </a:gridCol>
                <a:gridCol w="948251">
                  <a:extLst>
                    <a:ext uri="{9D8B030D-6E8A-4147-A177-3AD203B41FA5}">
                      <a16:colId xmlns:a16="http://schemas.microsoft.com/office/drawing/2014/main" val="735766315"/>
                    </a:ext>
                  </a:extLst>
                </a:gridCol>
                <a:gridCol w="1430411">
                  <a:extLst>
                    <a:ext uri="{9D8B030D-6E8A-4147-A177-3AD203B41FA5}">
                      <a16:colId xmlns:a16="http://schemas.microsoft.com/office/drawing/2014/main" val="1541571103"/>
                    </a:ext>
                  </a:extLst>
                </a:gridCol>
                <a:gridCol w="1783997">
                  <a:extLst>
                    <a:ext uri="{9D8B030D-6E8A-4147-A177-3AD203B41FA5}">
                      <a16:colId xmlns:a16="http://schemas.microsoft.com/office/drawing/2014/main" val="3255084660"/>
                    </a:ext>
                  </a:extLst>
                </a:gridCol>
                <a:gridCol w="1462556">
                  <a:extLst>
                    <a:ext uri="{9D8B030D-6E8A-4147-A177-3AD203B41FA5}">
                      <a16:colId xmlns:a16="http://schemas.microsoft.com/office/drawing/2014/main" val="886049566"/>
                    </a:ext>
                  </a:extLst>
                </a:gridCol>
                <a:gridCol w="1205403">
                  <a:extLst>
                    <a:ext uri="{9D8B030D-6E8A-4147-A177-3AD203B41FA5}">
                      <a16:colId xmlns:a16="http://schemas.microsoft.com/office/drawing/2014/main" val="5860383"/>
                    </a:ext>
                  </a:extLst>
                </a:gridCol>
                <a:gridCol w="1607205">
                  <a:extLst>
                    <a:ext uri="{9D8B030D-6E8A-4147-A177-3AD203B41FA5}">
                      <a16:colId xmlns:a16="http://schemas.microsoft.com/office/drawing/2014/main" val="3115049476"/>
                    </a:ext>
                  </a:extLst>
                </a:gridCol>
                <a:gridCol w="1671491">
                  <a:extLst>
                    <a:ext uri="{9D8B030D-6E8A-4147-A177-3AD203B41FA5}">
                      <a16:colId xmlns:a16="http://schemas.microsoft.com/office/drawing/2014/main" val="1225463472"/>
                    </a:ext>
                  </a:extLst>
                </a:gridCol>
              </a:tblGrid>
              <a:tr h="377551">
                <a:tc gridSpan="8">
                  <a:txBody>
                    <a:bodyPr/>
                    <a:lstStyle/>
                    <a:p>
                      <a:pPr algn="ctr"/>
                      <a:r>
                        <a:rPr lang="tr-TR" dirty="0" smtClean="0">
                          <a:solidFill>
                            <a:schemeClr val="tx1"/>
                          </a:solidFill>
                        </a:rPr>
                        <a:t>Hayvansal Üretim Değeri</a:t>
                      </a:r>
                      <a:endParaRPr lang="tr-TR"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tr-TR"/>
                    </a:p>
                  </a:txBody>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tr-TR"/>
                    </a:p>
                  </a:txBody>
                  <a:tcPr/>
                </a:tc>
                <a:tc hMerge="1">
                  <a:txBody>
                    <a:bodyPr/>
                    <a:lstStyle/>
                    <a:p>
                      <a:endParaRPr lang="tr-T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tr-TR"/>
                    </a:p>
                  </a:txBody>
                  <a:tcPr/>
                </a:tc>
                <a:extLst>
                  <a:ext uri="{0D108BD9-81ED-4DB2-BD59-A6C34878D82A}">
                    <a16:rowId xmlns:a16="http://schemas.microsoft.com/office/drawing/2014/main" val="1009664113"/>
                  </a:ext>
                </a:extLst>
              </a:tr>
              <a:tr h="377551">
                <a:tc rowSpan="2">
                  <a:txBody>
                    <a:bodyPr/>
                    <a:lstStyle/>
                    <a:p>
                      <a:pPr algn="ctr"/>
                      <a:r>
                        <a:rPr lang="tr-TR" dirty="0" smtClean="0">
                          <a:solidFill>
                            <a:schemeClr val="tx1"/>
                          </a:solidFill>
                        </a:rPr>
                        <a:t>YIL</a:t>
                      </a:r>
                      <a:endParaRPr lang="tr-TR"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algn="ctr"/>
                      <a:r>
                        <a:rPr lang="tr-TR" dirty="0" smtClean="0">
                          <a:solidFill>
                            <a:schemeClr val="tx1"/>
                          </a:solidFill>
                        </a:rPr>
                        <a:t>PARA BİRİMİ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algn="ctr"/>
                      <a:r>
                        <a:rPr lang="tr-TR" dirty="0" smtClean="0">
                          <a:solidFill>
                            <a:schemeClr val="tx1"/>
                          </a:solidFill>
                        </a:rPr>
                        <a:t>TOPLAM</a:t>
                      </a:r>
                      <a:endParaRPr lang="tr-TR"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tr-TR"/>
                    </a:p>
                  </a:txBody>
                  <a:tcPr/>
                </a:tc>
                <a:tc gridSpan="2">
                  <a:txBody>
                    <a:bodyPr/>
                    <a:lstStyle/>
                    <a:p>
                      <a:pPr algn="ctr"/>
                      <a:r>
                        <a:rPr lang="tr-TR" dirty="0" smtClean="0">
                          <a:solidFill>
                            <a:schemeClr val="tx1"/>
                          </a:solidFill>
                        </a:rPr>
                        <a:t>Canlı Hayvanlar</a:t>
                      </a:r>
                      <a:endParaRPr lang="tr-TR"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tr-TR"/>
                    </a:p>
                  </a:txBody>
                  <a:tcPr/>
                </a:tc>
                <a:tc gridSpan="2">
                  <a:txBody>
                    <a:bodyPr/>
                    <a:lstStyle/>
                    <a:p>
                      <a:pPr algn="ctr"/>
                      <a:r>
                        <a:rPr lang="tr-TR" dirty="0" smtClean="0">
                          <a:solidFill>
                            <a:schemeClr val="tx1"/>
                          </a:solidFill>
                        </a:rPr>
                        <a:t>Hayvansal Üretim</a:t>
                      </a:r>
                      <a:endParaRPr lang="tr-TR"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tr-TR"/>
                    </a:p>
                  </a:txBody>
                  <a:tcPr/>
                </a:tc>
                <a:extLst>
                  <a:ext uri="{0D108BD9-81ED-4DB2-BD59-A6C34878D82A}">
                    <a16:rowId xmlns:a16="http://schemas.microsoft.com/office/drawing/2014/main" val="81697954"/>
                  </a:ext>
                </a:extLst>
              </a:tr>
              <a:tr h="534864">
                <a:tc vMerge="1">
                  <a:txBody>
                    <a:bodyPr/>
                    <a:lstStyle/>
                    <a:p>
                      <a:endParaRPr lang="tr-TR"/>
                    </a:p>
                  </a:txBody>
                  <a:tcPr/>
                </a:tc>
                <a:tc vMerge="1">
                  <a:txBody>
                    <a:bodyPr/>
                    <a:lstStyle/>
                    <a:p>
                      <a:endParaRPr lang="tr-TR"/>
                    </a:p>
                  </a:txBody>
                  <a:tcPr/>
                </a:tc>
                <a:tc>
                  <a:txBody>
                    <a:bodyPr/>
                    <a:lstStyle/>
                    <a:p>
                      <a:pPr algn="ctr"/>
                      <a:r>
                        <a:rPr lang="tr-TR" sz="1400" dirty="0" smtClean="0">
                          <a:solidFill>
                            <a:schemeClr val="tx1"/>
                          </a:solidFill>
                        </a:rPr>
                        <a:t>Üretim</a:t>
                      </a:r>
                      <a:r>
                        <a:rPr lang="tr-TR" sz="1400" baseline="0" dirty="0" smtClean="0">
                          <a:solidFill>
                            <a:schemeClr val="tx1"/>
                          </a:solidFill>
                        </a:rPr>
                        <a:t> Değeri</a:t>
                      </a:r>
                      <a:endParaRPr lang="tr-TR"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tr-TR" sz="1400" dirty="0" smtClean="0">
                          <a:solidFill>
                            <a:schemeClr val="tx1"/>
                          </a:solidFill>
                        </a:rPr>
                        <a:t>Pazarlanan Değer</a:t>
                      </a:r>
                      <a:endParaRPr lang="tr-TR"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tr-TR" sz="1400" dirty="0" smtClean="0">
                          <a:solidFill>
                            <a:schemeClr val="tx1"/>
                          </a:solidFill>
                        </a:rPr>
                        <a:t>Üretim</a:t>
                      </a:r>
                      <a:r>
                        <a:rPr lang="tr-TR" sz="1400" baseline="0" dirty="0" smtClean="0">
                          <a:solidFill>
                            <a:schemeClr val="tx1"/>
                          </a:solidFill>
                        </a:rPr>
                        <a:t> Değeri</a:t>
                      </a:r>
                      <a:endParaRPr lang="tr-TR"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sz="1400" dirty="0" smtClean="0">
                          <a:solidFill>
                            <a:schemeClr val="tx1"/>
                          </a:solidFill>
                        </a:rPr>
                        <a:t>Pazarlanan Değer</a:t>
                      </a:r>
                      <a:endParaRPr lang="tr-TR"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sz="1400" dirty="0" smtClean="0">
                          <a:solidFill>
                            <a:schemeClr val="tx1"/>
                          </a:solidFill>
                        </a:rPr>
                        <a:t>Üretim</a:t>
                      </a:r>
                      <a:r>
                        <a:rPr lang="tr-TR" sz="1400" baseline="0" dirty="0" smtClean="0">
                          <a:solidFill>
                            <a:schemeClr val="tx1"/>
                          </a:solidFill>
                        </a:rPr>
                        <a:t> Değeri</a:t>
                      </a:r>
                      <a:endParaRPr lang="tr-TR"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tr-TR" sz="1400" dirty="0" smtClean="0">
                          <a:solidFill>
                            <a:schemeClr val="tx1"/>
                          </a:solidFill>
                        </a:rPr>
                        <a:t>Pazarlanan Değer</a:t>
                      </a:r>
                      <a:endParaRPr lang="tr-TR"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90068066"/>
                  </a:ext>
                </a:extLst>
              </a:tr>
              <a:tr h="206471">
                <a:tc>
                  <a:txBody>
                    <a:bodyPr/>
                    <a:lstStyle/>
                    <a:p>
                      <a:pPr algn="ctr" fontAlgn="b"/>
                      <a:r>
                        <a:rPr lang="tr-TR" sz="1050" u="none" strike="noStrike" dirty="0">
                          <a:effectLst/>
                        </a:rPr>
                        <a:t>1995</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Milyon 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933 907 691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387 828 764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549 267 086</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a:effectLst/>
                        </a:rPr>
                        <a:t>  186 719 583</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384 640 605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201 109 181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2122405164"/>
                  </a:ext>
                </a:extLst>
              </a:tr>
              <a:tr h="206471">
                <a:tc>
                  <a:txBody>
                    <a:bodyPr/>
                    <a:lstStyle/>
                    <a:p>
                      <a:pPr algn="ctr" fontAlgn="b"/>
                      <a:r>
                        <a:rPr lang="tr-TR" sz="1050" u="none" strike="noStrike" dirty="0">
                          <a:effectLst/>
                        </a:rPr>
                        <a:t>1996</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Milyon 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1 595 499 445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641 794 951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970 625 303</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a:effectLst/>
                        </a:rPr>
                        <a:t>  329 099 052</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624 874 142</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a:effectLst/>
                        </a:rPr>
                        <a:t>  312 695 899</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2276393551"/>
                  </a:ext>
                </a:extLst>
              </a:tr>
              <a:tr h="206471">
                <a:tc>
                  <a:txBody>
                    <a:bodyPr/>
                    <a:lstStyle/>
                    <a:p>
                      <a:pPr algn="ctr" fontAlgn="b"/>
                      <a:r>
                        <a:rPr lang="tr-TR" sz="1050" u="none" strike="noStrike" dirty="0">
                          <a:effectLst/>
                        </a:rPr>
                        <a:t>1997</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Milyon 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2 491 730 197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1 090 192 042</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1 289 358 007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a:effectLst/>
                        </a:rPr>
                        <a:t>  447 814 846</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1 202 372 190</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a:effectLst/>
                        </a:rPr>
                        <a:t>  642 377 196</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3762561739"/>
                  </a:ext>
                </a:extLst>
              </a:tr>
              <a:tr h="206471">
                <a:tc>
                  <a:txBody>
                    <a:bodyPr/>
                    <a:lstStyle/>
                    <a:p>
                      <a:pPr algn="ctr" fontAlgn="b"/>
                      <a:r>
                        <a:rPr lang="tr-TR" sz="1050" u="none" strike="noStrike" dirty="0">
                          <a:effectLst/>
                        </a:rPr>
                        <a:t>1998</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Milyon 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4 927 428 644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2 240 615 618</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2 455 210 848</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891 411 870</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2 472 217 797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a:effectLst/>
                        </a:rPr>
                        <a:t> 1 349 203 748</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3917289934"/>
                  </a:ext>
                </a:extLst>
              </a:tr>
              <a:tr h="206471">
                <a:tc>
                  <a:txBody>
                    <a:bodyPr/>
                    <a:lstStyle/>
                    <a:p>
                      <a:pPr algn="ctr" fontAlgn="b"/>
                      <a:r>
                        <a:rPr lang="tr-TR" sz="1050" u="none" strike="noStrike" dirty="0">
                          <a:effectLst/>
                        </a:rPr>
                        <a:t>1999</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Milyon 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8 471 039 036</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3 662 324 028</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4 808 858 269</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1 691 480 064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3 662 180 767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1 970 843 964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2022915805"/>
                  </a:ext>
                </a:extLst>
              </a:tr>
              <a:tr h="206471">
                <a:tc>
                  <a:txBody>
                    <a:bodyPr/>
                    <a:lstStyle/>
                    <a:p>
                      <a:pPr algn="ctr" fontAlgn="b"/>
                      <a:r>
                        <a:rPr lang="tr-TR" sz="1050" u="none" strike="noStrike" dirty="0">
                          <a:effectLst/>
                        </a:rPr>
                        <a:t>2000</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Milyon 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11 804 270 760</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5 097 664 908</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6 652 064 707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2 355 213 531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5 152 206 053</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2 742 451 377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2057888181"/>
                  </a:ext>
                </a:extLst>
              </a:tr>
              <a:tr h="206471">
                <a:tc>
                  <a:txBody>
                    <a:bodyPr/>
                    <a:lstStyle/>
                    <a:p>
                      <a:pPr algn="ctr" fontAlgn="b"/>
                      <a:r>
                        <a:rPr lang="tr-TR" sz="1050" u="none" strike="noStrike" dirty="0">
                          <a:effectLst/>
                        </a:rPr>
                        <a:t>2001</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Milyon 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14 371 109 746</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5 947 678 041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8 302 041 520</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2 928 724 840</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6 069 068 226</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3 018 953 201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1150056565"/>
                  </a:ext>
                </a:extLst>
              </a:tr>
              <a:tr h="206471">
                <a:tc>
                  <a:txBody>
                    <a:bodyPr/>
                    <a:lstStyle/>
                    <a:p>
                      <a:pPr algn="ctr" fontAlgn="b"/>
                      <a:r>
                        <a:rPr lang="tr-TR" sz="1050" u="none" strike="noStrike" dirty="0">
                          <a:effectLst/>
                        </a:rPr>
                        <a:t>2002</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Milyon 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19 870 749 649</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9 062 688 530</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10 470 768 491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3 826 303 815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9 399 981 157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5 236 384 715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3745447564"/>
                  </a:ext>
                </a:extLst>
              </a:tr>
              <a:tr h="206471">
                <a:tc>
                  <a:txBody>
                    <a:bodyPr/>
                    <a:lstStyle/>
                    <a:p>
                      <a:pPr algn="ctr" fontAlgn="b"/>
                      <a:r>
                        <a:rPr lang="tr-TR" sz="1050" u="none" strike="noStrike" dirty="0">
                          <a:effectLst/>
                        </a:rPr>
                        <a:t>2003</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Milyon 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27 823 918 593</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15 613 308 640</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14 380 595 144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5 452 554 751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13 443 323 449</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10 160 753 889</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2485297521"/>
                  </a:ext>
                </a:extLst>
              </a:tr>
              <a:tr h="206471">
                <a:tc>
                  <a:txBody>
                    <a:bodyPr/>
                    <a:lstStyle/>
                    <a:p>
                      <a:pPr algn="ctr" fontAlgn="b"/>
                      <a:r>
                        <a:rPr lang="tr-TR" sz="1050" u="none" strike="noStrike" dirty="0">
                          <a:effectLst/>
                        </a:rPr>
                        <a:t>2004</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Milyon 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33 968 674 604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18 874 879 542</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18 395 078 359</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7 002 922 830</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15 573 596 245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11 871 956 712</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1105808612"/>
                  </a:ext>
                </a:extLst>
              </a:tr>
              <a:tr h="206471">
                <a:tc>
                  <a:txBody>
                    <a:bodyPr/>
                    <a:lstStyle/>
                    <a:p>
                      <a:pPr algn="ctr" fontAlgn="b"/>
                      <a:r>
                        <a:rPr lang="tr-TR" sz="1050" u="none" strike="noStrike">
                          <a:effectLst/>
                        </a:rPr>
                        <a:t>2005</a:t>
                      </a:r>
                      <a:endParaRPr lang="tr-TR" sz="1050" b="1"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YTL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37 425 281 752</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20 527 385 885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a:effectLst/>
                        </a:rPr>
                        <a:t> 20 919 259 801</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8 048 020 386</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16 506 021 951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12 479 365 499</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4074487337"/>
                  </a:ext>
                </a:extLst>
              </a:tr>
              <a:tr h="206471">
                <a:tc>
                  <a:txBody>
                    <a:bodyPr/>
                    <a:lstStyle/>
                    <a:p>
                      <a:pPr algn="ctr" fontAlgn="b"/>
                      <a:r>
                        <a:rPr lang="tr-TR" sz="1050" u="none" strike="noStrike" dirty="0">
                          <a:effectLst/>
                        </a:rPr>
                        <a:t>2006</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YTL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41 841 151 105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23 014 199 437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22 943 480 570</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8 825 101 529</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18 897 670 535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a:effectLst/>
                        </a:rPr>
                        <a:t> 14 189 097 908</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3932380935"/>
                  </a:ext>
                </a:extLst>
              </a:tr>
              <a:tr h="206471">
                <a:tc>
                  <a:txBody>
                    <a:bodyPr/>
                    <a:lstStyle/>
                    <a:p>
                      <a:pPr algn="ctr" fontAlgn="b"/>
                      <a:r>
                        <a:rPr lang="tr-TR" sz="1050" u="none" strike="noStrike">
                          <a:effectLst/>
                        </a:rPr>
                        <a:t>2007</a:t>
                      </a:r>
                      <a:endParaRPr lang="tr-TR" sz="1050" b="1"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YTL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47 587 745 758</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27 423 965 564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a:effectLst/>
                        </a:rPr>
                        <a:t> 24 666 221 756</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9 698 246 716</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22 921 524 002</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17 725 718 848</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412540473"/>
                  </a:ext>
                </a:extLst>
              </a:tr>
              <a:tr h="206471">
                <a:tc>
                  <a:txBody>
                    <a:bodyPr/>
                    <a:lstStyle/>
                    <a:p>
                      <a:pPr algn="ctr" fontAlgn="b"/>
                      <a:r>
                        <a:rPr lang="tr-TR" sz="1050" u="none" strike="noStrike" dirty="0">
                          <a:effectLst/>
                        </a:rPr>
                        <a:t>2008</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a:effectLst/>
                        </a:rPr>
                        <a:t>YTL</a:t>
                      </a:r>
                      <a:endParaRPr lang="tr-TR" sz="9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49 338 055 195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28 236 153 415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25 521 071 474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10 084 578 475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23 816 983 721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18 151 574 940</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2242802343"/>
                  </a:ext>
                </a:extLst>
              </a:tr>
              <a:tr h="206471">
                <a:tc>
                  <a:txBody>
                    <a:bodyPr/>
                    <a:lstStyle/>
                    <a:p>
                      <a:pPr algn="ctr" fontAlgn="b"/>
                      <a:r>
                        <a:rPr lang="tr-TR" sz="1050" u="none" strike="noStrike" dirty="0">
                          <a:effectLst/>
                        </a:rPr>
                        <a:t>2009</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54 756 300 779</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31 712 659 398</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a:effectLst/>
                        </a:rPr>
                        <a:t> 28 145 579 425</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11 188 186 951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26 610 721 354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20 524 472 447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1696961083"/>
                  </a:ext>
                </a:extLst>
              </a:tr>
              <a:tr h="206471">
                <a:tc>
                  <a:txBody>
                    <a:bodyPr/>
                    <a:lstStyle/>
                    <a:p>
                      <a:pPr algn="ctr" fontAlgn="b"/>
                      <a:r>
                        <a:rPr lang="tr-TR" sz="1050" u="none" strike="noStrike">
                          <a:effectLst/>
                        </a:rPr>
                        <a:t>2010</a:t>
                      </a:r>
                      <a:endParaRPr lang="tr-TR" sz="1050" b="1"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85 001 165 555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49 317 003 345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46 873 045 222</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18 727 349 674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38 128 120 333</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30 589 653 671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1161852620"/>
                  </a:ext>
                </a:extLst>
              </a:tr>
              <a:tr h="206471">
                <a:tc>
                  <a:txBody>
                    <a:bodyPr/>
                    <a:lstStyle/>
                    <a:p>
                      <a:pPr algn="ctr" fontAlgn="b"/>
                      <a:r>
                        <a:rPr lang="tr-TR" sz="1050" u="none" strike="noStrike" dirty="0">
                          <a:effectLst/>
                        </a:rPr>
                        <a:t>2011</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102 648 699 454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58 246 222 391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60 076 917 025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24 130 174 721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a:effectLst/>
                        </a:rPr>
                        <a:t> 42 571 782 429</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34 116 047 670</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3370554545"/>
                  </a:ext>
                </a:extLst>
              </a:tr>
              <a:tr h="206471">
                <a:tc>
                  <a:txBody>
                    <a:bodyPr/>
                    <a:lstStyle/>
                    <a:p>
                      <a:pPr algn="ctr" fontAlgn="b"/>
                      <a:r>
                        <a:rPr lang="tr-TR" sz="1050" u="none" strike="noStrike">
                          <a:effectLst/>
                        </a:rPr>
                        <a:t>2012</a:t>
                      </a:r>
                      <a:endParaRPr lang="tr-TR" sz="1050" b="1"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a:effectLst/>
                        </a:rPr>
                        <a:t> 112 868 484 420</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64 678 317 577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63 546 623 452</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25 455 092 825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a:effectLst/>
                        </a:rPr>
                        <a:t> 49 321 860 968</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39 223 224 752</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1156257076"/>
                  </a:ext>
                </a:extLst>
              </a:tr>
              <a:tr h="206471">
                <a:tc>
                  <a:txBody>
                    <a:bodyPr/>
                    <a:lstStyle/>
                    <a:p>
                      <a:pPr algn="ctr" fontAlgn="b"/>
                      <a:r>
                        <a:rPr lang="tr-TR" sz="1050" u="none" strike="noStrike" dirty="0">
                          <a:effectLst/>
                        </a:rPr>
                        <a:t>2013</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98 115 412 900</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53 821 324 247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57 656 092 013</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22 975 533 061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a:effectLst/>
                        </a:rPr>
                        <a:t> 40 459 320 887</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30 845 791 186</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1397633828"/>
                  </a:ext>
                </a:extLst>
              </a:tr>
              <a:tr h="206471">
                <a:tc>
                  <a:txBody>
                    <a:bodyPr/>
                    <a:lstStyle/>
                    <a:p>
                      <a:pPr algn="ctr" fontAlgn="b"/>
                      <a:r>
                        <a:rPr lang="tr-TR" sz="1050" u="none" strike="noStrike" dirty="0">
                          <a:effectLst/>
                        </a:rPr>
                        <a:t>2014</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a:effectLst/>
                        </a:rPr>
                        <a:t> 106 844 652 331</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58 335 500 096</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62 512 146 789</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24 594 271 495</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a:effectLst/>
                        </a:rPr>
                        <a:t> 44 332 505 542</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33 741 228 601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4060441798"/>
                  </a:ext>
                </a:extLst>
              </a:tr>
              <a:tr h="206471">
                <a:tc>
                  <a:txBody>
                    <a:bodyPr/>
                    <a:lstStyle/>
                    <a:p>
                      <a:pPr algn="ctr" fontAlgn="b"/>
                      <a:r>
                        <a:rPr lang="tr-TR" sz="1050" u="none" strike="noStrike" dirty="0">
                          <a:effectLst/>
                        </a:rPr>
                        <a:t>2015</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128 773 024 079</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71 942 141 916</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73 102 252 959</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28 842 688 272</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a:effectLst/>
                        </a:rPr>
                        <a:t> 55 670 771 120</a:t>
                      </a:r>
                      <a:endParaRPr lang="tr-TR" sz="1100" b="0" i="0" u="none" strike="noStrike">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43 099 453 644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3981035024"/>
                  </a:ext>
                </a:extLst>
              </a:tr>
              <a:tr h="206471">
                <a:tc>
                  <a:txBody>
                    <a:bodyPr/>
                    <a:lstStyle/>
                    <a:p>
                      <a:pPr algn="ctr" fontAlgn="b"/>
                      <a:r>
                        <a:rPr lang="tr-TR" sz="1050" u="none" strike="noStrike" dirty="0">
                          <a:effectLst/>
                        </a:rPr>
                        <a:t>2016 *</a:t>
                      </a:r>
                      <a:endParaRPr lang="tr-TR" sz="1050" b="1"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900" u="none" strike="noStrike" dirty="0">
                          <a:effectLst/>
                        </a:rPr>
                        <a:t>TL</a:t>
                      </a:r>
                      <a:endParaRPr lang="tr-TR" sz="9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152 032 284 091</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84 386 195 587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89 865 605 677</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35 500 626 524</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20000"/>
                        <a:lumOff val="80000"/>
                      </a:schemeClr>
                    </a:solidFill>
                  </a:tcPr>
                </a:tc>
                <a:tc>
                  <a:txBody>
                    <a:bodyPr/>
                    <a:lstStyle/>
                    <a:p>
                      <a:pPr algn="ctr" fontAlgn="b"/>
                      <a:r>
                        <a:rPr lang="tr-TR" sz="1100" u="none" strike="noStrike" dirty="0">
                          <a:effectLst/>
                        </a:rPr>
                        <a:t> 62 166 678 413</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tc>
                  <a:txBody>
                    <a:bodyPr/>
                    <a:lstStyle/>
                    <a:p>
                      <a:pPr algn="ctr" fontAlgn="b"/>
                      <a:r>
                        <a:rPr lang="tr-TR" sz="1100" u="none" strike="noStrike" dirty="0">
                          <a:effectLst/>
                        </a:rPr>
                        <a:t> 48 885 569 063</a:t>
                      </a:r>
                      <a:endParaRPr lang="tr-TR" sz="1100" b="0" i="0" u="none" strike="noStrike" dirty="0">
                        <a:effectLst/>
                        <a:latin typeface="Arial" panose="020B0604020202020204" pitchFamily="34" charset="0"/>
                      </a:endParaRPr>
                    </a:p>
                  </a:txBody>
                  <a:tcPr marL="7276" marR="7276" marT="727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20000"/>
                        <a:lumOff val="80000"/>
                      </a:schemeClr>
                    </a:solidFill>
                  </a:tcPr>
                </a:tc>
                <a:extLst>
                  <a:ext uri="{0D108BD9-81ED-4DB2-BD59-A6C34878D82A}">
                    <a16:rowId xmlns:a16="http://schemas.microsoft.com/office/drawing/2014/main" val="1494211263"/>
                  </a:ext>
                </a:extLst>
              </a:tr>
            </a:tbl>
          </a:graphicData>
        </a:graphic>
      </p:graphicFrame>
      <p:sp>
        <p:nvSpPr>
          <p:cNvPr id="6" name="Metin kutusu 5"/>
          <p:cNvSpPr txBox="1"/>
          <p:nvPr/>
        </p:nvSpPr>
        <p:spPr>
          <a:xfrm>
            <a:off x="543231" y="6153150"/>
            <a:ext cx="8994307" cy="577081"/>
          </a:xfrm>
          <a:prstGeom prst="rect">
            <a:avLst/>
          </a:prstGeom>
          <a:noFill/>
        </p:spPr>
        <p:txBody>
          <a:bodyPr wrap="square" rtlCol="0">
            <a:spAutoFit/>
          </a:bodyPr>
          <a:lstStyle/>
          <a:p>
            <a:pPr fontAlgn="b"/>
            <a:r>
              <a:rPr lang="tr-TR" sz="1050" dirty="0">
                <a:latin typeface="Times New Roman" panose="02020603050405020304" pitchFamily="18" charset="0"/>
                <a:cs typeface="Times New Roman" panose="02020603050405020304" pitchFamily="18" charset="0"/>
              </a:rPr>
              <a:t>Kaynaklar: </a:t>
            </a:r>
            <a:r>
              <a:rPr lang="tr-TR" sz="1050" dirty="0" err="1">
                <a:latin typeface="Times New Roman" panose="02020603050405020304" pitchFamily="18" charset="0"/>
                <a:cs typeface="Times New Roman" panose="02020603050405020304" pitchFamily="18" charset="0"/>
              </a:rPr>
              <a:t>Tüik</a:t>
            </a:r>
            <a:r>
              <a:rPr lang="tr-TR" sz="1050" dirty="0">
                <a:latin typeface="Times New Roman" panose="02020603050405020304" pitchFamily="18" charset="0"/>
                <a:cs typeface="Times New Roman" panose="02020603050405020304" pitchFamily="18" charset="0"/>
              </a:rPr>
              <a:t>, Tarımsal Yapı (Üretim, Fiyat, Değer) </a:t>
            </a:r>
            <a:r>
              <a:rPr lang="tr-TR" sz="1050" dirty="0" smtClean="0">
                <a:latin typeface="Times New Roman" panose="02020603050405020304" pitchFamily="18" charset="0"/>
                <a:cs typeface="Times New Roman" panose="02020603050405020304" pitchFamily="18" charset="0"/>
              </a:rPr>
              <a:t>Yayını</a:t>
            </a:r>
          </a:p>
          <a:p>
            <a:pPr fontAlgn="b"/>
            <a:r>
              <a:rPr lang="tr-TR" sz="1050" dirty="0" err="1" smtClean="0">
                <a:latin typeface="Times New Roman" panose="02020603050405020304" pitchFamily="18" charset="0"/>
                <a:cs typeface="Times New Roman" panose="02020603050405020304" pitchFamily="18" charset="0"/>
              </a:rPr>
              <a:t>Tüik</a:t>
            </a:r>
            <a:r>
              <a:rPr lang="tr-TR" sz="1050" dirty="0">
                <a:latin typeface="Times New Roman" panose="02020603050405020304" pitchFamily="18" charset="0"/>
                <a:cs typeface="Times New Roman" panose="02020603050405020304" pitchFamily="18" charset="0"/>
              </a:rPr>
              <a:t>, Tarım İstatistikleri Özeti Yayını</a:t>
            </a:r>
            <a:endParaRPr lang="tr-TR" sz="1050" b="1" dirty="0">
              <a:latin typeface="Times New Roman" panose="02020603050405020304" pitchFamily="18" charset="0"/>
              <a:cs typeface="Times New Roman" panose="02020603050405020304" pitchFamily="18" charset="0"/>
            </a:endParaRPr>
          </a:p>
          <a:p>
            <a:pPr fontAlgn="b"/>
            <a:r>
              <a:rPr lang="tr-TR" sz="1050" dirty="0">
                <a:latin typeface="Times New Roman" panose="02020603050405020304" pitchFamily="18" charset="0"/>
                <a:cs typeface="Times New Roman" panose="02020603050405020304" pitchFamily="18" charset="0"/>
              </a:rPr>
              <a:t>(1) </a:t>
            </a:r>
            <a:r>
              <a:rPr lang="tr-TR" sz="1050" dirty="0" err="1">
                <a:latin typeface="Times New Roman" panose="02020603050405020304" pitchFamily="18" charset="0"/>
                <a:cs typeface="Times New Roman" panose="02020603050405020304" pitchFamily="18" charset="0"/>
              </a:rPr>
              <a:t>Cpa</a:t>
            </a:r>
            <a:r>
              <a:rPr lang="tr-TR" sz="1050" dirty="0">
                <a:latin typeface="Times New Roman" panose="02020603050405020304" pitchFamily="18" charset="0"/>
                <a:cs typeface="Times New Roman" panose="02020603050405020304" pitchFamily="18" charset="0"/>
              </a:rPr>
              <a:t> 2002/2008 </a:t>
            </a:r>
            <a:r>
              <a:rPr lang="tr-TR" sz="1050" dirty="0" smtClean="0">
                <a:latin typeface="Times New Roman" panose="02020603050405020304" pitchFamily="18" charset="0"/>
                <a:cs typeface="Times New Roman" panose="02020603050405020304" pitchFamily="18" charset="0"/>
              </a:rPr>
              <a:t>Sınıflaması* </a:t>
            </a:r>
            <a:r>
              <a:rPr lang="tr-TR" sz="1050" dirty="0">
                <a:latin typeface="Times New Roman" panose="02020603050405020304" pitchFamily="18" charset="0"/>
                <a:cs typeface="Times New Roman" panose="02020603050405020304" pitchFamily="18" charset="0"/>
              </a:rPr>
              <a:t>2016 Bilgileri </a:t>
            </a:r>
            <a:r>
              <a:rPr lang="tr-TR" sz="1050" dirty="0" err="1">
                <a:latin typeface="Times New Roman" panose="02020603050405020304" pitchFamily="18" charset="0"/>
                <a:cs typeface="Times New Roman" panose="02020603050405020304" pitchFamily="18" charset="0"/>
              </a:rPr>
              <a:t>geçiçidir</a:t>
            </a:r>
            <a:r>
              <a:rPr lang="tr-TR" sz="1050" dirty="0">
                <a:latin typeface="Times New Roman" panose="02020603050405020304" pitchFamily="18" charset="0"/>
                <a:cs typeface="Times New Roman" panose="02020603050405020304" pitchFamily="18" charset="0"/>
              </a:rPr>
              <a:t>.</a:t>
            </a:r>
            <a:endParaRPr lang="tr-TR" sz="1050" dirty="0"/>
          </a:p>
        </p:txBody>
      </p:sp>
    </p:spTree>
    <p:extLst>
      <p:ext uri="{BB962C8B-B14F-4D97-AF65-F5344CB8AC3E}">
        <p14:creationId xmlns:p14="http://schemas.microsoft.com/office/powerpoint/2010/main" val="4037964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nvPr>
        </p:nvGraphicFramePr>
        <p:xfrm>
          <a:off x="220979" y="524506"/>
          <a:ext cx="7515067" cy="6032606"/>
        </p:xfrm>
        <a:graphic>
          <a:graphicData uri="http://schemas.openxmlformats.org/drawingml/2006/table">
            <a:tbl>
              <a:tblPr>
                <a:tableStyleId>{5C22544A-7EE6-4342-B048-85BDC9FD1C3A}</a:tableStyleId>
              </a:tblPr>
              <a:tblGrid>
                <a:gridCol w="571501">
                  <a:extLst>
                    <a:ext uri="{9D8B030D-6E8A-4147-A177-3AD203B41FA5}">
                      <a16:colId xmlns:a16="http://schemas.microsoft.com/office/drawing/2014/main" val="2448058157"/>
                    </a:ext>
                  </a:extLst>
                </a:gridCol>
                <a:gridCol w="495969">
                  <a:extLst>
                    <a:ext uri="{9D8B030D-6E8A-4147-A177-3AD203B41FA5}">
                      <a16:colId xmlns:a16="http://schemas.microsoft.com/office/drawing/2014/main" val="498700137"/>
                    </a:ext>
                  </a:extLst>
                </a:gridCol>
                <a:gridCol w="495969">
                  <a:extLst>
                    <a:ext uri="{9D8B030D-6E8A-4147-A177-3AD203B41FA5}">
                      <a16:colId xmlns:a16="http://schemas.microsoft.com/office/drawing/2014/main" val="741789263"/>
                    </a:ext>
                  </a:extLst>
                </a:gridCol>
                <a:gridCol w="495969">
                  <a:extLst>
                    <a:ext uri="{9D8B030D-6E8A-4147-A177-3AD203B41FA5}">
                      <a16:colId xmlns:a16="http://schemas.microsoft.com/office/drawing/2014/main" val="2973361973"/>
                    </a:ext>
                  </a:extLst>
                </a:gridCol>
                <a:gridCol w="495969">
                  <a:extLst>
                    <a:ext uri="{9D8B030D-6E8A-4147-A177-3AD203B41FA5}">
                      <a16:colId xmlns:a16="http://schemas.microsoft.com/office/drawing/2014/main" val="797606815"/>
                    </a:ext>
                  </a:extLst>
                </a:gridCol>
                <a:gridCol w="495969">
                  <a:extLst>
                    <a:ext uri="{9D8B030D-6E8A-4147-A177-3AD203B41FA5}">
                      <a16:colId xmlns:a16="http://schemas.microsoft.com/office/drawing/2014/main" val="935021932"/>
                    </a:ext>
                  </a:extLst>
                </a:gridCol>
                <a:gridCol w="495969">
                  <a:extLst>
                    <a:ext uri="{9D8B030D-6E8A-4147-A177-3AD203B41FA5}">
                      <a16:colId xmlns:a16="http://schemas.microsoft.com/office/drawing/2014/main" val="2678677476"/>
                    </a:ext>
                  </a:extLst>
                </a:gridCol>
                <a:gridCol w="495969">
                  <a:extLst>
                    <a:ext uri="{9D8B030D-6E8A-4147-A177-3AD203B41FA5}">
                      <a16:colId xmlns:a16="http://schemas.microsoft.com/office/drawing/2014/main" val="1360608653"/>
                    </a:ext>
                  </a:extLst>
                </a:gridCol>
                <a:gridCol w="495969">
                  <a:extLst>
                    <a:ext uri="{9D8B030D-6E8A-4147-A177-3AD203B41FA5}">
                      <a16:colId xmlns:a16="http://schemas.microsoft.com/office/drawing/2014/main" val="3850689399"/>
                    </a:ext>
                  </a:extLst>
                </a:gridCol>
                <a:gridCol w="495969">
                  <a:extLst>
                    <a:ext uri="{9D8B030D-6E8A-4147-A177-3AD203B41FA5}">
                      <a16:colId xmlns:a16="http://schemas.microsoft.com/office/drawing/2014/main" val="2732632332"/>
                    </a:ext>
                  </a:extLst>
                </a:gridCol>
                <a:gridCol w="495969">
                  <a:extLst>
                    <a:ext uri="{9D8B030D-6E8A-4147-A177-3AD203B41FA5}">
                      <a16:colId xmlns:a16="http://schemas.microsoft.com/office/drawing/2014/main" val="3788589713"/>
                    </a:ext>
                  </a:extLst>
                </a:gridCol>
                <a:gridCol w="495969">
                  <a:extLst>
                    <a:ext uri="{9D8B030D-6E8A-4147-A177-3AD203B41FA5}">
                      <a16:colId xmlns:a16="http://schemas.microsoft.com/office/drawing/2014/main" val="1018450546"/>
                    </a:ext>
                  </a:extLst>
                </a:gridCol>
                <a:gridCol w="495969">
                  <a:extLst>
                    <a:ext uri="{9D8B030D-6E8A-4147-A177-3AD203B41FA5}">
                      <a16:colId xmlns:a16="http://schemas.microsoft.com/office/drawing/2014/main" val="356576384"/>
                    </a:ext>
                  </a:extLst>
                </a:gridCol>
                <a:gridCol w="495969">
                  <a:extLst>
                    <a:ext uri="{9D8B030D-6E8A-4147-A177-3AD203B41FA5}">
                      <a16:colId xmlns:a16="http://schemas.microsoft.com/office/drawing/2014/main" val="931327142"/>
                    </a:ext>
                  </a:extLst>
                </a:gridCol>
                <a:gridCol w="495969">
                  <a:extLst>
                    <a:ext uri="{9D8B030D-6E8A-4147-A177-3AD203B41FA5}">
                      <a16:colId xmlns:a16="http://schemas.microsoft.com/office/drawing/2014/main" val="3831662200"/>
                    </a:ext>
                  </a:extLst>
                </a:gridCol>
              </a:tblGrid>
              <a:tr h="350673">
                <a:tc gridSpan="15">
                  <a:txBody>
                    <a:bodyPr/>
                    <a:lstStyle/>
                    <a:p>
                      <a:pPr algn="ctr" fontAlgn="b"/>
                      <a:r>
                        <a:rPr lang="tr-TR" sz="1200" b="1" u="none" strike="noStrike" dirty="0">
                          <a:effectLst/>
                          <a:latin typeface="Times New Roman" panose="02020603050405020304" pitchFamily="18" charset="0"/>
                          <a:cs typeface="Times New Roman" panose="02020603050405020304" pitchFamily="18" charset="0"/>
                        </a:rPr>
                        <a:t>İşletme büyüklüğü ve işletme tipine göre işletme, işletmenin tasarrufunda bulunan arazi ve hayvan varlığı </a:t>
                      </a:r>
                      <a:r>
                        <a:rPr lang="tr-TR" sz="1200" b="1" u="none" strike="noStrike" dirty="0" smtClean="0">
                          <a:effectLst/>
                          <a:latin typeface="Times New Roman" panose="02020603050405020304" pitchFamily="18" charset="0"/>
                          <a:cs typeface="Times New Roman" panose="02020603050405020304" pitchFamily="18" charset="0"/>
                        </a:rPr>
                        <a:t>(%)</a:t>
                      </a:r>
                      <a:endParaRPr lang="tr-TR"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fontAlgn="b"/>
                      <a:endParaRPr lang="tr-TR" sz="700" b="0" i="0" u="none" strike="noStrike" dirty="0">
                        <a:solidFill>
                          <a:srgbClr val="000000"/>
                        </a:solidFill>
                        <a:effectLst/>
                        <a:latin typeface="Arial"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tr-TR" sz="700" b="0" i="0" u="none" strike="noStrike" dirty="0">
                        <a:solidFill>
                          <a:srgbClr val="000000"/>
                        </a:solidFill>
                        <a:effectLst/>
                        <a:latin typeface="Arial"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tr-TR" sz="700" b="0" i="0" u="none" strike="noStrike">
                        <a:solidFill>
                          <a:srgbClr val="000000"/>
                        </a:solidFill>
                        <a:effectLst/>
                        <a:latin typeface="Arial"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tr-TR"/>
                    </a:p>
                  </a:txBody>
                  <a:tcPr/>
                </a:tc>
                <a:tc hMerge="1">
                  <a:txBody>
                    <a:bodyPr/>
                    <a:lstStyle/>
                    <a:p>
                      <a:pPr algn="ctr" fontAlgn="b"/>
                      <a:endParaRPr lang="tr-TR" sz="700" b="0" i="0" u="none" strike="noStrike">
                        <a:solidFill>
                          <a:srgbClr val="000000"/>
                        </a:solidFill>
                        <a:effectLst/>
                        <a:latin typeface="Arial"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tr-TR" sz="700" b="0" i="0" u="none" strike="noStrike">
                        <a:solidFill>
                          <a:srgbClr val="000000"/>
                        </a:solidFill>
                        <a:effectLst/>
                        <a:latin typeface="Arial"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tr-TR" sz="700" b="0" i="0" u="none" strike="noStrike">
                        <a:solidFill>
                          <a:srgbClr val="000000"/>
                        </a:solidFill>
                        <a:effectLst/>
                        <a:latin typeface="Arial"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0798062"/>
                  </a:ext>
                </a:extLst>
              </a:tr>
              <a:tr h="189082">
                <a:tc gridSpan="15">
                  <a:txBody>
                    <a:bodyPr/>
                    <a:lstStyle/>
                    <a:p>
                      <a:pPr algn="ctr" fontAlgn="b"/>
                      <a:r>
                        <a:rPr lang="tr-TR" sz="1000" u="none" strike="noStrike" dirty="0" smtClean="0">
                          <a:effectLst/>
                          <a:latin typeface="Times New Roman" panose="02020603050405020304" pitchFamily="18" charset="0"/>
                          <a:cs typeface="Times New Roman" panose="02020603050405020304" pitchFamily="18" charset="0"/>
                        </a:rPr>
                        <a:t>    A</a:t>
                      </a:r>
                      <a:r>
                        <a:rPr lang="tr-TR" sz="1000" u="none" strike="noStrike" dirty="0">
                          <a:effectLst/>
                          <a:latin typeface="Times New Roman" panose="02020603050405020304" pitchFamily="18" charset="0"/>
                          <a:cs typeface="Times New Roman" panose="02020603050405020304" pitchFamily="18" charset="0"/>
                        </a:rPr>
                        <a:t>. </a:t>
                      </a:r>
                      <a:r>
                        <a:rPr lang="tr-TR" sz="1000" u="none" strike="noStrike" dirty="0" smtClean="0">
                          <a:effectLst/>
                          <a:latin typeface="Times New Roman" panose="02020603050405020304" pitchFamily="18" charset="0"/>
                          <a:cs typeface="Times New Roman" panose="02020603050405020304" pitchFamily="18" charset="0"/>
                        </a:rPr>
                        <a:t>İşletme                        </a:t>
                      </a:r>
                      <a:r>
                        <a:rPr lang="tr-TR" sz="1000" u="none" strike="noStrike" dirty="0">
                          <a:effectLst/>
                          <a:latin typeface="Times New Roman" panose="02020603050405020304" pitchFamily="18" charset="0"/>
                          <a:cs typeface="Times New Roman" panose="02020603050405020304" pitchFamily="18" charset="0"/>
                        </a:rPr>
                        <a:t>B. </a:t>
                      </a:r>
                      <a:r>
                        <a:rPr lang="tr-TR" sz="1000" u="none" strike="noStrike" dirty="0" smtClean="0">
                          <a:effectLst/>
                          <a:latin typeface="Times New Roman" panose="02020603050405020304" pitchFamily="18" charset="0"/>
                          <a:cs typeface="Times New Roman" panose="02020603050405020304" pitchFamily="18" charset="0"/>
                        </a:rPr>
                        <a:t>Arazi                         C</a:t>
                      </a:r>
                      <a:r>
                        <a:rPr lang="tr-TR" sz="1000" u="none" strike="noStrike" dirty="0">
                          <a:effectLst/>
                          <a:latin typeface="Times New Roman" panose="02020603050405020304" pitchFamily="18" charset="0"/>
                          <a:cs typeface="Times New Roman" panose="02020603050405020304" pitchFamily="18" charset="0"/>
                        </a:rPr>
                        <a:t>. Küçükbaş hayvan (koyun ve </a:t>
                      </a:r>
                      <a:r>
                        <a:rPr lang="tr-TR" sz="1000" u="none" strike="noStrike" dirty="0" smtClean="0">
                          <a:effectLst/>
                          <a:latin typeface="Times New Roman" panose="02020603050405020304" pitchFamily="18" charset="0"/>
                          <a:cs typeface="Times New Roman" panose="02020603050405020304" pitchFamily="18" charset="0"/>
                        </a:rPr>
                        <a:t>keçi)                       </a:t>
                      </a:r>
                      <a:r>
                        <a:rPr lang="tr-TR" sz="1000" u="none" strike="noStrike" baseline="0" dirty="0" smtClean="0">
                          <a:effectLst/>
                          <a:latin typeface="Times New Roman" panose="02020603050405020304" pitchFamily="18" charset="0"/>
                          <a:cs typeface="Times New Roman" panose="02020603050405020304" pitchFamily="18" charset="0"/>
                        </a:rPr>
                        <a:t> </a:t>
                      </a:r>
                      <a:r>
                        <a:rPr lang="tr-TR" sz="1000" u="none" strike="noStrike" dirty="0" smtClean="0">
                          <a:effectLst/>
                          <a:latin typeface="Times New Roman" panose="02020603050405020304" pitchFamily="18" charset="0"/>
                          <a:cs typeface="Times New Roman" panose="02020603050405020304" pitchFamily="18" charset="0"/>
                        </a:rPr>
                        <a:t>D</a:t>
                      </a:r>
                      <a:r>
                        <a:rPr lang="tr-TR" sz="1000" u="none" strike="noStrike" dirty="0">
                          <a:effectLst/>
                          <a:latin typeface="Times New Roman" panose="02020603050405020304" pitchFamily="18" charset="0"/>
                          <a:cs typeface="Times New Roman" panose="02020603050405020304" pitchFamily="18" charset="0"/>
                        </a:rPr>
                        <a:t>. Büyükbaş hayvan (sığır ve manda)</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tr-TR" sz="700" b="1" i="0" u="none" strike="noStrike" dirty="0">
                        <a:solidFill>
                          <a:srgbClr val="000000"/>
                        </a:solidFill>
                        <a:effectLst/>
                        <a:latin typeface="Arial Tur"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tr-TR"/>
                    </a:p>
                  </a:txBody>
                  <a:tcPr/>
                </a:tc>
                <a:tc hMerge="1">
                  <a:txBody>
                    <a:bodyPr/>
                    <a:lstStyle/>
                    <a:p>
                      <a:pPr algn="ctr" fontAlgn="b"/>
                      <a:endParaRPr lang="tr-TR" sz="700" b="1" i="0" u="none" strike="noStrike" dirty="0">
                        <a:solidFill>
                          <a:srgbClr val="000000"/>
                        </a:solidFill>
                        <a:effectLst/>
                        <a:latin typeface="Arial Tur"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tr-TR" sz="700" b="1" i="0" u="none" strike="noStrike" dirty="0">
                        <a:solidFill>
                          <a:srgbClr val="000000"/>
                        </a:solidFill>
                        <a:effectLst/>
                        <a:latin typeface="Arial Tur"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tr-TR" sz="700" b="1" i="0" u="none" strike="noStrike" dirty="0">
                        <a:solidFill>
                          <a:srgbClr val="000000"/>
                        </a:solidFill>
                        <a:effectLst/>
                        <a:latin typeface="Arial Tur"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fontAlgn="b"/>
                      <a:endParaRPr lang="tr-TR" sz="700" b="1" i="0" u="none" strike="noStrike" dirty="0">
                        <a:solidFill>
                          <a:srgbClr val="000000"/>
                        </a:solidFill>
                        <a:effectLst/>
                        <a:latin typeface="Arial Tur"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fontAlgn="b"/>
                      <a:endParaRPr lang="tr-TR" sz="700" b="0" i="0" u="none" strike="noStrike" dirty="0">
                        <a:solidFill>
                          <a:srgbClr val="000000"/>
                        </a:solidFill>
                        <a:effectLst/>
                        <a:latin typeface="Arial"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b"/>
                      <a:endParaRPr lang="tr-TR" sz="700" b="0" i="0" u="none" strike="noStrike" dirty="0">
                        <a:solidFill>
                          <a:srgbClr val="000000"/>
                        </a:solidFill>
                        <a:effectLst/>
                        <a:latin typeface="Arial"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993955"/>
                  </a:ext>
                </a:extLst>
              </a:tr>
              <a:tr h="629911">
                <a:tc rowSpan="2">
                  <a:txBody>
                    <a:bodyPr/>
                    <a:lstStyle/>
                    <a:p>
                      <a:pPr algn="ctr" fontAlgn="b"/>
                      <a:r>
                        <a:rPr lang="tr-TR" sz="1000" u="none" strike="noStrike" dirty="0">
                          <a:effectLst/>
                          <a:latin typeface="Times New Roman" panose="02020603050405020304" pitchFamily="18" charset="0"/>
                          <a:cs typeface="Times New Roman" panose="02020603050405020304" pitchFamily="18" charset="0"/>
                        </a:rPr>
                        <a:t>İşletme büyüklüğü (dekar</a:t>
                      </a:r>
                      <a:r>
                        <a:rPr lang="tr-TR" sz="1000" u="none" strike="noStrike" dirty="0" smtClean="0">
                          <a:effectLst/>
                          <a:latin typeface="Times New Roman" panose="02020603050405020304" pitchFamily="18" charset="0"/>
                          <a:cs typeface="Times New Roman" panose="02020603050405020304" pitchFamily="18" charset="0"/>
                        </a:rPr>
                        <a:t>)</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pPr algn="ctr" fontAlgn="ctr"/>
                      <a:r>
                        <a:rPr lang="tr-TR" sz="1100" u="none" strike="noStrike" dirty="0">
                          <a:effectLst/>
                          <a:latin typeface="Times New Roman" panose="02020603050405020304" pitchFamily="18" charset="0"/>
                          <a:cs typeface="Times New Roman" panose="02020603050405020304" pitchFamily="18" charset="0"/>
                        </a:rPr>
                        <a:t>Toplam</a:t>
                      </a:r>
                      <a:br>
                        <a:rPr lang="tr-TR" sz="1100" u="none" strike="noStrike" dirty="0">
                          <a:effectLst/>
                          <a:latin typeface="Times New Roman" panose="02020603050405020304" pitchFamily="18" charset="0"/>
                          <a:cs typeface="Times New Roman" panose="02020603050405020304" pitchFamily="18" charset="0"/>
                        </a:rPr>
                      </a:br>
                      <a:endParaRPr lang="tr-TR"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algn="ctr" fontAlgn="ctr"/>
                      <a:r>
                        <a:rPr lang="tr-TR" sz="1100" u="none" strike="noStrike" dirty="0">
                          <a:effectLst/>
                          <a:latin typeface="Times New Roman" panose="02020603050405020304" pitchFamily="18" charset="0"/>
                          <a:cs typeface="Times New Roman" panose="02020603050405020304" pitchFamily="18" charset="0"/>
                        </a:rPr>
                        <a:t>Bitkisel üretim ve hayvancılık yapan işletme</a:t>
                      </a:r>
                      <a:br>
                        <a:rPr lang="tr-TR" sz="1100" u="none" strike="noStrike" dirty="0">
                          <a:effectLst/>
                          <a:latin typeface="Times New Roman" panose="02020603050405020304" pitchFamily="18" charset="0"/>
                          <a:cs typeface="Times New Roman" panose="02020603050405020304" pitchFamily="18" charset="0"/>
                        </a:rPr>
                      </a:br>
                      <a:endParaRPr lang="tr-TR"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2">
                  <a:txBody>
                    <a:bodyPr/>
                    <a:lstStyle/>
                    <a:p>
                      <a:pPr algn="ctr" fontAlgn="ctr"/>
                      <a:r>
                        <a:rPr lang="en-US" sz="1100" u="none" strike="noStrike" dirty="0" err="1">
                          <a:effectLst/>
                          <a:latin typeface="Times New Roman" panose="02020603050405020304" pitchFamily="18" charset="0"/>
                          <a:cs typeface="Times New Roman" panose="02020603050405020304" pitchFamily="18" charset="0"/>
                        </a:rPr>
                        <a:t>Yalnız</a:t>
                      </a:r>
                      <a:r>
                        <a:rPr lang="en-US" sz="1100" u="none" strike="noStrike" dirty="0">
                          <a:effectLst/>
                          <a:latin typeface="Times New Roman" panose="02020603050405020304" pitchFamily="18" charset="0"/>
                          <a:cs typeface="Times New Roman" panose="02020603050405020304" pitchFamily="18" charset="0"/>
                        </a:rPr>
                        <a:t> </a:t>
                      </a:r>
                      <a:r>
                        <a:rPr lang="en-US" sz="1100" u="none" strike="noStrike" dirty="0" err="1">
                          <a:effectLst/>
                          <a:latin typeface="Times New Roman" panose="02020603050405020304" pitchFamily="18" charset="0"/>
                          <a:cs typeface="Times New Roman" panose="02020603050405020304" pitchFamily="18" charset="0"/>
                        </a:rPr>
                        <a:t>bitkisel</a:t>
                      </a:r>
                      <a:r>
                        <a:rPr lang="en-US" sz="1100" u="none" strike="noStrike" dirty="0">
                          <a:effectLst/>
                          <a:latin typeface="Times New Roman" panose="02020603050405020304" pitchFamily="18" charset="0"/>
                          <a:cs typeface="Times New Roman" panose="02020603050405020304" pitchFamily="18" charset="0"/>
                        </a:rPr>
                        <a:t> </a:t>
                      </a:r>
                      <a:r>
                        <a:rPr lang="en-US" sz="1100" u="none" strike="noStrike" dirty="0" err="1">
                          <a:effectLst/>
                          <a:latin typeface="Times New Roman" panose="02020603050405020304" pitchFamily="18" charset="0"/>
                          <a:cs typeface="Times New Roman" panose="02020603050405020304" pitchFamily="18" charset="0"/>
                        </a:rPr>
                        <a:t>üretim</a:t>
                      </a:r>
                      <a:r>
                        <a:rPr lang="en-US" sz="1100" u="none" strike="noStrike" dirty="0">
                          <a:effectLst/>
                          <a:latin typeface="Times New Roman" panose="02020603050405020304" pitchFamily="18" charset="0"/>
                          <a:cs typeface="Times New Roman" panose="02020603050405020304" pitchFamily="18" charset="0"/>
                        </a:rPr>
                        <a:t> </a:t>
                      </a:r>
                      <a:r>
                        <a:rPr lang="en-US" sz="1100" u="none" strike="noStrike" dirty="0" err="1">
                          <a:effectLst/>
                          <a:latin typeface="Times New Roman" panose="02020603050405020304" pitchFamily="18" charset="0"/>
                          <a:cs typeface="Times New Roman" panose="02020603050405020304" pitchFamily="18" charset="0"/>
                        </a:rPr>
                        <a:t>yapan</a:t>
                      </a:r>
                      <a:r>
                        <a:rPr lang="en-US" sz="1100" u="none" strike="noStrike" dirty="0">
                          <a:effectLst/>
                          <a:latin typeface="Times New Roman" panose="02020603050405020304" pitchFamily="18" charset="0"/>
                          <a:cs typeface="Times New Roman" panose="02020603050405020304" pitchFamily="18" charset="0"/>
                        </a:rPr>
                        <a:t> </a:t>
                      </a:r>
                      <a:r>
                        <a:rPr lang="en-US" sz="1100" u="none" strike="noStrike" dirty="0" err="1" smtClean="0">
                          <a:effectLst/>
                          <a:latin typeface="Times New Roman" panose="02020603050405020304" pitchFamily="18" charset="0"/>
                          <a:cs typeface="Times New Roman" panose="02020603050405020304" pitchFamily="18" charset="0"/>
                        </a:rPr>
                        <a:t>işletm</a:t>
                      </a:r>
                      <a:r>
                        <a:rPr lang="tr-TR" sz="1100" u="none" strike="noStrike" dirty="0" smtClean="0">
                          <a:effectLst/>
                          <a:latin typeface="Times New Roman" panose="02020603050405020304" pitchFamily="18" charset="0"/>
                          <a:cs typeface="Times New Roman" panose="02020603050405020304" pitchFamily="18" charset="0"/>
                        </a:rPr>
                        <a:t>e</a:t>
                      </a:r>
                      <a:endParaRPr lang="en-US"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tr-TR"/>
                    </a:p>
                  </a:txBody>
                  <a:tcPr/>
                </a:tc>
                <a:tc gridSpan="4">
                  <a:txBody>
                    <a:bodyPr/>
                    <a:lstStyle/>
                    <a:p>
                      <a:pPr algn="ctr" fontAlgn="ctr"/>
                      <a:r>
                        <a:rPr lang="tr-TR" sz="1100" u="none" strike="noStrike" dirty="0">
                          <a:effectLst/>
                          <a:latin typeface="Times New Roman" panose="02020603050405020304" pitchFamily="18" charset="0"/>
                          <a:cs typeface="Times New Roman" panose="02020603050405020304" pitchFamily="18" charset="0"/>
                        </a:rPr>
                        <a:t>Yalnız hayvancılık yapan işletme (1)</a:t>
                      </a:r>
                      <a:br>
                        <a:rPr lang="tr-TR" sz="1100" u="none" strike="noStrike" dirty="0">
                          <a:effectLst/>
                          <a:latin typeface="Times New Roman" panose="02020603050405020304" pitchFamily="18" charset="0"/>
                          <a:cs typeface="Times New Roman" panose="02020603050405020304" pitchFamily="18" charset="0"/>
                        </a:rPr>
                      </a:br>
                      <a:endParaRPr lang="tr-TR" sz="11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848602044"/>
                  </a:ext>
                </a:extLst>
              </a:tr>
              <a:tr h="228072">
                <a:tc vMerge="1">
                  <a:txBody>
                    <a:bodyPr/>
                    <a:lstStyle/>
                    <a:p>
                      <a:endParaRPr lang="tr-TR"/>
                    </a:p>
                  </a:txBody>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A </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B </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C </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D </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A </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B</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C</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D </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A </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B </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A</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B</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C </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000" b="1" u="none" strike="noStrike" dirty="0">
                          <a:effectLst/>
                          <a:latin typeface="Times New Roman" panose="02020603050405020304" pitchFamily="18" charset="0"/>
                          <a:cs typeface="Times New Roman" panose="02020603050405020304" pitchFamily="18" charset="0"/>
                        </a:rPr>
                        <a:t>D</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72498822"/>
                  </a:ext>
                </a:extLst>
              </a:tr>
              <a:tr h="367303">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tr-TR" sz="1000" u="none" strike="noStrike" dirty="0" smtClean="0">
                          <a:effectLst/>
                          <a:latin typeface="Times New Roman" panose="02020603050405020304" pitchFamily="18" charset="0"/>
                          <a:cs typeface="Times New Roman" panose="02020603050405020304" pitchFamily="18" charset="0"/>
                        </a:rPr>
                        <a:t>Türkiye</a:t>
                      </a:r>
                      <a:r>
                        <a:rPr lang="tr-TR" sz="1000" b="1" i="0" u="none" strike="noStrike" baseline="0" dirty="0" smtClean="0">
                          <a:solidFill>
                            <a:srgbClr val="000000"/>
                          </a:solidFill>
                          <a:effectLst/>
                          <a:latin typeface="Times New Roman" panose="02020603050405020304" pitchFamily="18" charset="0"/>
                          <a:cs typeface="Times New Roman" panose="02020603050405020304" pitchFamily="18" charset="0"/>
                        </a:rPr>
                        <a:t> </a:t>
                      </a:r>
                      <a:r>
                        <a:rPr lang="tr-TR" sz="1000" u="none" strike="noStrike" dirty="0" smtClean="0">
                          <a:effectLst/>
                          <a:latin typeface="Times New Roman" panose="02020603050405020304" pitchFamily="18" charset="0"/>
                          <a:cs typeface="Times New Roman" panose="02020603050405020304" pitchFamily="18" charset="0"/>
                        </a:rPr>
                        <a:t>Toplam</a:t>
                      </a:r>
                      <a:endParaRPr lang="tr-TR" sz="1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62,3</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66,4</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98,6</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99,4</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37,2</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33,6</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0,5</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0,0</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1,4</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0,6</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645983831"/>
                  </a:ext>
                </a:extLst>
              </a:tr>
              <a:tr h="327698">
                <a:tc>
                  <a:txBody>
                    <a:bodyPr/>
                    <a:lstStyle/>
                    <a:p>
                      <a:pPr algn="ctr" fontAlgn="b"/>
                      <a:r>
                        <a:rPr lang="en-US" sz="900" u="none" strike="noStrike" dirty="0" smtClean="0">
                          <a:effectLst/>
                          <a:latin typeface="Times New Roman" panose="02020603050405020304" pitchFamily="18" charset="0"/>
                          <a:cs typeface="Times New Roman" panose="02020603050405020304" pitchFamily="18" charset="0"/>
                        </a:rPr>
                        <a:t> </a:t>
                      </a:r>
                      <a:r>
                        <a:rPr lang="en-US" sz="900" u="none" strike="noStrike" dirty="0" err="1">
                          <a:effectLst/>
                          <a:latin typeface="Times New Roman" panose="02020603050405020304" pitchFamily="18" charset="0"/>
                          <a:cs typeface="Times New Roman" panose="02020603050405020304" pitchFamily="18" charset="0"/>
                        </a:rPr>
                        <a:t>Arazisi</a:t>
                      </a:r>
                      <a:r>
                        <a:rPr lang="en-US" sz="900" u="none" strike="noStrike" dirty="0">
                          <a:effectLst/>
                          <a:latin typeface="Times New Roman" panose="02020603050405020304" pitchFamily="18" charset="0"/>
                          <a:cs typeface="Times New Roman" panose="02020603050405020304" pitchFamily="18" charset="0"/>
                        </a:rPr>
                        <a:t> </a:t>
                      </a:r>
                      <a:r>
                        <a:rPr lang="en-US" sz="900" u="none" strike="noStrike" dirty="0" err="1" smtClean="0">
                          <a:effectLst/>
                          <a:latin typeface="Times New Roman" panose="02020603050405020304" pitchFamily="18" charset="0"/>
                          <a:cs typeface="Times New Roman" panose="02020603050405020304" pitchFamily="18" charset="0"/>
                        </a:rPr>
                        <a:t>olmayan</a:t>
                      </a:r>
                      <a:endParaRPr lang="en-US" sz="9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a:t>
                      </a:r>
                      <a:endParaRPr lang="tr-TR" sz="16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877757569"/>
                  </a:ext>
                </a:extLst>
              </a:tr>
              <a:tr h="260654">
                <a:tc>
                  <a:txBody>
                    <a:bodyPr/>
                    <a:lstStyle/>
                    <a:p>
                      <a:pPr algn="ctr" fontAlgn="b"/>
                      <a:r>
                        <a:rPr lang="tr-TR" sz="1100" u="none" strike="noStrike" dirty="0">
                          <a:effectLst/>
                          <a:latin typeface="Times New Roman" panose="02020603050405020304" pitchFamily="18" charset="0"/>
                          <a:cs typeface="Times New Roman" panose="02020603050405020304" pitchFamily="18" charset="0"/>
                        </a:rPr>
                        <a:t>     -5</a:t>
                      </a:r>
                      <a:endParaRPr lang="tr-TR"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42,9</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43,6</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93,4</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97,0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56,5</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55,9</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0,6</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0,4</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6,6</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3,0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378706538"/>
                  </a:ext>
                </a:extLst>
              </a:tr>
              <a:tr h="260654">
                <a:tc>
                  <a:txBody>
                    <a:bodyPr/>
                    <a:lstStyle/>
                    <a:p>
                      <a:pPr algn="ctr" fontAlgn="b"/>
                      <a:r>
                        <a:rPr lang="tr-TR" sz="1100" u="none" strike="noStrike" dirty="0">
                          <a:effectLst/>
                          <a:latin typeface="Times New Roman" panose="02020603050405020304" pitchFamily="18" charset="0"/>
                          <a:cs typeface="Times New Roman" panose="02020603050405020304" pitchFamily="18" charset="0"/>
                        </a:rPr>
                        <a:t>      5-      9</a:t>
                      </a:r>
                      <a:endParaRPr lang="tr-TR"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48,7</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48,8</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99,1</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99,9</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51,3</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51,2</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0,9</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0,1</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737471433"/>
                  </a:ext>
                </a:extLst>
              </a:tr>
              <a:tr h="260654">
                <a:tc>
                  <a:txBody>
                    <a:bodyPr/>
                    <a:lstStyle/>
                    <a:p>
                      <a:pPr algn="ctr" fontAlgn="b"/>
                      <a:r>
                        <a:rPr lang="tr-TR" sz="1100" u="none" strike="noStrike" dirty="0">
                          <a:effectLst/>
                          <a:latin typeface="Times New Roman" panose="02020603050405020304" pitchFamily="18" charset="0"/>
                          <a:cs typeface="Times New Roman" panose="02020603050405020304" pitchFamily="18" charset="0"/>
                        </a:rPr>
                        <a:t>    10-    19</a:t>
                      </a:r>
                      <a:endParaRPr lang="tr-TR"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56,9</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57,0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99,7</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99,8</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42,9</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42,8</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0,2</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0,2</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0,3</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0,2</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26795655"/>
                  </a:ext>
                </a:extLst>
              </a:tr>
              <a:tr h="260654">
                <a:tc>
                  <a:txBody>
                    <a:bodyPr/>
                    <a:lstStyle/>
                    <a:p>
                      <a:pPr algn="ctr" fontAlgn="b"/>
                      <a:r>
                        <a:rPr lang="tr-TR" sz="1100" u="none" strike="noStrike" dirty="0">
                          <a:effectLst/>
                          <a:latin typeface="Times New Roman" panose="02020603050405020304" pitchFamily="18" charset="0"/>
                          <a:cs typeface="Times New Roman" panose="02020603050405020304" pitchFamily="18" charset="0"/>
                        </a:rPr>
                        <a:t>    20-    49</a:t>
                      </a:r>
                      <a:endParaRPr lang="tr-TR"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62,2</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63,1</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99,8</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99,9</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37,7</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36,8</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0,1</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0,1</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0,2</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0,1</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561954972"/>
                  </a:ext>
                </a:extLst>
              </a:tr>
              <a:tr h="260654">
                <a:tc>
                  <a:txBody>
                    <a:bodyPr/>
                    <a:lstStyle/>
                    <a:p>
                      <a:pPr algn="ctr" fontAlgn="b"/>
                      <a:r>
                        <a:rPr lang="tr-TR" sz="1100" u="none" strike="noStrike" dirty="0">
                          <a:effectLst/>
                          <a:latin typeface="Times New Roman" panose="02020603050405020304" pitchFamily="18" charset="0"/>
                          <a:cs typeface="Times New Roman" panose="02020603050405020304" pitchFamily="18" charset="0"/>
                        </a:rPr>
                        <a:t>    50-    99</a:t>
                      </a:r>
                      <a:endParaRPr lang="tr-TR"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68,5</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68,6</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31,4</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31,3</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0,1</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0,1</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88795231"/>
                  </a:ext>
                </a:extLst>
              </a:tr>
              <a:tr h="260654">
                <a:tc>
                  <a:txBody>
                    <a:bodyPr/>
                    <a:lstStyle/>
                    <a:p>
                      <a:pPr algn="ctr" fontAlgn="b"/>
                      <a:r>
                        <a:rPr lang="tr-TR" sz="1100" u="none" strike="noStrike">
                          <a:effectLst/>
                          <a:latin typeface="Times New Roman" panose="02020603050405020304" pitchFamily="18" charset="0"/>
                          <a:cs typeface="Times New Roman" panose="02020603050405020304" pitchFamily="18" charset="0"/>
                        </a:rPr>
                        <a:t>  100-  199</a:t>
                      </a:r>
                      <a:endParaRPr lang="tr-TR" sz="1100" b="0" i="0" u="none" strike="noStrike">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69,8</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69,9</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30,2</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30,1</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53968787"/>
                  </a:ext>
                </a:extLst>
              </a:tr>
              <a:tr h="260654">
                <a:tc>
                  <a:txBody>
                    <a:bodyPr/>
                    <a:lstStyle/>
                    <a:p>
                      <a:pPr algn="ctr" fontAlgn="b"/>
                      <a:r>
                        <a:rPr lang="tr-TR" sz="1100" u="none" strike="noStrike">
                          <a:effectLst/>
                          <a:latin typeface="Times New Roman" panose="02020603050405020304" pitchFamily="18" charset="0"/>
                          <a:cs typeface="Times New Roman" panose="02020603050405020304" pitchFamily="18" charset="0"/>
                        </a:rPr>
                        <a:t>  200-  499</a:t>
                      </a:r>
                      <a:endParaRPr lang="tr-TR" sz="1100" b="0" i="0" u="none" strike="noStrike">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65,8</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66,0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34,1</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34,0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161269975"/>
                  </a:ext>
                </a:extLst>
              </a:tr>
              <a:tr h="260654">
                <a:tc>
                  <a:txBody>
                    <a:bodyPr/>
                    <a:lstStyle/>
                    <a:p>
                      <a:pPr algn="ctr" fontAlgn="b"/>
                      <a:r>
                        <a:rPr lang="tr-TR" sz="1100" u="none" strike="noStrike">
                          <a:effectLst/>
                          <a:latin typeface="Times New Roman" panose="02020603050405020304" pitchFamily="18" charset="0"/>
                          <a:cs typeface="Times New Roman" panose="02020603050405020304" pitchFamily="18" charset="0"/>
                        </a:rPr>
                        <a:t>  500-  999</a:t>
                      </a:r>
                      <a:endParaRPr lang="tr-TR" sz="1100" b="0" i="0" u="none" strike="noStrike">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62,1</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61,8</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37,9</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38,2</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01180049"/>
                  </a:ext>
                </a:extLst>
              </a:tr>
              <a:tr h="260654">
                <a:tc>
                  <a:txBody>
                    <a:bodyPr/>
                    <a:lstStyle/>
                    <a:p>
                      <a:pPr algn="ctr" fontAlgn="b"/>
                      <a:r>
                        <a:rPr lang="tr-TR" sz="1100" u="none" strike="noStrike">
                          <a:effectLst/>
                          <a:latin typeface="Times New Roman" panose="02020603050405020304" pitchFamily="18" charset="0"/>
                          <a:cs typeface="Times New Roman" panose="02020603050405020304" pitchFamily="18" charset="0"/>
                        </a:rPr>
                        <a:t>1000-2499</a:t>
                      </a:r>
                      <a:endParaRPr lang="tr-TR" sz="1100" b="0" i="0" u="none" strike="noStrike">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57,9</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59,4</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42,1</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40,6</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597270490"/>
                  </a:ext>
                </a:extLst>
              </a:tr>
              <a:tr h="260654">
                <a:tc>
                  <a:txBody>
                    <a:bodyPr/>
                    <a:lstStyle/>
                    <a:p>
                      <a:pPr algn="ctr" fontAlgn="b"/>
                      <a:r>
                        <a:rPr lang="tr-TR" sz="1100" u="none" strike="noStrike">
                          <a:effectLst/>
                          <a:latin typeface="Times New Roman" panose="02020603050405020304" pitchFamily="18" charset="0"/>
                          <a:cs typeface="Times New Roman" panose="02020603050405020304" pitchFamily="18" charset="0"/>
                        </a:rPr>
                        <a:t>2500-4999</a:t>
                      </a:r>
                      <a:endParaRPr lang="tr-TR" sz="1100" b="0" i="0" u="none" strike="noStrike">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82,3</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81,6</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17,7</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18,4</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37956874"/>
                  </a:ext>
                </a:extLst>
              </a:tr>
              <a:tr h="260654">
                <a:tc>
                  <a:txBody>
                    <a:bodyPr/>
                    <a:lstStyle/>
                    <a:p>
                      <a:pPr algn="ctr" fontAlgn="b"/>
                      <a:r>
                        <a:rPr lang="tr-TR" sz="1100" u="none" strike="noStrike" dirty="0">
                          <a:effectLst/>
                          <a:latin typeface="Times New Roman" panose="02020603050405020304" pitchFamily="18" charset="0"/>
                          <a:cs typeface="Times New Roman" panose="02020603050405020304" pitchFamily="18" charset="0"/>
                        </a:rPr>
                        <a:t>5000+</a:t>
                      </a:r>
                      <a:endParaRPr lang="tr-TR" sz="11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72,2</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89,8</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100,0</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27,8</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10,2</a:t>
                      </a:r>
                      <a:endParaRPr lang="tr-TR" sz="1400" b="0"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tr-TR" sz="1400" u="none" strike="noStrike" dirty="0">
                          <a:effectLst/>
                          <a:latin typeface="Times New Roman" panose="02020603050405020304" pitchFamily="18" charset="0"/>
                          <a:cs typeface="Times New Roman" panose="02020603050405020304" pitchFamily="18" charset="0"/>
                        </a:rPr>
                        <a:t>-</a:t>
                      </a:r>
                      <a:endParaRPr lang="tr-TR" sz="1400" b="1" i="0" u="none" strike="noStrike" dirty="0">
                        <a:effectLst/>
                        <a:latin typeface="Times New Roman" panose="02020603050405020304" pitchFamily="18" charset="0"/>
                        <a:cs typeface="Times New Roman" panose="02020603050405020304" pitchFamily="18"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92287690"/>
                  </a:ext>
                </a:extLst>
              </a:tr>
              <a:tr h="325817">
                <a:tc gridSpan="15">
                  <a:txBody>
                    <a:bodyPr/>
                    <a:lstStyle/>
                    <a:p>
                      <a:pPr algn="ctr" fontAlgn="b"/>
                      <a:r>
                        <a:rPr lang="tr-TR" sz="700" u="none" strike="noStrike" dirty="0">
                          <a:effectLst/>
                        </a:rPr>
                        <a:t>(1) Yalnız hayvancılık yapan işletmenin tasarrufunda bulunan arazi, kavaklık, söğütlük, koruluk ve orman, tarıma elverişli olduğu halde kullanılmayan ve tarıma elverişsiz arazilerdir.</a:t>
                      </a:r>
                      <a:endParaRPr lang="tr-TR" sz="700" b="1" i="0" u="none" strike="noStrike" dirty="0">
                        <a:solidFill>
                          <a:srgbClr val="000000"/>
                        </a:solidFill>
                        <a:effectLst/>
                        <a:latin typeface="Arial" panose="020B0604020202020204" pitchFamily="34" charset="0"/>
                      </a:endParaRPr>
                    </a:p>
                    <a:p>
                      <a:pPr algn="ctr" fontAlgn="b"/>
                      <a:r>
                        <a:rPr lang="tr-TR" sz="700" u="none" strike="noStrike" dirty="0">
                          <a:effectLst/>
                        </a:rPr>
                        <a:t>Not: Örnekleme ile yapılan bu çalışmanın genişletme katsayısı </a:t>
                      </a:r>
                      <a:r>
                        <a:rPr lang="tr-TR" sz="700" u="none" strike="noStrike" dirty="0" err="1">
                          <a:effectLst/>
                        </a:rPr>
                        <a:t>desimalli</a:t>
                      </a:r>
                      <a:r>
                        <a:rPr lang="tr-TR" sz="700" u="none" strike="noStrike" dirty="0">
                          <a:effectLst/>
                        </a:rPr>
                        <a:t> </a:t>
                      </a:r>
                      <a:r>
                        <a:rPr lang="tr-TR" sz="700" u="none" strike="noStrike" dirty="0" err="1">
                          <a:effectLst/>
                        </a:rPr>
                        <a:t>kulanıldığından</a:t>
                      </a:r>
                      <a:r>
                        <a:rPr lang="tr-TR" sz="700" u="none" strike="noStrike" dirty="0">
                          <a:effectLst/>
                        </a:rPr>
                        <a:t> rakamlar yuvarlamadan dolayı toplamı vermeyebilir</a:t>
                      </a:r>
                      <a:r>
                        <a:rPr lang="tr-TR" sz="700" u="none" strike="noStrike" dirty="0" smtClean="0">
                          <a:effectLst/>
                        </a:rPr>
                        <a:t>.</a:t>
                      </a:r>
                      <a:endParaRPr lang="tr-TR" sz="700" b="1" i="0" u="none" strike="noStrike" dirty="0">
                        <a:solidFill>
                          <a:srgbClr val="000000"/>
                        </a:solidFill>
                        <a:effectLst/>
                        <a:latin typeface="Arial"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fontAlgn="b"/>
                      <a:endParaRPr lang="tr-TR" sz="700" b="0" i="0" u="none" strike="noStrike" dirty="0">
                        <a:solidFill>
                          <a:srgbClr val="000000"/>
                        </a:solidFill>
                        <a:effectLst/>
                        <a:latin typeface="Arial" panose="020B0604020202020204" pitchFamily="34" charset="0"/>
                      </a:endParaRPr>
                    </a:p>
                  </a:txBody>
                  <a:tcPr marL="8358" marR="8358" marT="83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55087594"/>
                  </a:ext>
                </a:extLst>
              </a:tr>
            </a:tbl>
          </a:graphicData>
        </a:graphic>
      </p:graphicFrame>
      <p:sp>
        <p:nvSpPr>
          <p:cNvPr id="8" name="Metin kutusu 7"/>
          <p:cNvSpPr txBox="1"/>
          <p:nvPr/>
        </p:nvSpPr>
        <p:spPr>
          <a:xfrm>
            <a:off x="7810498" y="1171575"/>
            <a:ext cx="4152900" cy="1569660"/>
          </a:xfrm>
          <a:prstGeom prst="rect">
            <a:avLst/>
          </a:prstGeom>
          <a:noFill/>
        </p:spPr>
        <p:txBody>
          <a:bodyPr wrap="square" rtlCol="0">
            <a:spAutoFit/>
          </a:bodyPr>
          <a:lstStyle/>
          <a:p>
            <a:pPr marL="285750" indent="-285750" algn="ctr">
              <a:buFont typeface="Wingdings" panose="05000000000000000000" pitchFamily="2" charset="2"/>
              <a:buChar char="Ø"/>
            </a:pPr>
            <a:r>
              <a:rPr lang="tr-TR" sz="1600" dirty="0" smtClean="0">
                <a:latin typeface="Times New Roman" panose="02020603050405020304" pitchFamily="18" charset="0"/>
                <a:cs typeface="Times New Roman" panose="02020603050405020304" pitchFamily="18" charset="0"/>
              </a:rPr>
              <a:t>Türkiye’de işletme büyüklüğü ve tipine göre işletmelerin, %62,3’ü hem bitkisel üretim hem de hayvancılık yaptığı, %37,2’i sadece bitkisel üretim yaptığı görülmektedir. Sadece hayvancılık yapan işletmelerin oranı ise %0,5’tir.</a:t>
            </a:r>
            <a:endParaRPr lang="tr-TR" sz="1600" dirty="0">
              <a:latin typeface="Times New Roman" panose="02020603050405020304" pitchFamily="18" charset="0"/>
              <a:cs typeface="Times New Roman" panose="02020603050405020304" pitchFamily="18" charset="0"/>
            </a:endParaRPr>
          </a:p>
        </p:txBody>
      </p:sp>
      <p:sp>
        <p:nvSpPr>
          <p:cNvPr id="9" name="Metin kutusu 8"/>
          <p:cNvSpPr txBox="1"/>
          <p:nvPr/>
        </p:nvSpPr>
        <p:spPr>
          <a:xfrm>
            <a:off x="7891461" y="3167381"/>
            <a:ext cx="3990975" cy="830997"/>
          </a:xfrm>
          <a:prstGeom prst="rect">
            <a:avLst/>
          </a:prstGeom>
          <a:noFill/>
        </p:spPr>
        <p:txBody>
          <a:bodyPr wrap="square" rtlCol="0">
            <a:spAutoFit/>
          </a:bodyPr>
          <a:lstStyle/>
          <a:p>
            <a:pPr marL="285750" indent="-285750" algn="ctr">
              <a:buFont typeface="Wingdings" panose="05000000000000000000" pitchFamily="2" charset="2"/>
              <a:buChar char="Ø"/>
            </a:pPr>
            <a:r>
              <a:rPr lang="tr-TR" sz="1600" dirty="0" smtClean="0">
                <a:latin typeface="Times New Roman" panose="02020603050405020304" pitchFamily="18" charset="0"/>
                <a:cs typeface="Times New Roman" panose="02020603050405020304" pitchFamily="18" charset="0"/>
              </a:rPr>
              <a:t>Türkiye’de küçükbaş hayvan yetiştiriciliği yapan işletmelerin % 98,6’ı hem bitkisel hem hayvancılık yapan işletmelerdedir. </a:t>
            </a:r>
            <a:endParaRPr lang="tr-TR" sz="1600" dirty="0">
              <a:latin typeface="Times New Roman" panose="02020603050405020304" pitchFamily="18" charset="0"/>
              <a:cs typeface="Times New Roman" panose="02020603050405020304" pitchFamily="18" charset="0"/>
            </a:endParaRPr>
          </a:p>
        </p:txBody>
      </p:sp>
      <p:sp>
        <p:nvSpPr>
          <p:cNvPr id="10" name="Metin kutusu 9"/>
          <p:cNvSpPr txBox="1"/>
          <p:nvPr/>
        </p:nvSpPr>
        <p:spPr>
          <a:xfrm>
            <a:off x="7891462" y="4578957"/>
            <a:ext cx="3990975" cy="830997"/>
          </a:xfrm>
          <a:prstGeom prst="rect">
            <a:avLst/>
          </a:prstGeom>
          <a:noFill/>
        </p:spPr>
        <p:txBody>
          <a:bodyPr wrap="square" rtlCol="0">
            <a:spAutoFit/>
          </a:bodyPr>
          <a:lstStyle/>
          <a:p>
            <a:pPr marL="285750" indent="-285750" algn="just">
              <a:buFont typeface="Wingdings" panose="05000000000000000000" pitchFamily="2" charset="2"/>
              <a:buChar char="Ø"/>
            </a:pPr>
            <a:r>
              <a:rPr lang="tr-TR" sz="1600" dirty="0" smtClean="0">
                <a:latin typeface="Times New Roman" panose="02020603050405020304" pitchFamily="18" charset="0"/>
                <a:cs typeface="Times New Roman" panose="02020603050405020304" pitchFamily="18" charset="0"/>
              </a:rPr>
              <a:t>Türkiye’de büyükbaş hayvan yetiştiriciliği yapan işletmelerin % 99,6’ı hem bitkisel hem hayvancılık yapan işletmelerdedir. </a:t>
            </a:r>
            <a:endParaRPr 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3464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extLst/>
          </p:nvPr>
        </p:nvGraphicFramePr>
        <p:xfrm>
          <a:off x="342900" y="834231"/>
          <a:ext cx="6305549" cy="4630976"/>
        </p:xfrm>
        <a:graphic>
          <a:graphicData uri="http://schemas.openxmlformats.org/drawingml/2006/table">
            <a:tbl>
              <a:tblPr>
                <a:tableStyleId>{5C22544A-7EE6-4342-B048-85BDC9FD1C3A}</a:tableStyleId>
              </a:tblPr>
              <a:tblGrid>
                <a:gridCol w="1455665">
                  <a:extLst>
                    <a:ext uri="{9D8B030D-6E8A-4147-A177-3AD203B41FA5}">
                      <a16:colId xmlns:a16="http://schemas.microsoft.com/office/drawing/2014/main" val="973709088"/>
                    </a:ext>
                  </a:extLst>
                </a:gridCol>
                <a:gridCol w="867800">
                  <a:extLst>
                    <a:ext uri="{9D8B030D-6E8A-4147-A177-3AD203B41FA5}">
                      <a16:colId xmlns:a16="http://schemas.microsoft.com/office/drawing/2014/main" val="1132950505"/>
                    </a:ext>
                  </a:extLst>
                </a:gridCol>
                <a:gridCol w="825810">
                  <a:extLst>
                    <a:ext uri="{9D8B030D-6E8A-4147-A177-3AD203B41FA5}">
                      <a16:colId xmlns:a16="http://schemas.microsoft.com/office/drawing/2014/main" val="3796560225"/>
                    </a:ext>
                  </a:extLst>
                </a:gridCol>
                <a:gridCol w="1459165">
                  <a:extLst>
                    <a:ext uri="{9D8B030D-6E8A-4147-A177-3AD203B41FA5}">
                      <a16:colId xmlns:a16="http://schemas.microsoft.com/office/drawing/2014/main" val="3410480324"/>
                    </a:ext>
                  </a:extLst>
                </a:gridCol>
                <a:gridCol w="867800">
                  <a:extLst>
                    <a:ext uri="{9D8B030D-6E8A-4147-A177-3AD203B41FA5}">
                      <a16:colId xmlns:a16="http://schemas.microsoft.com/office/drawing/2014/main" val="3247247802"/>
                    </a:ext>
                  </a:extLst>
                </a:gridCol>
                <a:gridCol w="829309">
                  <a:extLst>
                    <a:ext uri="{9D8B030D-6E8A-4147-A177-3AD203B41FA5}">
                      <a16:colId xmlns:a16="http://schemas.microsoft.com/office/drawing/2014/main" val="4103501735"/>
                    </a:ext>
                  </a:extLst>
                </a:gridCol>
              </a:tblGrid>
              <a:tr h="550782">
                <a:tc gridSpan="6">
                  <a:txBody>
                    <a:bodyPr/>
                    <a:lstStyle/>
                    <a:p>
                      <a:pPr algn="ctr" fontAlgn="ctr"/>
                      <a:r>
                        <a:rPr lang="tr-TR" sz="1400" b="1" u="none" strike="noStrike" dirty="0" smtClean="0">
                          <a:effectLst/>
                          <a:latin typeface="Times New Roman" panose="02020603050405020304" pitchFamily="18" charset="0"/>
                          <a:cs typeface="Times New Roman" panose="02020603050405020304" pitchFamily="18" charset="0"/>
                        </a:rPr>
                        <a:t>Büyükbaş </a:t>
                      </a:r>
                      <a:r>
                        <a:rPr lang="tr-TR" sz="1400" b="1" u="none" strike="noStrike" dirty="0">
                          <a:effectLst/>
                          <a:latin typeface="Times New Roman" panose="02020603050405020304" pitchFamily="18" charset="0"/>
                          <a:cs typeface="Times New Roman" panose="02020603050405020304" pitchFamily="18" charset="0"/>
                        </a:rPr>
                        <a:t>ve küçükbaş hayvanı olan işletmelerin işletme büyüklüğüne </a:t>
                      </a:r>
                      <a:r>
                        <a:rPr lang="tr-TR" sz="1400" b="1" u="none" strike="noStrike" dirty="0" smtClean="0">
                          <a:effectLst/>
                          <a:latin typeface="Times New Roman" panose="02020603050405020304" pitchFamily="18" charset="0"/>
                          <a:cs typeface="Times New Roman" panose="02020603050405020304" pitchFamily="18" charset="0"/>
                        </a:rPr>
                        <a:t>göre</a:t>
                      </a:r>
                    </a:p>
                    <a:p>
                      <a:pPr algn="ctr" fontAlgn="ctr"/>
                      <a:r>
                        <a:rPr lang="tr-TR" sz="1400" b="1" u="none" strike="noStrike" dirty="0" smtClean="0">
                          <a:effectLst/>
                          <a:latin typeface="Times New Roman" panose="02020603050405020304" pitchFamily="18" charset="0"/>
                          <a:cs typeface="Times New Roman" panose="02020603050405020304" pitchFamily="18" charset="0"/>
                        </a:rPr>
                        <a:t> </a:t>
                      </a:r>
                      <a:r>
                        <a:rPr lang="tr-TR" sz="1400" b="1" u="none" strike="noStrike" dirty="0">
                          <a:effectLst/>
                          <a:latin typeface="Times New Roman" panose="02020603050405020304" pitchFamily="18" charset="0"/>
                          <a:cs typeface="Times New Roman" panose="02020603050405020304" pitchFamily="18" charset="0"/>
                        </a:rPr>
                        <a:t>işletme ve hayvan varlığı dağılımı (%)</a:t>
                      </a:r>
                      <a:endParaRPr lang="tr-TR" sz="1400" b="1" i="0" u="none" strike="noStrike" dirty="0">
                        <a:solidFill>
                          <a:srgbClr val="000000"/>
                        </a:solidFill>
                        <a:effectLst/>
                        <a:latin typeface="Times New Roman" panose="02020603050405020304" pitchFamily="18" charset="0"/>
                        <a:cs typeface="Times New Roman" panose="02020603050405020304" pitchFamily="18" charset="0"/>
                      </a:endParaRPr>
                    </a:p>
                    <a:p>
                      <a:pPr algn="ctr" fontAlgn="b"/>
                      <a:r>
                        <a:rPr lang="tr-TR" sz="800" u="none" strike="noStrike" dirty="0">
                          <a:effectLst/>
                          <a:latin typeface="Times New Roman" panose="02020603050405020304" pitchFamily="18" charset="0"/>
                          <a:cs typeface="Times New Roman" panose="02020603050405020304" pitchFamily="18" charset="0"/>
                        </a:rPr>
                        <a:t>                [Referans gününde, her yaşta büyükbaş (sığır ve manda) ve küçükbaş (koyun ve keçi) hayvan]</a:t>
                      </a:r>
                      <a:endParaRPr lang="tr-TR" sz="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593718482"/>
                  </a:ext>
                </a:extLst>
              </a:tr>
              <a:tr h="669870">
                <a:tc>
                  <a:txBody>
                    <a:bodyPr/>
                    <a:lstStyle/>
                    <a:p>
                      <a:pPr algn="ctr" fontAlgn="b"/>
                      <a:r>
                        <a:rPr lang="tr-TR" sz="1200" u="none" strike="noStrike" dirty="0" err="1" smtClean="0">
                          <a:effectLst/>
                          <a:latin typeface="Times New Roman" panose="02020603050405020304" pitchFamily="18" charset="0"/>
                          <a:cs typeface="Times New Roman" panose="02020603050405020304" pitchFamily="18" charset="0"/>
                        </a:rPr>
                        <a:t>B.baş</a:t>
                      </a:r>
                      <a:r>
                        <a:rPr lang="tr-TR" sz="1200" u="none" strike="noStrike" dirty="0" smtClean="0">
                          <a:effectLst/>
                          <a:latin typeface="Times New Roman" panose="02020603050405020304" pitchFamily="18" charset="0"/>
                          <a:cs typeface="Times New Roman" panose="02020603050405020304" pitchFamily="18" charset="0"/>
                        </a:rPr>
                        <a:t> </a:t>
                      </a:r>
                      <a:r>
                        <a:rPr lang="tr-TR" sz="1200" u="none" strike="noStrike" dirty="0">
                          <a:effectLst/>
                          <a:latin typeface="Times New Roman" panose="02020603050405020304" pitchFamily="18" charset="0"/>
                          <a:cs typeface="Times New Roman" panose="02020603050405020304" pitchFamily="18" charset="0"/>
                        </a:rPr>
                        <a:t>hayvan sayısına göre işletme büyüklüğü (baş)</a:t>
                      </a:r>
                      <a:endParaRPr lang="tr-TR"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tr-TR" sz="1200" u="none" strike="noStrike" dirty="0" err="1" smtClean="0">
                          <a:effectLst/>
                          <a:latin typeface="Times New Roman" panose="02020603050405020304" pitchFamily="18" charset="0"/>
                          <a:cs typeface="Times New Roman" panose="02020603050405020304" pitchFamily="18" charset="0"/>
                        </a:rPr>
                        <a:t>B.baş</a:t>
                      </a:r>
                      <a:r>
                        <a:rPr lang="tr-TR" sz="1200" u="none" strike="noStrike" dirty="0" smtClean="0">
                          <a:effectLst/>
                          <a:latin typeface="Times New Roman" panose="02020603050405020304" pitchFamily="18" charset="0"/>
                          <a:cs typeface="Times New Roman" panose="02020603050405020304" pitchFamily="18" charset="0"/>
                        </a:rPr>
                        <a:t> </a:t>
                      </a:r>
                      <a:r>
                        <a:rPr lang="tr-TR" sz="1200" u="none" strike="noStrike" dirty="0">
                          <a:effectLst/>
                          <a:latin typeface="Times New Roman" panose="02020603050405020304" pitchFamily="18" charset="0"/>
                          <a:cs typeface="Times New Roman" panose="02020603050405020304" pitchFamily="18" charset="0"/>
                        </a:rPr>
                        <a:t>hayvanı olan işletme</a:t>
                      </a:r>
                      <a:endParaRPr lang="tr-TR"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tr-TR" sz="1200" u="none" strike="noStrike" dirty="0" err="1" smtClean="0">
                          <a:effectLst/>
                          <a:latin typeface="Times New Roman" panose="02020603050405020304" pitchFamily="18" charset="0"/>
                          <a:cs typeface="Times New Roman" panose="02020603050405020304" pitchFamily="18" charset="0"/>
                        </a:rPr>
                        <a:t>B.baş</a:t>
                      </a:r>
                      <a:r>
                        <a:rPr lang="tr-TR" sz="1200" u="none" strike="noStrike" dirty="0" smtClean="0">
                          <a:effectLst/>
                          <a:latin typeface="Times New Roman" panose="02020603050405020304" pitchFamily="18" charset="0"/>
                          <a:cs typeface="Times New Roman" panose="02020603050405020304" pitchFamily="18" charset="0"/>
                        </a:rPr>
                        <a:t> </a:t>
                      </a:r>
                      <a:r>
                        <a:rPr lang="tr-TR" sz="1200" u="none" strike="noStrike" dirty="0">
                          <a:effectLst/>
                          <a:latin typeface="Times New Roman" panose="02020603050405020304" pitchFamily="18" charset="0"/>
                          <a:cs typeface="Times New Roman" panose="02020603050405020304" pitchFamily="18" charset="0"/>
                        </a:rPr>
                        <a:t>hayvan </a:t>
                      </a:r>
                      <a:endParaRPr lang="tr-TR"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tr-TR" sz="1200" u="none" strike="noStrike" dirty="0" err="1" smtClean="0">
                          <a:effectLst/>
                          <a:latin typeface="Times New Roman" panose="02020603050405020304" pitchFamily="18" charset="0"/>
                          <a:cs typeface="Times New Roman" panose="02020603050405020304" pitchFamily="18" charset="0"/>
                        </a:rPr>
                        <a:t>K.baş</a:t>
                      </a:r>
                      <a:r>
                        <a:rPr lang="tr-TR" sz="1200" u="none" strike="noStrike" dirty="0" smtClean="0">
                          <a:effectLst/>
                          <a:latin typeface="Times New Roman" panose="02020603050405020304" pitchFamily="18" charset="0"/>
                          <a:cs typeface="Times New Roman" panose="02020603050405020304" pitchFamily="18" charset="0"/>
                        </a:rPr>
                        <a:t> </a:t>
                      </a:r>
                      <a:r>
                        <a:rPr lang="tr-TR" sz="1200" u="none" strike="noStrike" dirty="0">
                          <a:effectLst/>
                          <a:latin typeface="Times New Roman" panose="02020603050405020304" pitchFamily="18" charset="0"/>
                          <a:cs typeface="Times New Roman" panose="02020603050405020304" pitchFamily="18" charset="0"/>
                        </a:rPr>
                        <a:t>hayvan sayısına göre işletme büyüklüğü (baş)</a:t>
                      </a:r>
                      <a:endParaRPr lang="tr-TR"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b"/>
                      <a:r>
                        <a:rPr lang="tr-TR" sz="1200" u="none" strike="noStrike" dirty="0" err="1" smtClean="0">
                          <a:effectLst/>
                          <a:latin typeface="Times New Roman" panose="02020603050405020304" pitchFamily="18" charset="0"/>
                          <a:cs typeface="Times New Roman" panose="02020603050405020304" pitchFamily="18" charset="0"/>
                        </a:rPr>
                        <a:t>K.baş</a:t>
                      </a:r>
                      <a:r>
                        <a:rPr lang="tr-TR" sz="1200" u="none" strike="noStrike" dirty="0" smtClean="0">
                          <a:effectLst/>
                          <a:latin typeface="Times New Roman" panose="02020603050405020304" pitchFamily="18" charset="0"/>
                          <a:cs typeface="Times New Roman" panose="02020603050405020304" pitchFamily="18" charset="0"/>
                        </a:rPr>
                        <a:t> </a:t>
                      </a:r>
                      <a:r>
                        <a:rPr lang="tr-TR" sz="1200" u="none" strike="noStrike" dirty="0">
                          <a:effectLst/>
                          <a:latin typeface="Times New Roman" panose="02020603050405020304" pitchFamily="18" charset="0"/>
                          <a:cs typeface="Times New Roman" panose="02020603050405020304" pitchFamily="18" charset="0"/>
                        </a:rPr>
                        <a:t>hayvanı olan işletme</a:t>
                      </a:r>
                      <a:endParaRPr lang="tr-TR"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b"/>
                      <a:r>
                        <a:rPr lang="tr-TR" sz="1200" u="none" strike="noStrike" dirty="0" err="1" smtClean="0">
                          <a:effectLst/>
                          <a:latin typeface="Times New Roman" panose="02020603050405020304" pitchFamily="18" charset="0"/>
                          <a:cs typeface="Times New Roman" panose="02020603050405020304" pitchFamily="18" charset="0"/>
                        </a:rPr>
                        <a:t>K.baş</a:t>
                      </a:r>
                      <a:r>
                        <a:rPr lang="tr-TR" sz="1200" u="none" strike="noStrike" dirty="0" smtClean="0">
                          <a:effectLst/>
                          <a:latin typeface="Times New Roman" panose="02020603050405020304" pitchFamily="18" charset="0"/>
                          <a:cs typeface="Times New Roman" panose="02020603050405020304" pitchFamily="18" charset="0"/>
                        </a:rPr>
                        <a:t> </a:t>
                      </a:r>
                      <a:r>
                        <a:rPr lang="tr-TR" sz="1200" u="none" strike="noStrike" dirty="0">
                          <a:effectLst/>
                          <a:latin typeface="Times New Roman" panose="02020603050405020304" pitchFamily="18" charset="0"/>
                          <a:cs typeface="Times New Roman" panose="02020603050405020304" pitchFamily="18" charset="0"/>
                        </a:rPr>
                        <a:t>hayvan </a:t>
                      </a:r>
                      <a:endParaRPr lang="tr-TR"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10304467"/>
                  </a:ext>
                </a:extLst>
              </a:tr>
              <a:tr h="610326">
                <a:tc>
                  <a:txBody>
                    <a:bodyPr/>
                    <a:lstStyle/>
                    <a:p>
                      <a:pPr algn="ctr" fontAlgn="b"/>
                      <a:r>
                        <a:rPr lang="tr-TR" sz="1600" u="none" strike="noStrike" dirty="0" smtClean="0">
                          <a:effectLst/>
                          <a:latin typeface="Times New Roman" panose="02020603050405020304" pitchFamily="18" charset="0"/>
                          <a:cs typeface="Times New Roman" panose="02020603050405020304" pitchFamily="18" charset="0"/>
                        </a:rPr>
                        <a:t>Türkiye</a:t>
                      </a:r>
                      <a:endParaRPr lang="tr-TR" sz="1600" b="1" i="0" u="none" strike="noStrike" dirty="0">
                        <a:solidFill>
                          <a:srgbClr val="000000"/>
                        </a:solidFill>
                        <a:effectLst/>
                        <a:latin typeface="Times New Roman" panose="02020603050405020304" pitchFamily="18" charset="0"/>
                        <a:cs typeface="Times New Roman" panose="02020603050405020304" pitchFamily="18" charset="0"/>
                      </a:endParaRPr>
                    </a:p>
                    <a:p>
                      <a:pPr algn="ctr" fontAlgn="b"/>
                      <a:r>
                        <a:rPr lang="tr-TR" sz="1600" u="none" strike="noStrike" dirty="0" smtClean="0">
                          <a:effectLst/>
                          <a:latin typeface="Times New Roman" panose="02020603050405020304" pitchFamily="18" charset="0"/>
                          <a:cs typeface="Times New Roman" panose="02020603050405020304" pitchFamily="18" charset="0"/>
                        </a:rPr>
                        <a:t>Toplam</a:t>
                      </a:r>
                      <a:endParaRPr lang="tr-TR"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 </a:t>
                      </a:r>
                      <a:endParaRPr lang="tr-TR" sz="1600" b="1" i="0" u="none" strike="noStrike" dirty="0">
                        <a:effectLst/>
                        <a:latin typeface="Times New Roman" panose="02020603050405020304" pitchFamily="18" charset="0"/>
                        <a:cs typeface="Times New Roman" panose="02020603050405020304" pitchFamily="18" charset="0"/>
                      </a:endParaRPr>
                    </a:p>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1"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 </a:t>
                      </a:r>
                      <a:endParaRPr lang="tr-TR" sz="1600" b="1" i="0" u="none" strike="noStrike" dirty="0">
                        <a:effectLst/>
                        <a:latin typeface="Times New Roman" panose="02020603050405020304" pitchFamily="18" charset="0"/>
                        <a:cs typeface="Times New Roman" panose="02020603050405020304" pitchFamily="18" charset="0"/>
                      </a:endParaRPr>
                    </a:p>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1"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600" u="none" strike="noStrike" dirty="0" smtClean="0">
                          <a:effectLst/>
                          <a:latin typeface="Times New Roman" panose="02020603050405020304" pitchFamily="18" charset="0"/>
                          <a:cs typeface="Times New Roman" panose="02020603050405020304" pitchFamily="18" charset="0"/>
                        </a:rPr>
                        <a:t>Türkiye</a:t>
                      </a:r>
                      <a:r>
                        <a:rPr lang="tr-TR" sz="1600" u="none" strike="noStrike" baseline="0" dirty="0" smtClean="0">
                          <a:effectLst/>
                          <a:latin typeface="Times New Roman" panose="02020603050405020304" pitchFamily="18" charset="0"/>
                          <a:cs typeface="Times New Roman" panose="02020603050405020304" pitchFamily="18" charset="0"/>
                        </a:rPr>
                        <a:t> </a:t>
                      </a:r>
                    </a:p>
                    <a:p>
                      <a:pPr algn="ctr" fontAlgn="b"/>
                      <a:r>
                        <a:rPr lang="tr-TR" sz="1600" u="none" strike="noStrike" dirty="0" smtClean="0">
                          <a:effectLst/>
                          <a:latin typeface="Times New Roman" panose="02020603050405020304" pitchFamily="18" charset="0"/>
                          <a:cs typeface="Times New Roman" panose="02020603050405020304" pitchFamily="18" charset="0"/>
                        </a:rPr>
                        <a:t>Toplam</a:t>
                      </a:r>
                      <a:endParaRPr lang="tr-TR"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 </a:t>
                      </a:r>
                      <a:endParaRPr lang="tr-TR" sz="1600" b="1" i="0" u="none" strike="noStrike" dirty="0">
                        <a:effectLst/>
                        <a:latin typeface="Times New Roman" panose="02020603050405020304" pitchFamily="18" charset="0"/>
                        <a:cs typeface="Times New Roman" panose="02020603050405020304" pitchFamily="18" charset="0"/>
                      </a:endParaRPr>
                    </a:p>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1"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600" u="none" strike="noStrike" dirty="0">
                          <a:effectLst/>
                          <a:latin typeface="Times New Roman" panose="02020603050405020304" pitchFamily="18" charset="0"/>
                          <a:cs typeface="Times New Roman" panose="02020603050405020304" pitchFamily="18" charset="0"/>
                        </a:rPr>
                        <a:t> </a:t>
                      </a:r>
                      <a:endParaRPr lang="tr-TR" sz="1600" b="1" i="0" u="none" strike="noStrike" dirty="0">
                        <a:effectLst/>
                        <a:latin typeface="Times New Roman" panose="02020603050405020304" pitchFamily="18" charset="0"/>
                        <a:cs typeface="Times New Roman" panose="02020603050405020304" pitchFamily="18" charset="0"/>
                      </a:endParaRPr>
                    </a:p>
                    <a:p>
                      <a:pPr algn="ctr" fontAlgn="b"/>
                      <a:r>
                        <a:rPr lang="tr-TR" sz="1600" u="none" strike="noStrike" dirty="0">
                          <a:effectLst/>
                          <a:latin typeface="Times New Roman" panose="02020603050405020304" pitchFamily="18" charset="0"/>
                          <a:cs typeface="Times New Roman" panose="02020603050405020304" pitchFamily="18" charset="0"/>
                        </a:rPr>
                        <a:t>100,0</a:t>
                      </a:r>
                      <a:endParaRPr lang="tr-TR" sz="1600" b="1"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extLst>
                  <a:ext uri="{0D108BD9-81ED-4DB2-BD59-A6C34878D82A}">
                    <a16:rowId xmlns:a16="http://schemas.microsoft.com/office/drawing/2014/main" val="3882965302"/>
                  </a:ext>
                </a:extLst>
              </a:tr>
              <a:tr h="398945">
                <a:tc>
                  <a:txBody>
                    <a:bodyPr/>
                    <a:lstStyle/>
                    <a:p>
                      <a:pPr algn="ctr" fontAlgn="b"/>
                      <a:r>
                        <a:rPr lang="tr-TR" sz="1800" u="none" strike="noStrike">
                          <a:effectLst/>
                          <a:latin typeface="Times New Roman" panose="02020603050405020304" pitchFamily="18" charset="0"/>
                          <a:cs typeface="Times New Roman" panose="02020603050405020304" pitchFamily="18" charset="0"/>
                        </a:rPr>
                        <a:t>1-4</a:t>
                      </a:r>
                      <a:endParaRPr lang="tr-TR"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59,7</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21,6</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1-4</a:t>
                      </a:r>
                      <a:endParaRPr lang="tr-TR"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18,6</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1,0</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extLst>
                  <a:ext uri="{0D108BD9-81ED-4DB2-BD59-A6C34878D82A}">
                    <a16:rowId xmlns:a16="http://schemas.microsoft.com/office/drawing/2014/main" val="1785332041"/>
                  </a:ext>
                </a:extLst>
              </a:tr>
              <a:tr h="398945">
                <a:tc>
                  <a:txBody>
                    <a:bodyPr/>
                    <a:lstStyle/>
                    <a:p>
                      <a:pPr algn="ctr" fontAlgn="b"/>
                      <a:r>
                        <a:rPr lang="tr-TR" sz="1800" u="none" strike="noStrike">
                          <a:effectLst/>
                          <a:latin typeface="Times New Roman" panose="02020603050405020304" pitchFamily="18" charset="0"/>
                          <a:cs typeface="Times New Roman" panose="02020603050405020304" pitchFamily="18" charset="0"/>
                        </a:rPr>
                        <a:t>5-9</a:t>
                      </a:r>
                      <a:endParaRPr lang="tr-TR"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21,3</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21,3</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5-9</a:t>
                      </a:r>
                      <a:endParaRPr lang="tr-TR"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10,8</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1,6</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extLst>
                  <a:ext uri="{0D108BD9-81ED-4DB2-BD59-A6C34878D82A}">
                    <a16:rowId xmlns:a16="http://schemas.microsoft.com/office/drawing/2014/main" val="1721842033"/>
                  </a:ext>
                </a:extLst>
              </a:tr>
              <a:tr h="398945">
                <a:tc>
                  <a:txBody>
                    <a:bodyPr/>
                    <a:lstStyle/>
                    <a:p>
                      <a:pPr algn="ctr" fontAlgn="b"/>
                      <a:r>
                        <a:rPr lang="tr-TR" sz="1800" u="none" strike="noStrike">
                          <a:effectLst/>
                          <a:latin typeface="Times New Roman" panose="02020603050405020304" pitchFamily="18" charset="0"/>
                          <a:cs typeface="Times New Roman" panose="02020603050405020304" pitchFamily="18" charset="0"/>
                        </a:rPr>
                        <a:t>10-19</a:t>
                      </a:r>
                      <a:endParaRPr lang="tr-TR"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12,8</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25,4</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10-19</a:t>
                      </a:r>
                      <a:endParaRPr lang="tr-TR"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17,2</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4,9</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extLst>
                  <a:ext uri="{0D108BD9-81ED-4DB2-BD59-A6C34878D82A}">
                    <a16:rowId xmlns:a16="http://schemas.microsoft.com/office/drawing/2014/main" val="70781323"/>
                  </a:ext>
                </a:extLst>
              </a:tr>
              <a:tr h="398945">
                <a:tc>
                  <a:txBody>
                    <a:bodyPr/>
                    <a:lstStyle/>
                    <a:p>
                      <a:pPr algn="ctr" fontAlgn="b"/>
                      <a:r>
                        <a:rPr lang="tr-TR" sz="1800" u="none" strike="noStrike">
                          <a:effectLst/>
                          <a:latin typeface="Times New Roman" panose="02020603050405020304" pitchFamily="18" charset="0"/>
                          <a:cs typeface="Times New Roman" panose="02020603050405020304" pitchFamily="18" charset="0"/>
                        </a:rPr>
                        <a:t>20-49</a:t>
                      </a:r>
                      <a:endParaRPr lang="tr-TR"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5,4</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22,9</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20-49</a:t>
                      </a:r>
                      <a:endParaRPr lang="tr-TR"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25,3</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16,8</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extLst>
                  <a:ext uri="{0D108BD9-81ED-4DB2-BD59-A6C34878D82A}">
                    <a16:rowId xmlns:a16="http://schemas.microsoft.com/office/drawing/2014/main" val="1454943912"/>
                  </a:ext>
                </a:extLst>
              </a:tr>
              <a:tr h="398945">
                <a:tc>
                  <a:txBody>
                    <a:bodyPr/>
                    <a:lstStyle/>
                    <a:p>
                      <a:pPr algn="ctr" fontAlgn="b"/>
                      <a:r>
                        <a:rPr lang="tr-TR" sz="1800" u="none" strike="noStrike">
                          <a:effectLst/>
                          <a:latin typeface="Times New Roman" panose="02020603050405020304" pitchFamily="18" charset="0"/>
                          <a:cs typeface="Times New Roman" panose="02020603050405020304" pitchFamily="18" charset="0"/>
                        </a:rPr>
                        <a:t>50-149</a:t>
                      </a:r>
                      <a:endParaRPr lang="tr-TR"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0,7</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7,0</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50-149</a:t>
                      </a:r>
                      <a:endParaRPr lang="tr-TR"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21,1</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36,1</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extLst>
                  <a:ext uri="{0D108BD9-81ED-4DB2-BD59-A6C34878D82A}">
                    <a16:rowId xmlns:a16="http://schemas.microsoft.com/office/drawing/2014/main" val="3143317176"/>
                  </a:ext>
                </a:extLst>
              </a:tr>
              <a:tr h="398945">
                <a:tc>
                  <a:txBody>
                    <a:bodyPr/>
                    <a:lstStyle/>
                    <a:p>
                      <a:pPr algn="ctr" fontAlgn="b"/>
                      <a:r>
                        <a:rPr lang="tr-TR" sz="1800" u="none" strike="noStrike">
                          <a:effectLst/>
                          <a:latin typeface="Times New Roman" panose="02020603050405020304" pitchFamily="18" charset="0"/>
                          <a:cs typeface="Times New Roman" panose="02020603050405020304" pitchFamily="18" charset="0"/>
                        </a:rPr>
                        <a:t>150-299</a:t>
                      </a:r>
                      <a:endParaRPr lang="tr-TR"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0,0</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1,2</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150-299</a:t>
                      </a:r>
                      <a:endParaRPr lang="tr-TR"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5,6</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24,1</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extLst>
                  <a:ext uri="{0D108BD9-81ED-4DB2-BD59-A6C34878D82A}">
                    <a16:rowId xmlns:a16="http://schemas.microsoft.com/office/drawing/2014/main" val="2824272453"/>
                  </a:ext>
                </a:extLst>
              </a:tr>
              <a:tr h="398945">
                <a:tc>
                  <a:txBody>
                    <a:bodyPr/>
                    <a:lstStyle/>
                    <a:p>
                      <a:pPr algn="ctr" fontAlgn="b"/>
                      <a:r>
                        <a:rPr lang="tr-TR" sz="1800" u="none" strike="noStrike">
                          <a:effectLst/>
                          <a:latin typeface="Times New Roman" panose="02020603050405020304" pitchFamily="18" charset="0"/>
                          <a:cs typeface="Times New Roman" panose="02020603050405020304" pitchFamily="18" charset="0"/>
                        </a:rPr>
                        <a:t>300 +</a:t>
                      </a:r>
                      <a:endParaRPr lang="tr-TR" sz="18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0,0</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0,6</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1">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300 +</a:t>
                      </a:r>
                      <a:endParaRPr lang="tr-TR"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a:effectLst/>
                          <a:latin typeface="Times New Roman" panose="02020603050405020304" pitchFamily="18" charset="0"/>
                          <a:cs typeface="Times New Roman" panose="02020603050405020304" pitchFamily="18" charset="0"/>
                        </a:rPr>
                        <a:t>1,5</a:t>
                      </a:r>
                      <a:endParaRPr lang="tr-TR" sz="1800" b="0" i="0" u="none" strike="noStrike">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tc>
                  <a:txBody>
                    <a:bodyPr/>
                    <a:lstStyle/>
                    <a:p>
                      <a:pPr algn="ctr" fontAlgn="b"/>
                      <a:r>
                        <a:rPr lang="tr-TR" sz="1800" u="none" strike="noStrike" dirty="0">
                          <a:effectLst/>
                          <a:latin typeface="Times New Roman" panose="02020603050405020304" pitchFamily="18" charset="0"/>
                          <a:cs typeface="Times New Roman" panose="02020603050405020304" pitchFamily="18" charset="0"/>
                        </a:rPr>
                        <a:t>15,6</a:t>
                      </a:r>
                      <a:endParaRPr lang="tr-TR"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2">
                        <a:lumMod val="40000"/>
                        <a:lumOff val="60000"/>
                      </a:schemeClr>
                    </a:solidFill>
                  </a:tcPr>
                </a:tc>
                <a:extLst>
                  <a:ext uri="{0D108BD9-81ED-4DB2-BD59-A6C34878D82A}">
                    <a16:rowId xmlns:a16="http://schemas.microsoft.com/office/drawing/2014/main" val="2463184480"/>
                  </a:ext>
                </a:extLst>
              </a:tr>
            </a:tbl>
          </a:graphicData>
        </a:graphic>
      </p:graphicFrame>
      <p:sp>
        <p:nvSpPr>
          <p:cNvPr id="8" name="Metin kutusu 7"/>
          <p:cNvSpPr txBox="1"/>
          <p:nvPr/>
        </p:nvSpPr>
        <p:spPr>
          <a:xfrm>
            <a:off x="6934200" y="1323975"/>
            <a:ext cx="4791075" cy="3416320"/>
          </a:xfrm>
          <a:prstGeom prst="rect">
            <a:avLst/>
          </a:prstGeom>
          <a:noFill/>
        </p:spPr>
        <p:txBody>
          <a:bodyPr wrap="square" rtlCol="0">
            <a:spAutoFit/>
          </a:bodyPr>
          <a:lstStyle/>
          <a:p>
            <a:pPr marL="285750" indent="-285750" algn="just">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Büyükbaş hayvanı olanı işletmelerin % 99,3’ü 50 baş ve altı işletme büyüklüğüne sahiptir.</a:t>
            </a:r>
          </a:p>
          <a:p>
            <a:pPr algn="just"/>
            <a:endParaRPr lang="tr-T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Büyükbaş hayvanların % 91,2’i 50 baş altı işletmelerdedir.</a:t>
            </a:r>
          </a:p>
          <a:p>
            <a:pPr marL="285750" indent="-285750" algn="just">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Küçükbaş hayvanı olan işletmelerin % 71,9’u 50 </a:t>
            </a:r>
            <a:r>
              <a:rPr lang="tr-TR" dirty="0" smtClean="0">
                <a:latin typeface="Times New Roman" panose="02020603050405020304" pitchFamily="18" charset="0"/>
                <a:cs typeface="Times New Roman" panose="02020603050405020304" pitchFamily="18" charset="0"/>
              </a:rPr>
              <a:t>baş </a:t>
            </a:r>
            <a:r>
              <a:rPr lang="tr-TR" dirty="0">
                <a:latin typeface="Times New Roman" panose="02020603050405020304" pitchFamily="18" charset="0"/>
                <a:cs typeface="Times New Roman" panose="02020603050405020304" pitchFamily="18" charset="0"/>
              </a:rPr>
              <a:t>altı işletme büyüklüğüne sahiptir. </a:t>
            </a:r>
          </a:p>
          <a:p>
            <a:pPr marL="285750" indent="-285750" algn="just">
              <a:buFont typeface="Wingdings" panose="05000000000000000000" pitchFamily="2" charset="2"/>
              <a:buChar char="Ø"/>
            </a:pPr>
            <a:endParaRPr lang="tr-TR"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Küçükbaş </a:t>
            </a:r>
            <a:r>
              <a:rPr lang="tr-TR" dirty="0">
                <a:latin typeface="Times New Roman" panose="02020603050405020304" pitchFamily="18" charset="0"/>
                <a:cs typeface="Times New Roman" panose="02020603050405020304" pitchFamily="18" charset="0"/>
              </a:rPr>
              <a:t>hayvanların % </a:t>
            </a:r>
            <a:r>
              <a:rPr lang="tr-TR" dirty="0" smtClean="0">
                <a:latin typeface="Times New Roman" panose="02020603050405020304" pitchFamily="18" charset="0"/>
                <a:cs typeface="Times New Roman" panose="02020603050405020304" pitchFamily="18" charset="0"/>
              </a:rPr>
              <a:t>60,4’ü 150 </a:t>
            </a:r>
            <a:r>
              <a:rPr lang="tr-TR" dirty="0">
                <a:latin typeface="Times New Roman" panose="02020603050405020304" pitchFamily="18" charset="0"/>
                <a:cs typeface="Times New Roman" panose="02020603050405020304" pitchFamily="18" charset="0"/>
              </a:rPr>
              <a:t>baş altı işletmelerdedir.</a:t>
            </a:r>
          </a:p>
          <a:p>
            <a:pPr marL="285750" indent="-285750" algn="just">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95418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2493" y="3235384"/>
            <a:ext cx="5306990" cy="3404566"/>
          </a:xfrm>
          <a:prstGeom prst="rect">
            <a:avLst/>
          </a:prstGeom>
        </p:spPr>
      </p:pic>
      <p:sp>
        <p:nvSpPr>
          <p:cNvPr id="3" name="İçerik Yer Tutucusu 2"/>
          <p:cNvSpPr>
            <a:spLocks noGrp="1"/>
          </p:cNvSpPr>
          <p:nvPr>
            <p:ph idx="1"/>
          </p:nvPr>
        </p:nvSpPr>
        <p:spPr>
          <a:xfrm>
            <a:off x="409937" y="1825625"/>
            <a:ext cx="10515600" cy="4351338"/>
          </a:xfrm>
        </p:spPr>
        <p:txBody>
          <a:bodyPr/>
          <a:lstStyle/>
          <a:p>
            <a:pPr marL="0" indent="0">
              <a:buNone/>
            </a:pPr>
            <a:r>
              <a:rPr lang="tr-TR" dirty="0" smtClean="0"/>
              <a:t>*GTHB 2018 yılı Bütçesi </a:t>
            </a:r>
            <a:r>
              <a:rPr lang="tr-TR" dirty="0" smtClean="0">
                <a:sym typeface="Wingdings" panose="05000000000000000000" pitchFamily="2" charset="2"/>
              </a:rPr>
              <a:t> 21,7 milyar ₺</a:t>
            </a:r>
          </a:p>
          <a:p>
            <a:pPr marL="0" indent="0">
              <a:buNone/>
            </a:pPr>
            <a:r>
              <a:rPr lang="tr-TR" dirty="0" smtClean="0">
                <a:sym typeface="Wingdings" panose="05000000000000000000" pitchFamily="2" charset="2"/>
              </a:rPr>
              <a:t>         </a:t>
            </a:r>
          </a:p>
          <a:p>
            <a:pPr marL="0" indent="0">
              <a:buNone/>
            </a:pPr>
            <a:r>
              <a:rPr lang="tr-TR" dirty="0" smtClean="0">
                <a:sym typeface="Wingdings" panose="05000000000000000000" pitchFamily="2" charset="2"/>
              </a:rPr>
              <a:t>          -Tarımsal Destek Miktarı 14 milyar 514 milyon ₺ (bütçenin %67)</a:t>
            </a:r>
          </a:p>
          <a:p>
            <a:pPr marL="0" indent="0">
              <a:buNone/>
            </a:pPr>
            <a:r>
              <a:rPr lang="tr-TR" dirty="0">
                <a:sym typeface="Wingdings" panose="05000000000000000000" pitchFamily="2" charset="2"/>
              </a:rPr>
              <a:t>	</a:t>
            </a:r>
            <a:r>
              <a:rPr lang="tr-TR" dirty="0" smtClean="0">
                <a:sym typeface="Wingdings" panose="05000000000000000000" pitchFamily="2" charset="2"/>
              </a:rPr>
              <a:t>	</a:t>
            </a:r>
          </a:p>
          <a:p>
            <a:pPr marL="0" indent="0">
              <a:buNone/>
            </a:pPr>
            <a:r>
              <a:rPr lang="tr-TR" dirty="0">
                <a:sym typeface="Wingdings" panose="05000000000000000000" pitchFamily="2" charset="2"/>
              </a:rPr>
              <a:t>	</a:t>
            </a:r>
            <a:r>
              <a:rPr lang="tr-TR" dirty="0" smtClean="0">
                <a:sym typeface="Wingdings" panose="05000000000000000000" pitchFamily="2" charset="2"/>
              </a:rPr>
              <a:t>	Hayvancılık Destek Miktarı</a:t>
            </a:r>
            <a:endParaRPr lang="tr-TR" dirty="0"/>
          </a:p>
        </p:txBody>
      </p:sp>
      <p:sp>
        <p:nvSpPr>
          <p:cNvPr id="5" name="Aşağı Ok 4"/>
          <p:cNvSpPr/>
          <p:nvPr/>
        </p:nvSpPr>
        <p:spPr>
          <a:xfrm>
            <a:off x="2951544" y="2257063"/>
            <a:ext cx="347241" cy="578734"/>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Aşağı Ok 5"/>
          <p:cNvSpPr/>
          <p:nvPr/>
        </p:nvSpPr>
        <p:spPr>
          <a:xfrm>
            <a:off x="4180390" y="3235384"/>
            <a:ext cx="347241" cy="578734"/>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831352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5051" y="899650"/>
            <a:ext cx="10515600" cy="5535874"/>
          </a:xfrm>
        </p:spPr>
        <p:txBody>
          <a:bodyPr>
            <a:normAutofit/>
          </a:bodyPr>
          <a:lstStyle/>
          <a:p>
            <a:pPr marL="0" indent="0">
              <a:buNone/>
            </a:pPr>
            <a:r>
              <a:rPr lang="tr-TR" b="1" dirty="0" smtClean="0"/>
              <a:t>AB sığır-dana eti, koyun-keçi eti ortak piyasa düzenine uyumda</a:t>
            </a:r>
            <a:r>
              <a:rPr lang="tr-TR" dirty="0" smtClean="0"/>
              <a:t>; özel depolama yardımları, koruma ve müdahale önlemleri, doğrudan ödemeler, ithalat-ihracat rejimleri, hayvanları kayıt altına alma ve </a:t>
            </a:r>
            <a:r>
              <a:rPr lang="tr-TR" dirty="0" err="1" smtClean="0"/>
              <a:t>kimliklendirme</a:t>
            </a:r>
            <a:r>
              <a:rPr lang="tr-TR" dirty="0" smtClean="0"/>
              <a:t>, pazarın ve fiyatın düzenlenmesi gibi politika araçlarının uyumlaştırılması gereklidir.</a:t>
            </a:r>
          </a:p>
          <a:p>
            <a:pPr marL="0" indent="0">
              <a:buNone/>
            </a:pPr>
            <a:endParaRPr lang="tr-TR" dirty="0" smtClean="0"/>
          </a:p>
          <a:p>
            <a:pPr marL="0" indent="0">
              <a:buNone/>
            </a:pPr>
            <a:r>
              <a:rPr lang="tr-TR" dirty="0" smtClean="0"/>
              <a:t>Sektörde </a:t>
            </a:r>
            <a:r>
              <a:rPr lang="tr-TR" b="1" dirty="0" smtClean="0"/>
              <a:t>Kalite-Fiyat İlişkisinin </a:t>
            </a:r>
            <a:r>
              <a:rPr lang="tr-TR" dirty="0" smtClean="0"/>
              <a:t>kurulması besi işletmelerinin teknik ve ekonomik gelişimini teşvik edici, üretim kesimince kalite standartları yüksek et üretimini artırıcı, tüketiciyi koruyucu ve kırmızı et sanayi açısından kaliteli hammadde teminini kolaylaştırıcı yönde faydaları mevcuttur.</a:t>
            </a:r>
          </a:p>
          <a:p>
            <a:pPr marL="0" indent="0">
              <a:buNone/>
            </a:pPr>
            <a:endParaRPr lang="tr-TR" dirty="0"/>
          </a:p>
        </p:txBody>
      </p:sp>
    </p:spTree>
    <p:extLst>
      <p:ext uri="{BB962C8B-B14F-4D97-AF65-F5344CB8AC3E}">
        <p14:creationId xmlns:p14="http://schemas.microsoft.com/office/powerpoint/2010/main" val="4262229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25625"/>
            <a:ext cx="10515600" cy="2341261"/>
          </a:xfrm>
        </p:spPr>
        <p:txBody>
          <a:bodyPr/>
          <a:lstStyle/>
          <a:p>
            <a:pPr marL="0" indent="0">
              <a:buNone/>
            </a:pPr>
            <a:r>
              <a:rPr lang="tr-TR" dirty="0" smtClean="0"/>
              <a:t>AB kırmızı et </a:t>
            </a:r>
            <a:r>
              <a:rPr lang="tr-TR" dirty="0" err="1" smtClean="0"/>
              <a:t>OPD’e</a:t>
            </a:r>
            <a:r>
              <a:rPr lang="tr-TR" dirty="0" smtClean="0"/>
              <a:t> göre karkas etlerin mevzuata uygun olarak sınıflandırılması kesimhanelerin sorumluluğunda olup, sığır ve koyun karkaslarına ilişkin sınıflandırma kriterlerinin uygulanıp uygulanmadığı AB Komisyonu ve üye devletlerden uzmanların yer aldığı özel bir komite ile  denetlenmektedir.</a:t>
            </a:r>
          </a:p>
          <a:p>
            <a:pPr marL="0" indent="0">
              <a:buNone/>
            </a:pPr>
            <a:endParaRPr lang="tr-TR" dirty="0"/>
          </a:p>
        </p:txBody>
      </p:sp>
    </p:spTree>
    <p:extLst>
      <p:ext uri="{BB962C8B-B14F-4D97-AF65-F5344CB8AC3E}">
        <p14:creationId xmlns:p14="http://schemas.microsoft.com/office/powerpoint/2010/main" val="15280435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Kasaplık hayvan ve kırmızı et pazarlamasında yer alan aracı sayısının azaltılması ve pazarlamada prodüktivite artışıyla birlikte aracı marjlarının azaltılmasına yönelik tedbirler hem üretici hem de tüketici açısından önem taşımaktadır.</a:t>
            </a:r>
          </a:p>
          <a:p>
            <a:pPr marL="0" indent="0">
              <a:buNone/>
            </a:pPr>
            <a:r>
              <a:rPr lang="tr-TR" dirty="0" smtClean="0"/>
              <a:t>Son yıllarda et pazarlamada süpermarket-hipermarketlerin yoğun ve etkin yer alması ile geleneksel Pazar kanallarının sayısı azalmıştır. Kırmızı et fiyatlarının tüketici yararına düşmesi beklenirken, perakende marjının daha çok artması dikkat çekmektedir. </a:t>
            </a:r>
            <a:endParaRPr lang="tr-TR" dirty="0"/>
          </a:p>
        </p:txBody>
      </p:sp>
    </p:spTree>
    <p:extLst>
      <p:ext uri="{BB962C8B-B14F-4D97-AF65-F5344CB8AC3E}">
        <p14:creationId xmlns:p14="http://schemas.microsoft.com/office/powerpoint/2010/main" val="2129402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Kasaplık Hayvan ve Et fiyatlarındaki </a:t>
            </a:r>
            <a:r>
              <a:rPr lang="tr-TR" dirty="0" smtClean="0"/>
              <a:t>artışın temelinde yem ve besi materyali olmak üzere artan girdi maliyetleri ve üretim yetersizliği rol almaktadır.</a:t>
            </a:r>
          </a:p>
          <a:p>
            <a:pPr marL="0" indent="0">
              <a:buNone/>
            </a:pPr>
            <a:endParaRPr lang="tr-TR" dirty="0"/>
          </a:p>
          <a:p>
            <a:pPr marL="0" indent="0">
              <a:buNone/>
            </a:pPr>
            <a:r>
              <a:rPr lang="tr-TR" b="1" dirty="0" smtClean="0"/>
              <a:t>Kasaplık Hayvan ve kırmızı et pazarlamada </a:t>
            </a:r>
            <a:r>
              <a:rPr lang="tr-TR" dirty="0" smtClean="0"/>
              <a:t>işletme ölçeklerinin küçük ve üreticilerin örgütsüz olması nedeniyle pazarlama zincirinin uzaması ve pazarlama maliyetlerinin artması büyük bir sorundur.</a:t>
            </a:r>
            <a:endParaRPr lang="tr-TR" dirty="0"/>
          </a:p>
        </p:txBody>
      </p:sp>
    </p:spTree>
    <p:extLst>
      <p:ext uri="{BB962C8B-B14F-4D97-AF65-F5344CB8AC3E}">
        <p14:creationId xmlns:p14="http://schemas.microsoft.com/office/powerpoint/2010/main" val="3048245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AB’de çeşitli hayvansal ürünlerin pazarlanmasında üretici örgütleri ve kooperatiflerin etkin rolü vardır. Ürün bazında ihtisaslaşmış kooperatifler et ve süt piyasalarında yüksek Pazar payına sahiptir.</a:t>
            </a:r>
          </a:p>
          <a:p>
            <a:pPr marL="0" indent="0">
              <a:buNone/>
            </a:pPr>
            <a:endParaRPr lang="tr-TR" dirty="0"/>
          </a:p>
          <a:p>
            <a:pPr marL="0" indent="0">
              <a:buNone/>
            </a:pPr>
            <a:r>
              <a:rPr lang="tr-TR" dirty="0" smtClean="0"/>
              <a:t>Örgütlenme ile Türkiye’deki küçük ölçekli ve irrasyonel yapıdaki işletmeleri, optimum büyüklükte, piyasaya dönük olarak  yığınsal üretim yapan gerçek işletmelere dönüştürmek amaçlanmalıdır.</a:t>
            </a:r>
            <a:endParaRPr lang="tr-TR" dirty="0"/>
          </a:p>
        </p:txBody>
      </p:sp>
    </p:spTree>
    <p:extLst>
      <p:ext uri="{BB962C8B-B14F-4D97-AF65-F5344CB8AC3E}">
        <p14:creationId xmlns:p14="http://schemas.microsoft.com/office/powerpoint/2010/main" val="3574549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199" y="1825625"/>
            <a:ext cx="10667035" cy="4351338"/>
          </a:xfrm>
        </p:spPr>
        <p:txBody>
          <a:bodyPr/>
          <a:lstStyle/>
          <a:p>
            <a:pPr marL="0" indent="0">
              <a:buNone/>
            </a:pPr>
            <a:r>
              <a:rPr lang="tr-TR" dirty="0" smtClean="0"/>
              <a:t>Nüfus artışına paralel olarak besin üretiminin aynı düzeyde artmaması ve gıda güvencesinin sağlanamaması ulusların yaşadığı en büyük sorunlardandır.</a:t>
            </a:r>
          </a:p>
          <a:p>
            <a:pPr marL="0" indent="0">
              <a:buNone/>
            </a:pPr>
            <a:r>
              <a:rPr lang="tr-TR" dirty="0" smtClean="0"/>
              <a:t>Sorunun çözümü</a:t>
            </a:r>
            <a:r>
              <a:rPr lang="tr-TR" dirty="0" smtClean="0">
                <a:sym typeface="Wingdings" panose="05000000000000000000" pitchFamily="2" charset="2"/>
              </a:rPr>
              <a:t> mevcut kaynakların daha bilinçli ve etkin kullanılması ile mümkün olabilmektedir.</a:t>
            </a:r>
          </a:p>
          <a:p>
            <a:pPr marL="0" indent="0">
              <a:buNone/>
            </a:pPr>
            <a:r>
              <a:rPr lang="tr-TR" dirty="0" smtClean="0">
                <a:sym typeface="Wingdings" panose="05000000000000000000" pitchFamily="2" charset="2"/>
              </a:rPr>
              <a:t>Kırsal ekonomik kalkınma için  akılcı ve istikrarlı ekonomi politika tedbirleri ile kırsal kalkınmanın lokomotifi olma özelliği ve ulusal ekonomideki üstlendiği birçok fonksiyonu ile hayvancılığın  ve tüm alt sektörlerinin geliştirilmesi ve güçlendirilmesi gerekir.</a:t>
            </a:r>
            <a:endParaRPr lang="tr-TR" dirty="0"/>
          </a:p>
        </p:txBody>
      </p:sp>
    </p:spTree>
    <p:extLst>
      <p:ext uri="{BB962C8B-B14F-4D97-AF65-F5344CB8AC3E}">
        <p14:creationId xmlns:p14="http://schemas.microsoft.com/office/powerpoint/2010/main" val="13555256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Hayvancılık sektörü ve kırmızı et sanayinde AB’ne uyum kapsamında kamu-üniversite-sanayi iş birliğini oluşturacak yatırımlar ve öncelikler göz önüne alınarak IPARD programı ve araçları başta olmak üzere AB hibe ve fonlarından faydalanılmalıdır.</a:t>
            </a:r>
          </a:p>
          <a:p>
            <a:pPr marL="0" indent="0">
              <a:buNone/>
            </a:pPr>
            <a:endParaRPr lang="tr-TR" dirty="0"/>
          </a:p>
          <a:p>
            <a:pPr marL="0" indent="0">
              <a:buNone/>
            </a:pPr>
            <a:r>
              <a:rPr lang="tr-TR" dirty="0" smtClean="0"/>
              <a:t>Kırmızı et sektörüne yönelik AB’ne uyum uyumda gerekli görülen hususlarda ekonomik etki analizleri, maliyet fayda analizleri, alt yapı olanakları ve uygun geçiş sürelerinin belirlenmesi gibi birtakım çalışmalara ihtiyaç duyulmaktadır.</a:t>
            </a:r>
            <a:endParaRPr lang="tr-TR" dirty="0"/>
          </a:p>
        </p:txBody>
      </p:sp>
    </p:spTree>
    <p:extLst>
      <p:ext uri="{BB962C8B-B14F-4D97-AF65-F5344CB8AC3E}">
        <p14:creationId xmlns:p14="http://schemas.microsoft.com/office/powerpoint/2010/main" val="88885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ctr">
              <a:buNone/>
            </a:pPr>
            <a:r>
              <a:rPr lang="tr-TR" dirty="0" smtClean="0"/>
              <a:t>AB ile müzakere sürecinde bulunan ve Birliğe tam üyelik yolunda mevzuat uyumu açısından belirli mesafe ilerleyen Türkiye’de, mevcut yapısal ve ekonomik sorunları ile hayvancılık sektörü ve bunun en önemli alt sektörlerinden biri olan kırmızı et sektörüne yönelik olarak ; Avrupa Birliği Ortak Tarım Politikası (OTP) ile Sığır-Dana Eti ve Koyun-Keçi Eti Ortak Piyasa Düzenlerine (OPD) uyumda var olan birtakım zorlukları ortadan kaldırmak için üretim, fiyat, Pazar ve destekleme politikaları olmak üzere çeşitli uygulama önlemlerine ihtiyaç vardır.</a:t>
            </a:r>
            <a:endParaRPr lang="tr-TR" dirty="0"/>
          </a:p>
        </p:txBody>
      </p:sp>
    </p:spTree>
    <p:extLst>
      <p:ext uri="{BB962C8B-B14F-4D97-AF65-F5344CB8AC3E}">
        <p14:creationId xmlns:p14="http://schemas.microsoft.com/office/powerpoint/2010/main" val="3021611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AB uyum sürecinde;</a:t>
            </a:r>
          </a:p>
          <a:p>
            <a:pPr>
              <a:buFont typeface="Courier New" panose="02070309020205020404" pitchFamily="49" charset="0"/>
              <a:buChar char="o"/>
            </a:pPr>
            <a:r>
              <a:rPr lang="tr-TR" dirty="0"/>
              <a:t> </a:t>
            </a:r>
            <a:r>
              <a:rPr lang="tr-TR" dirty="0" smtClean="0"/>
              <a:t>kırmızı et üretimi, ürün standartları ve karkas verimlilikleri artırılmalı</a:t>
            </a:r>
          </a:p>
          <a:p>
            <a:pPr>
              <a:buFont typeface="Courier New" panose="02070309020205020404" pitchFamily="49" charset="0"/>
              <a:buChar char="o"/>
            </a:pPr>
            <a:r>
              <a:rPr lang="tr-TR" dirty="0" smtClean="0"/>
              <a:t>Kalite-fiyat ilişkisi geliştirilmelidir.</a:t>
            </a:r>
          </a:p>
          <a:p>
            <a:pPr>
              <a:buFont typeface="Courier New" panose="02070309020205020404" pitchFamily="49" charset="0"/>
              <a:buChar char="o"/>
            </a:pPr>
            <a:r>
              <a:rPr lang="tr-TR" dirty="0" smtClean="0"/>
              <a:t>Hayvan ıslahı ve besleme çalışmaları</a:t>
            </a:r>
          </a:p>
          <a:p>
            <a:pPr>
              <a:buFont typeface="Courier New" panose="02070309020205020404" pitchFamily="49" charset="0"/>
              <a:buChar char="o"/>
            </a:pPr>
            <a:r>
              <a:rPr lang="tr-TR" dirty="0" smtClean="0"/>
              <a:t>Besi işletmelerinin optimum işletme ölçeğinde daha rasyonel çalışmalarını sağlayacak iyileştirmeler büyük önem taşımaktadır.</a:t>
            </a:r>
            <a:endParaRPr lang="tr-TR" dirty="0"/>
          </a:p>
        </p:txBody>
      </p:sp>
    </p:spTree>
    <p:extLst>
      <p:ext uri="{BB962C8B-B14F-4D97-AF65-F5344CB8AC3E}">
        <p14:creationId xmlns:p14="http://schemas.microsoft.com/office/powerpoint/2010/main" val="4173978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56780"/>
            <a:ext cx="10515600" cy="560850"/>
          </a:xfrm>
        </p:spPr>
        <p:txBody>
          <a:bodyPr>
            <a:normAutofit fontScale="90000"/>
          </a:bodyPr>
          <a:lstStyle/>
          <a:p>
            <a:r>
              <a:rPr lang="tr-TR" dirty="0" smtClean="0"/>
              <a:t>Türkiye’de Türlere Göre Hayvan Sayıları ve Oranları</a:t>
            </a:r>
            <a:endParaRPr lang="tr-TR" dirty="0"/>
          </a:p>
        </p:txBody>
      </p:sp>
      <p:pic>
        <p:nvPicPr>
          <p:cNvPr id="4" name="İçerik Yer Tutucusu 3"/>
          <p:cNvPicPr>
            <a:picLocks noGrp="1" noChangeAspect="1"/>
          </p:cNvPicPr>
          <p:nvPr>
            <p:ph idx="1"/>
          </p:nvPr>
        </p:nvPicPr>
        <p:blipFill>
          <a:blip r:embed="rId2"/>
          <a:stretch>
            <a:fillRect/>
          </a:stretch>
        </p:blipFill>
        <p:spPr>
          <a:xfrm>
            <a:off x="2453832" y="717630"/>
            <a:ext cx="6967959" cy="5810491"/>
          </a:xfrm>
          <a:prstGeom prst="rect">
            <a:avLst/>
          </a:prstGeom>
        </p:spPr>
      </p:pic>
      <p:sp>
        <p:nvSpPr>
          <p:cNvPr id="5" name="Dikdörtgen 4"/>
          <p:cNvSpPr/>
          <p:nvPr/>
        </p:nvSpPr>
        <p:spPr>
          <a:xfrm>
            <a:off x="6096000" y="6519446"/>
            <a:ext cx="6096000" cy="338554"/>
          </a:xfrm>
          <a:prstGeom prst="rect">
            <a:avLst/>
          </a:prstGeom>
        </p:spPr>
        <p:txBody>
          <a:bodyPr>
            <a:spAutoFit/>
          </a:bodyPr>
          <a:lstStyle/>
          <a:p>
            <a:pPr algn="ctr" fontAlgn="b"/>
            <a:r>
              <a:rPr lang="tr-TR" sz="800" u="none" strike="noStrike" dirty="0" smtClean="0">
                <a:effectLst/>
              </a:rPr>
              <a:t>TÜİK, Hayvansal Üretim İstatistikleri, Haziran 2017</a:t>
            </a:r>
            <a:endParaRPr lang="tr-TR" sz="800" b="1" i="0" u="none" strike="noStrike" dirty="0" smtClean="0">
              <a:effectLst/>
              <a:latin typeface="Arial" panose="020B0604020202020204" pitchFamily="34" charset="0"/>
            </a:endParaRPr>
          </a:p>
          <a:p>
            <a:pPr algn="ctr" fontAlgn="b"/>
            <a:r>
              <a:rPr lang="tr-TR" sz="800" u="none" strike="noStrike" dirty="0" smtClean="0">
                <a:effectLst/>
              </a:rPr>
              <a:t>Tablodaki rakamlar yuvarlamadan dolayı toplamı vermeyebilir.</a:t>
            </a:r>
            <a:endParaRPr lang="tr-TR" sz="800" b="1" i="0" u="none" strike="noStrike" dirty="0">
              <a:effectLst/>
              <a:latin typeface="Arial" panose="020B0604020202020204" pitchFamily="34" charset="0"/>
            </a:endParaRPr>
          </a:p>
        </p:txBody>
      </p:sp>
    </p:spTree>
    <p:extLst>
      <p:ext uri="{BB962C8B-B14F-4D97-AF65-F5344CB8AC3E}">
        <p14:creationId xmlns:p14="http://schemas.microsoft.com/office/powerpoint/2010/main" val="4102642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3978546531"/>
              </p:ext>
            </p:extLst>
          </p:nvPr>
        </p:nvGraphicFramePr>
        <p:xfrm>
          <a:off x="1319516" y="1203767"/>
          <a:ext cx="9086126" cy="4953309"/>
        </p:xfrm>
        <a:graphic>
          <a:graphicData uri="http://schemas.openxmlformats.org/drawingml/2006/table">
            <a:tbl>
              <a:tblPr>
                <a:tableStyleId>{D7AC3CCA-C797-4891-BE02-D94E43425B78}</a:tableStyleId>
              </a:tblPr>
              <a:tblGrid>
                <a:gridCol w="1063044">
                  <a:extLst>
                    <a:ext uri="{9D8B030D-6E8A-4147-A177-3AD203B41FA5}">
                      <a16:colId xmlns:a16="http://schemas.microsoft.com/office/drawing/2014/main" val="952534658"/>
                    </a:ext>
                  </a:extLst>
                </a:gridCol>
                <a:gridCol w="1269308">
                  <a:extLst>
                    <a:ext uri="{9D8B030D-6E8A-4147-A177-3AD203B41FA5}">
                      <a16:colId xmlns:a16="http://schemas.microsoft.com/office/drawing/2014/main" val="2046071879"/>
                    </a:ext>
                  </a:extLst>
                </a:gridCol>
                <a:gridCol w="973135">
                  <a:extLst>
                    <a:ext uri="{9D8B030D-6E8A-4147-A177-3AD203B41FA5}">
                      <a16:colId xmlns:a16="http://schemas.microsoft.com/office/drawing/2014/main" val="891565401"/>
                    </a:ext>
                  </a:extLst>
                </a:gridCol>
                <a:gridCol w="1269308">
                  <a:extLst>
                    <a:ext uri="{9D8B030D-6E8A-4147-A177-3AD203B41FA5}">
                      <a16:colId xmlns:a16="http://schemas.microsoft.com/office/drawing/2014/main" val="1513717997"/>
                    </a:ext>
                  </a:extLst>
                </a:gridCol>
                <a:gridCol w="846205">
                  <a:extLst>
                    <a:ext uri="{9D8B030D-6E8A-4147-A177-3AD203B41FA5}">
                      <a16:colId xmlns:a16="http://schemas.microsoft.com/office/drawing/2014/main" val="319188478"/>
                    </a:ext>
                  </a:extLst>
                </a:gridCol>
                <a:gridCol w="1380371">
                  <a:extLst>
                    <a:ext uri="{9D8B030D-6E8A-4147-A177-3AD203B41FA5}">
                      <a16:colId xmlns:a16="http://schemas.microsoft.com/office/drawing/2014/main" val="3064835183"/>
                    </a:ext>
                  </a:extLst>
                </a:gridCol>
                <a:gridCol w="867361">
                  <a:extLst>
                    <a:ext uri="{9D8B030D-6E8A-4147-A177-3AD203B41FA5}">
                      <a16:colId xmlns:a16="http://schemas.microsoft.com/office/drawing/2014/main" val="202879289"/>
                    </a:ext>
                  </a:extLst>
                </a:gridCol>
                <a:gridCol w="1417394">
                  <a:extLst>
                    <a:ext uri="{9D8B030D-6E8A-4147-A177-3AD203B41FA5}">
                      <a16:colId xmlns:a16="http://schemas.microsoft.com/office/drawing/2014/main" val="1520345703"/>
                    </a:ext>
                  </a:extLst>
                </a:gridCol>
              </a:tblGrid>
              <a:tr h="280377">
                <a:tc>
                  <a:txBody>
                    <a:bodyPr/>
                    <a:lstStyle/>
                    <a:p>
                      <a:pPr algn="ctr" rtl="0" fontAlgn="ctr"/>
                      <a:r>
                        <a:rPr lang="tr-TR" sz="1200" b="1" u="none" strike="noStrike" dirty="0">
                          <a:effectLst/>
                        </a:rPr>
                        <a:t>YIL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KÜLTÜR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MELEZ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YERLİ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 </a:t>
                      </a:r>
                      <a:endParaRPr lang="tr-TR" sz="12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200" b="1" u="none" strike="noStrike" dirty="0">
                          <a:effectLst/>
                        </a:rPr>
                        <a:t>TOPLAM </a:t>
                      </a:r>
                      <a:endParaRPr lang="tr-TR" sz="12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95095701"/>
                  </a:ext>
                </a:extLst>
              </a:tr>
              <a:tr h="293727">
                <a:tc>
                  <a:txBody>
                    <a:bodyPr/>
                    <a:lstStyle/>
                    <a:p>
                      <a:pPr algn="ctr" rtl="0" fontAlgn="ctr"/>
                      <a:r>
                        <a:rPr lang="tr-TR" sz="1500" b="1" u="none" strike="noStrike" dirty="0">
                          <a:effectLst/>
                        </a:rPr>
                        <a:t>2002</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1.859.786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b="1" u="none" strike="noStrike" dirty="0">
                          <a:effectLst/>
                        </a:rPr>
                        <a:t>19</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4.357.549</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b="1" u="none" strike="noStrike" dirty="0">
                          <a:effectLst/>
                        </a:rPr>
                        <a:t>44</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3.586.163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b="1" u="none" strike="noStrike" dirty="0">
                          <a:effectLst/>
                        </a:rPr>
                        <a:t>37</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9.803.498</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214689325"/>
                  </a:ext>
                </a:extLst>
              </a:tr>
              <a:tr h="293727">
                <a:tc>
                  <a:txBody>
                    <a:bodyPr/>
                    <a:lstStyle/>
                    <a:p>
                      <a:pPr algn="ctr" rtl="0" fontAlgn="ctr"/>
                      <a:r>
                        <a:rPr lang="tr-TR" sz="1500" b="1" u="none" strike="noStrike" dirty="0">
                          <a:effectLst/>
                        </a:rPr>
                        <a:t>2003</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1.940.506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4.284.890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44</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3.562.706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9.788.102</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872565541"/>
                  </a:ext>
                </a:extLst>
              </a:tr>
              <a:tr h="293727">
                <a:tc>
                  <a:txBody>
                    <a:bodyPr/>
                    <a:lstStyle/>
                    <a:p>
                      <a:pPr algn="ctr" rtl="0" fontAlgn="ctr"/>
                      <a:r>
                        <a:rPr lang="tr-TR" sz="1500" b="1" u="none" strike="noStrike" dirty="0">
                          <a:effectLst/>
                        </a:rPr>
                        <a:t>2004</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2.109.393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4.395.090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44</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3.564.863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10.069.346</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299477199"/>
                  </a:ext>
                </a:extLst>
              </a:tr>
              <a:tr h="293727">
                <a:tc>
                  <a:txBody>
                    <a:bodyPr/>
                    <a:lstStyle/>
                    <a:p>
                      <a:pPr algn="ctr" rtl="0" fontAlgn="ctr"/>
                      <a:r>
                        <a:rPr lang="tr-TR" sz="1500" b="1" u="none" strike="noStrike" dirty="0">
                          <a:effectLst/>
                        </a:rPr>
                        <a:t>2005</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dirty="0">
                          <a:effectLst/>
                        </a:rPr>
                        <a:t>2.354.957</a:t>
                      </a:r>
                      <a:endParaRPr lang="tr-TR" sz="15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22</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4.537.998</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3.633.485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10.526.440</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690522431"/>
                  </a:ext>
                </a:extLst>
              </a:tr>
              <a:tr h="293727">
                <a:tc>
                  <a:txBody>
                    <a:bodyPr/>
                    <a:lstStyle/>
                    <a:p>
                      <a:pPr algn="ctr" rtl="0" fontAlgn="ctr"/>
                      <a:r>
                        <a:rPr lang="tr-TR" sz="1500" b="1" u="none" strike="noStrike" dirty="0">
                          <a:effectLst/>
                        </a:rPr>
                        <a:t>2006</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2.771.818</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4.694.197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3.405.349</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10.871.364</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518368176"/>
                  </a:ext>
                </a:extLst>
              </a:tr>
              <a:tr h="293727">
                <a:tc>
                  <a:txBody>
                    <a:bodyPr/>
                    <a:lstStyle/>
                    <a:p>
                      <a:pPr algn="ctr" rtl="0" fontAlgn="ctr"/>
                      <a:r>
                        <a:rPr lang="tr-TR" sz="1500" b="1" u="none" strike="noStrike" dirty="0">
                          <a:effectLst/>
                        </a:rPr>
                        <a:t>2007</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3.295.678</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4.465.350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3.275.725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11.036.753</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108492764"/>
                  </a:ext>
                </a:extLst>
              </a:tr>
              <a:tr h="293727">
                <a:tc>
                  <a:txBody>
                    <a:bodyPr/>
                    <a:lstStyle/>
                    <a:p>
                      <a:pPr algn="ctr" rtl="0" fontAlgn="ctr"/>
                      <a:r>
                        <a:rPr lang="tr-TR" sz="1500" b="1" u="none" strike="noStrike" dirty="0">
                          <a:effectLst/>
                        </a:rPr>
                        <a:t>2008</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3.554.585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4.454.647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2.850.710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10.859.942</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144823269"/>
                  </a:ext>
                </a:extLst>
              </a:tr>
              <a:tr h="293727">
                <a:tc>
                  <a:txBody>
                    <a:bodyPr/>
                    <a:lstStyle/>
                    <a:p>
                      <a:pPr algn="ctr" rtl="0" fontAlgn="ctr"/>
                      <a:r>
                        <a:rPr lang="tr-TR" sz="1500" b="1" u="none" strike="noStrike" dirty="0">
                          <a:effectLst/>
                        </a:rPr>
                        <a:t>2009</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3.723.583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4.406.041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2.594.334</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24</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10.723.958</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390523653"/>
                  </a:ext>
                </a:extLst>
              </a:tr>
              <a:tr h="293727">
                <a:tc>
                  <a:txBody>
                    <a:bodyPr/>
                    <a:lstStyle/>
                    <a:p>
                      <a:pPr algn="ctr" rtl="0" fontAlgn="ctr"/>
                      <a:r>
                        <a:rPr lang="tr-TR" sz="1500" b="1" u="none" strike="noStrike" dirty="0">
                          <a:effectLst/>
                        </a:rPr>
                        <a:t>2010</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4.197.890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4.707.188</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2.464.722</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22</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11.369.800</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852958666"/>
                  </a:ext>
                </a:extLst>
              </a:tr>
              <a:tr h="293727">
                <a:tc>
                  <a:txBody>
                    <a:bodyPr/>
                    <a:lstStyle/>
                    <a:p>
                      <a:pPr algn="ctr" rtl="0" fontAlgn="ctr"/>
                      <a:r>
                        <a:rPr lang="tr-TR" sz="1500" b="1" u="none" strike="noStrike" dirty="0">
                          <a:effectLst/>
                        </a:rPr>
                        <a:t>2011</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4.836.547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39</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5.120.621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2.429.169</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12.386.337</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888818443"/>
                  </a:ext>
                </a:extLst>
              </a:tr>
              <a:tr h="293727">
                <a:tc>
                  <a:txBody>
                    <a:bodyPr/>
                    <a:lstStyle/>
                    <a:p>
                      <a:pPr algn="ctr" rtl="0" fontAlgn="ctr"/>
                      <a:r>
                        <a:rPr lang="tr-TR" sz="1500" b="1" u="none" strike="noStrike" dirty="0">
                          <a:effectLst/>
                        </a:rPr>
                        <a:t>2012</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5.679.484</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5.776.028</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42</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2.459.400</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18</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13.914.912</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330670166"/>
                  </a:ext>
                </a:extLst>
              </a:tr>
              <a:tr h="293727">
                <a:tc>
                  <a:txBody>
                    <a:bodyPr/>
                    <a:lstStyle/>
                    <a:p>
                      <a:pPr algn="ctr" rtl="0" fontAlgn="ctr"/>
                      <a:r>
                        <a:rPr lang="tr-TR" sz="1500" b="1" u="none" strike="noStrike" dirty="0">
                          <a:effectLst/>
                        </a:rPr>
                        <a:t>2013</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5.954.333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6.112.437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42</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2.348.487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14.415.257</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781907691"/>
                  </a:ext>
                </a:extLst>
              </a:tr>
              <a:tr h="293727">
                <a:tc>
                  <a:txBody>
                    <a:bodyPr/>
                    <a:lstStyle/>
                    <a:p>
                      <a:pPr algn="ctr" rtl="0" fontAlgn="ctr"/>
                      <a:r>
                        <a:rPr lang="tr-TR" sz="1500" b="1" u="none" strike="noStrike" dirty="0">
                          <a:effectLst/>
                        </a:rPr>
                        <a:t>2014</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6.178.757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6.060.937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1.983.415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14</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14.223.109</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53481849"/>
                  </a:ext>
                </a:extLst>
              </a:tr>
              <a:tr h="293727">
                <a:tc>
                  <a:txBody>
                    <a:bodyPr/>
                    <a:lstStyle/>
                    <a:p>
                      <a:pPr algn="ctr" rtl="0" fontAlgn="ctr"/>
                      <a:r>
                        <a:rPr lang="tr-TR" sz="1500" b="1" u="none" strike="noStrike" dirty="0">
                          <a:effectLst/>
                        </a:rPr>
                        <a:t>2015</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6.385.343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46</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5.733.803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1.874.925</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13</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rtl="0" fontAlgn="ctr"/>
                      <a:r>
                        <a:rPr lang="tr-TR" sz="1500" u="none" strike="noStrike">
                          <a:effectLst/>
                        </a:rPr>
                        <a:t>13.994.071</a:t>
                      </a:r>
                      <a:endParaRPr lang="tr-TR" sz="15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232766714"/>
                  </a:ext>
                </a:extLst>
              </a:tr>
              <a:tr h="280377">
                <a:tc>
                  <a:txBody>
                    <a:bodyPr/>
                    <a:lstStyle/>
                    <a:p>
                      <a:pPr algn="ctr" rtl="0" fontAlgn="ctr"/>
                      <a:r>
                        <a:rPr lang="tr-TR" sz="1500" b="1" u="none" strike="noStrike" dirty="0">
                          <a:effectLst/>
                        </a:rPr>
                        <a:t>2016</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tr-TR" sz="1500" u="none" strike="noStrike">
                          <a:effectLst/>
                        </a:rPr>
                        <a:t>6.588.527</a:t>
                      </a:r>
                      <a:endParaRPr lang="tr-TR" sz="1500" b="0" i="0" u="none" strike="noStrike">
                        <a:solidFill>
                          <a:srgbClr val="000000"/>
                        </a:solidFill>
                        <a:effectLst/>
                        <a:latin typeface="Arial" panose="020B0604020202020204" pitchFamily="34" charset="0"/>
                      </a:endParaRPr>
                    </a:p>
                  </a:txBody>
                  <a:tcPr marL="9525" marR="9525" marT="9525" marB="0" anchor="b"/>
                </a:tc>
                <a:tc>
                  <a:txBody>
                    <a:bodyPr/>
                    <a:lstStyle/>
                    <a:p>
                      <a:pPr algn="ctr" rtl="0" fontAlgn="ctr"/>
                      <a:r>
                        <a:rPr lang="tr-TR" sz="1500" u="none" strike="noStrike">
                          <a:effectLst/>
                        </a:rPr>
                        <a:t>47</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tr-TR" sz="1500" u="none" strike="noStrike">
                          <a:effectLst/>
                        </a:rPr>
                        <a:t>5.758.336</a:t>
                      </a:r>
                      <a:endParaRPr lang="tr-TR" sz="1500" b="0" i="0" u="none" strike="noStrike">
                        <a:solidFill>
                          <a:srgbClr val="000000"/>
                        </a:solidFill>
                        <a:effectLst/>
                        <a:latin typeface="Arial" panose="020B0604020202020204" pitchFamily="34" charset="0"/>
                      </a:endParaRPr>
                    </a:p>
                  </a:txBody>
                  <a:tcPr marL="9525" marR="9525" marT="9525" marB="0" anchor="b"/>
                </a:tc>
                <a:tc>
                  <a:txBody>
                    <a:bodyPr/>
                    <a:lstStyle/>
                    <a:p>
                      <a:pPr algn="ctr" rtl="0" fontAlgn="b"/>
                      <a:r>
                        <a:rPr lang="tr-TR" sz="1500" u="none" strike="noStrike">
                          <a:effectLst/>
                        </a:rPr>
                        <a:t>41</a:t>
                      </a:r>
                      <a:endParaRPr lang="tr-TR" sz="15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tr-TR" sz="1500" u="none" strike="noStrike">
                          <a:effectLst/>
                        </a:rPr>
                        <a:t>1.733.292</a:t>
                      </a:r>
                      <a:endParaRPr lang="tr-TR" sz="1500" b="0" i="0" u="none" strike="noStrike">
                        <a:solidFill>
                          <a:srgbClr val="000000"/>
                        </a:solidFill>
                        <a:effectLst/>
                        <a:latin typeface="Arial" panose="020B0604020202020204" pitchFamily="34" charset="0"/>
                      </a:endParaRPr>
                    </a:p>
                  </a:txBody>
                  <a:tcPr marL="9525" marR="9525" marT="9525" marB="0" anchor="b"/>
                </a:tc>
                <a:tc>
                  <a:txBody>
                    <a:bodyPr/>
                    <a:lstStyle/>
                    <a:p>
                      <a:pPr algn="ctr" rtl="0" fontAlgn="ctr"/>
                      <a:r>
                        <a:rPr lang="tr-TR" sz="1500" u="none" strike="noStrike">
                          <a:effectLst/>
                        </a:rPr>
                        <a:t>12</a:t>
                      </a:r>
                      <a:endParaRPr lang="tr-TR" sz="15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b"/>
                      <a:r>
                        <a:rPr lang="tr-TR" sz="1500" u="none" strike="noStrike">
                          <a:effectLst/>
                        </a:rPr>
                        <a:t>14.080.155</a:t>
                      </a:r>
                      <a:endParaRPr lang="tr-TR" sz="15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259069264"/>
                  </a:ext>
                </a:extLst>
              </a:tr>
              <a:tr h="280377">
                <a:tc>
                  <a:txBody>
                    <a:bodyPr/>
                    <a:lstStyle/>
                    <a:p>
                      <a:pPr algn="ctr" rtl="0" fontAlgn="ctr"/>
                      <a:r>
                        <a:rPr lang="tr-TR" sz="1500" b="1" u="none" strike="noStrike" dirty="0">
                          <a:effectLst/>
                        </a:rPr>
                        <a:t>2017</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tr-TR" sz="1500" b="1" u="none" strike="noStrike" dirty="0">
                          <a:effectLst/>
                        </a:rPr>
                        <a:t>7.001.425</a:t>
                      </a:r>
                      <a:endParaRPr lang="tr-TR" sz="15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rtl="0" fontAlgn="ctr"/>
                      <a:r>
                        <a:rPr lang="tr-TR" sz="1500" b="1" u="none" strike="noStrike" dirty="0">
                          <a:effectLst/>
                        </a:rPr>
                        <a:t>48</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tr-TR" sz="1500" b="1" u="none" strike="noStrike" dirty="0">
                          <a:effectLst/>
                        </a:rPr>
                        <a:t>5.930.944</a:t>
                      </a:r>
                      <a:endParaRPr lang="tr-TR" sz="15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rtl="0" fontAlgn="b"/>
                      <a:r>
                        <a:rPr lang="tr-TR" sz="1500" b="1" u="none" strike="noStrike" dirty="0">
                          <a:effectLst/>
                        </a:rPr>
                        <a:t>40</a:t>
                      </a:r>
                      <a:endParaRPr lang="tr-TR" sz="15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fontAlgn="b"/>
                      <a:r>
                        <a:rPr lang="tr-TR" sz="1500" b="1" u="none" strike="noStrike" dirty="0">
                          <a:effectLst/>
                        </a:rPr>
                        <a:t>1.726.909</a:t>
                      </a:r>
                      <a:endParaRPr lang="tr-TR" sz="15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rtl="0" fontAlgn="ctr"/>
                      <a:r>
                        <a:rPr lang="tr-TR" sz="1500" b="1" u="none" strike="noStrike" dirty="0">
                          <a:effectLst/>
                        </a:rPr>
                        <a:t>12</a:t>
                      </a:r>
                      <a:endParaRPr lang="tr-TR" sz="15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tr-TR" sz="1500" b="1" u="none" strike="noStrike" dirty="0">
                          <a:effectLst/>
                        </a:rPr>
                        <a:t>14.659.278</a:t>
                      </a:r>
                      <a:endParaRPr lang="tr-TR" sz="1500" b="1"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668093817"/>
                  </a:ext>
                </a:extLst>
              </a:tr>
            </a:tbl>
          </a:graphicData>
        </a:graphic>
      </p:graphicFrame>
      <p:sp>
        <p:nvSpPr>
          <p:cNvPr id="4" name="Dikdörtgen 3"/>
          <p:cNvSpPr/>
          <p:nvPr/>
        </p:nvSpPr>
        <p:spPr>
          <a:xfrm>
            <a:off x="2347329" y="431686"/>
            <a:ext cx="7467237" cy="369332"/>
          </a:xfrm>
          <a:prstGeom prst="rect">
            <a:avLst/>
          </a:prstGeom>
        </p:spPr>
        <p:txBody>
          <a:bodyPr wrap="none">
            <a:spAutoFit/>
          </a:bodyPr>
          <a:lstStyle/>
          <a:p>
            <a:r>
              <a:rPr lang="tr-TR" dirty="0" smtClean="0"/>
              <a:t>Türkiye’de Yıllara ve Irklara Göre Sığır Sayıları ve toplam Sığır </a:t>
            </a:r>
            <a:r>
              <a:rPr lang="tr-TR" dirty="0" smtClean="0"/>
              <a:t>Varlığındaki Payı </a:t>
            </a:r>
            <a:endParaRPr lang="tr-TR" dirty="0"/>
          </a:p>
        </p:txBody>
      </p:sp>
    </p:spTree>
    <p:extLst>
      <p:ext uri="{BB962C8B-B14F-4D97-AF65-F5344CB8AC3E}">
        <p14:creationId xmlns:p14="http://schemas.microsoft.com/office/powerpoint/2010/main" val="623783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10"/>
          <p:cNvGraphicFramePr>
            <a:graphicFrameLocks noGrp="1"/>
          </p:cNvGraphicFramePr>
          <p:nvPr>
            <p:ph idx="1"/>
            <p:extLst>
              <p:ext uri="{D42A27DB-BD31-4B8C-83A1-F6EECF244321}">
                <p14:modId xmlns:p14="http://schemas.microsoft.com/office/powerpoint/2010/main" val="2774733267"/>
              </p:ext>
            </p:extLst>
          </p:nvPr>
        </p:nvGraphicFramePr>
        <p:xfrm>
          <a:off x="314929" y="158871"/>
          <a:ext cx="7092870" cy="335983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afik 4"/>
          <p:cNvGraphicFramePr>
            <a:graphicFrameLocks/>
          </p:cNvGraphicFramePr>
          <p:nvPr>
            <p:extLst>
              <p:ext uri="{D42A27DB-BD31-4B8C-83A1-F6EECF244321}">
                <p14:modId xmlns:p14="http://schemas.microsoft.com/office/powerpoint/2010/main" val="2963578474"/>
              </p:ext>
            </p:extLst>
          </p:nvPr>
        </p:nvGraphicFramePr>
        <p:xfrm>
          <a:off x="5053555" y="3518703"/>
          <a:ext cx="6724650" cy="319949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80115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316982082"/>
              </p:ext>
            </p:extLst>
          </p:nvPr>
        </p:nvGraphicFramePr>
        <p:xfrm>
          <a:off x="571252" y="356548"/>
          <a:ext cx="7889841" cy="25749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afik 4"/>
          <p:cNvGraphicFramePr>
            <a:graphicFrameLocks/>
          </p:cNvGraphicFramePr>
          <p:nvPr>
            <p:extLst>
              <p:ext uri="{D42A27DB-BD31-4B8C-83A1-F6EECF244321}">
                <p14:modId xmlns:p14="http://schemas.microsoft.com/office/powerpoint/2010/main" val="3034440891"/>
              </p:ext>
            </p:extLst>
          </p:nvPr>
        </p:nvGraphicFramePr>
        <p:xfrm>
          <a:off x="476250" y="3295650"/>
          <a:ext cx="7799649" cy="27717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04377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2817991" y="365125"/>
            <a:ext cx="6995856" cy="4351338"/>
          </a:xfrm>
          <a:prstGeom prst="rect">
            <a:avLst/>
          </a:prstGeom>
        </p:spPr>
      </p:pic>
      <p:sp>
        <p:nvSpPr>
          <p:cNvPr id="5" name="Dikdörtgen 4"/>
          <p:cNvSpPr/>
          <p:nvPr/>
        </p:nvSpPr>
        <p:spPr>
          <a:xfrm>
            <a:off x="3267919" y="4996638"/>
            <a:ext cx="6096000" cy="923330"/>
          </a:xfrm>
          <a:prstGeom prst="rect">
            <a:avLst/>
          </a:prstGeom>
        </p:spPr>
        <p:txBody>
          <a:bodyPr>
            <a:spAutoFit/>
          </a:bodyPr>
          <a:lstStyle/>
          <a:p>
            <a:pPr algn="ctr"/>
            <a:r>
              <a:rPr lang="tr-TR" dirty="0">
                <a:solidFill>
                  <a:srgbClr val="FF0000"/>
                </a:solidFill>
                <a:latin typeface="Arial" panose="020B0604020202020204" pitchFamily="34" charset="0"/>
                <a:cs typeface="Arial" panose="020B0604020202020204" pitchFamily="34" charset="0"/>
              </a:rPr>
              <a:t>Toplam et üretiminin % 90’ını sığır, % 7,3 sini koyun, % 2,6’sını keçi oluşturmaktadır.</a:t>
            </a:r>
            <a:r>
              <a:rPr lang="tr-TR" dirty="0">
                <a:latin typeface="Arial" panose="020B0604020202020204" pitchFamily="34" charset="0"/>
                <a:cs typeface="Arial" panose="020B0604020202020204" pitchFamily="34" charset="0"/>
              </a:rPr>
              <a:t/>
            </a:r>
            <a:br>
              <a:rPr lang="tr-TR" dirty="0">
                <a:latin typeface="Arial" panose="020B0604020202020204" pitchFamily="34" charset="0"/>
                <a:cs typeface="Arial" panose="020B0604020202020204" pitchFamily="34" charset="0"/>
              </a:rPr>
            </a:br>
            <a:endParaRPr lang="tr-TR" dirty="0"/>
          </a:p>
        </p:txBody>
      </p:sp>
    </p:spTree>
    <p:extLst>
      <p:ext uri="{BB962C8B-B14F-4D97-AF65-F5344CB8AC3E}">
        <p14:creationId xmlns:p14="http://schemas.microsoft.com/office/powerpoint/2010/main" val="42505176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2557</Words>
  <Application>Microsoft Office PowerPoint</Application>
  <PresentationFormat>Geniş ekran</PresentationFormat>
  <Paragraphs>811</Paragraphs>
  <Slides>20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20</vt:i4>
      </vt:variant>
    </vt:vector>
  </HeadingPairs>
  <TitlesOfParts>
    <vt:vector size="27" baseType="lpstr">
      <vt:lpstr>Arial</vt:lpstr>
      <vt:lpstr>Calibri</vt:lpstr>
      <vt:lpstr>Calibri Light</vt:lpstr>
      <vt:lpstr>Courier New</vt:lpstr>
      <vt:lpstr>Times New Roman</vt:lpstr>
      <vt:lpstr>Wingdings</vt:lpstr>
      <vt:lpstr>Office Teması</vt:lpstr>
      <vt:lpstr>AB’ne Üyelik Sürecinde TR Kırmızı Et  Sektörü</vt:lpstr>
      <vt:lpstr>PowerPoint Sunusu</vt:lpstr>
      <vt:lpstr>PowerPoint Sunusu</vt:lpstr>
      <vt:lpstr>PowerPoint Sunusu</vt:lpstr>
      <vt:lpstr>Türkiye’de Türlere Göre Hayvan Sayıları ve Oranları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AB’ne Üyelik Sürecinde TR Kırmızı Et  Sektörü</dc:title>
  <dc:creator>HSE</dc:creator>
  <cp:lastModifiedBy>HSE</cp:lastModifiedBy>
  <cp:revision>16</cp:revision>
  <dcterms:created xsi:type="dcterms:W3CDTF">2017-12-18T07:14:03Z</dcterms:created>
  <dcterms:modified xsi:type="dcterms:W3CDTF">2017-12-18T08:54:38Z</dcterms:modified>
</cp:coreProperties>
</file>