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4"/>
  </p:notesMasterIdLst>
  <p:sldIdLst>
    <p:sldId id="1084" r:id="rId4"/>
    <p:sldId id="1085" r:id="rId5"/>
    <p:sldId id="1086" r:id="rId6"/>
    <p:sldId id="1087" r:id="rId7"/>
    <p:sldId id="1088" r:id="rId8"/>
    <p:sldId id="1089" r:id="rId9"/>
    <p:sldId id="1090" r:id="rId10"/>
    <p:sldId id="1091" r:id="rId11"/>
    <p:sldId id="1092" r:id="rId12"/>
    <p:sldId id="1083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2/25/2020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2/25/2020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2/25/2020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2/25/2020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2/25/2020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473292" y="2492991"/>
            <a:ext cx="813760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 smtClean="0">
                <a:solidFill>
                  <a:prstClr val="black"/>
                </a:solidFill>
                <a:latin typeface="Arial"/>
              </a:rPr>
              <a:t>GGY313</a:t>
            </a:r>
            <a:endParaRPr lang="tr-TR" sz="2400" b="1" dirty="0">
              <a:solidFill>
                <a:prstClr val="black"/>
              </a:solidFill>
              <a:latin typeface="Arial"/>
            </a:endParaRPr>
          </a:p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 smtClean="0">
                <a:solidFill>
                  <a:prstClr val="black"/>
                </a:solidFill>
                <a:latin typeface="Arial"/>
              </a:rPr>
              <a:t>DOĞAL VE KÜLTÜREL KORUNAN ALANLAR VE YÖNETİMLERİ</a:t>
            </a:r>
            <a:endParaRPr lang="en-US"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Yeşim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5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71823" y="1110322"/>
            <a:ext cx="63563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1500" b="1" dirty="0" smtClean="0">
                <a:solidFill>
                  <a:prstClr val="black"/>
                </a:solidFill>
                <a:latin typeface="Arial"/>
              </a:rPr>
              <a:t>KAYNAKLAR</a:t>
            </a:r>
            <a:endParaRPr lang="en-US" sz="1500" b="1" dirty="0">
              <a:solidFill>
                <a:prstClr val="black"/>
              </a:solidFill>
              <a:latin typeface="Arial"/>
            </a:endParaRPr>
          </a:p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endParaRPr lang="en-US" sz="15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buFont typeface="Wingdings" panose="05000000000000000000" pitchFamily="2" charset="2"/>
              <a:buChar char="Ø"/>
              <a:defRPr/>
            </a:pPr>
            <a:endParaRPr lang="tr-TR" sz="1500" dirty="0">
              <a:solidFill>
                <a:prstClr val="black"/>
              </a:solidFill>
              <a:latin typeface="Arial"/>
            </a:endParaRPr>
          </a:p>
          <a:p>
            <a:pPr marL="257175" indent="-257175" algn="just" defTabSz="685800"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prstClr val="black"/>
                </a:solidFill>
                <a:latin typeface="Arial"/>
              </a:rPr>
              <a:t>Çevre </a:t>
            </a:r>
            <a:r>
              <a:rPr lang="tr-TR" sz="1500" dirty="0">
                <a:solidFill>
                  <a:prstClr val="black"/>
                </a:solidFill>
                <a:latin typeface="Arial"/>
              </a:rPr>
              <a:t>ve Orman Bakanlığı Korunan Alan Planlaması ve Yönetimi, Biyolojik çeşitlilik ve Doğal Kaynak Yönetimi Projesi Deneyimi, Ankara, 2007.</a:t>
            </a:r>
          </a:p>
          <a:p>
            <a:pPr marL="257175" indent="-257175" algn="just" defTabSz="685800">
              <a:buFont typeface="Wingdings" panose="05000000000000000000" pitchFamily="2" charset="2"/>
              <a:buChar char="Ø"/>
              <a:defRPr/>
            </a:pPr>
            <a:r>
              <a:rPr lang="tr-TR" sz="1500" dirty="0">
                <a:solidFill>
                  <a:prstClr val="black"/>
                </a:solidFill>
                <a:latin typeface="Arial"/>
              </a:rPr>
              <a:t>Ekolojik Sorunlar ve Çözümleri, N. Çepel, TÜBİTAK Popüler Bilim Kitapları, Ankara,2003.</a:t>
            </a:r>
          </a:p>
          <a:p>
            <a:pPr marL="257175" indent="-257175" algn="just" defTabSz="685800">
              <a:buFont typeface="Wingdings" panose="05000000000000000000" pitchFamily="2" charset="2"/>
              <a:buChar char="Ø"/>
              <a:defRPr/>
            </a:pPr>
            <a:r>
              <a:rPr lang="tr-TR" sz="1500" dirty="0">
                <a:solidFill>
                  <a:prstClr val="black"/>
                </a:solidFill>
                <a:latin typeface="Arial"/>
              </a:rPr>
              <a:t>Kuş Araştırmaları Derneği, Doğa Korumacının El Kitabı. Editör: Tansu Gürpınar, 2007.</a:t>
            </a:r>
          </a:p>
          <a:p>
            <a:pPr marL="257175" indent="-257175" algn="just" defTabSz="685800">
              <a:buFont typeface="Wingdings" panose="05000000000000000000" pitchFamily="2" charset="2"/>
              <a:buChar char="Ø"/>
              <a:defRPr/>
            </a:pPr>
            <a:r>
              <a:rPr lang="tr-TR" sz="1500" dirty="0">
                <a:solidFill>
                  <a:prstClr val="black"/>
                </a:solidFill>
                <a:latin typeface="Arial"/>
              </a:rPr>
              <a:t>Kültür ve Turizm Bakanlığı-Teftiş Kurulu Başkanlığı, Bakanlık Mevzuatı, Kültür Varlıkları ve Müzeler Genel Müdürlüğü İle İlgili Mevzuat, İlke Kararları, 2012.</a:t>
            </a:r>
          </a:p>
          <a:p>
            <a:pPr marL="257175" indent="-257175" algn="just" defTabSz="685800">
              <a:buFont typeface="Wingdings" panose="05000000000000000000" pitchFamily="2" charset="2"/>
              <a:buChar char="Ø"/>
              <a:defRPr/>
            </a:pPr>
            <a:r>
              <a:rPr lang="tr-TR" sz="1500" dirty="0">
                <a:solidFill>
                  <a:prstClr val="black"/>
                </a:solidFill>
                <a:latin typeface="Arial"/>
              </a:rPr>
              <a:t>Orman’da Doğa Koruma A.H. Çolak, Milli Parklar ve Av-Yaban Hayatı Genel Müdürlüğü Yayını, Ankara, 2001.</a:t>
            </a:r>
          </a:p>
          <a:p>
            <a:pPr marL="257175" indent="-257175" algn="just" defTabSz="685800">
              <a:buFont typeface="Wingdings" panose="05000000000000000000" pitchFamily="2" charset="2"/>
              <a:buChar char="Ø"/>
              <a:defRPr/>
            </a:pP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Altbilgi Yer Tutucusu 1">
            <a:extLst>
              <a:ext uri="{FF2B5EF4-FFF2-40B4-BE49-F238E27FC236}">
                <a16:creationId xmlns:a16="http://schemas.microsoft.com/office/drawing/2014/main" id="{B6477F57-3F59-417D-BE18-5CBA26DCF964}"/>
              </a:ext>
            </a:extLst>
          </p:cNvPr>
          <p:cNvSpPr txBox="1">
            <a:spLocks/>
          </p:cNvSpPr>
          <p:nvPr/>
        </p:nvSpPr>
        <p:spPr>
          <a:xfrm>
            <a:off x="4747980" y="5618203"/>
            <a:ext cx="399418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750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51428" y="1677518"/>
            <a:ext cx="7510545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350" dirty="0"/>
          </a:p>
          <a:p>
            <a:pPr algn="just"/>
            <a:r>
              <a:rPr lang="tr-TR" dirty="0"/>
              <a:t>6831 sayılı Orman Kanunu’nun 4. maddesine göre ormanlar, vasıf ve karakter bakımından üçe ayrılır;</a:t>
            </a:r>
          </a:p>
          <a:p>
            <a:pPr algn="just"/>
            <a:endParaRPr lang="tr-TR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tr-TR" dirty="0"/>
              <a:t>Muhafaza Ormanları,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tr-TR" dirty="0"/>
              <a:t>Milli Parklar,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tr-TR" dirty="0"/>
              <a:t>İstihsal Ormanları</a:t>
            </a:r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476715" y="1328477"/>
            <a:ext cx="8137603" cy="49654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100" b="1"/>
              <a:t>TÜRKİYE’DE KORUMA ALANLARININ SINIFLANDIRILMASI</a:t>
            </a:r>
            <a:endParaRPr lang="en-US" sz="2100" b="1" dirty="0"/>
          </a:p>
        </p:txBody>
      </p:sp>
      <p:pic>
        <p:nvPicPr>
          <p:cNvPr id="6146" name="Picture 2" descr="Ä°lgili resi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878" y="3748588"/>
            <a:ext cx="4769644" cy="162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4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82857" y="1846646"/>
            <a:ext cx="751054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350" b="1" dirty="0"/>
              <a:t>Türkiye’de Bazı Doğa Koruma Statüleri</a:t>
            </a:r>
          </a:p>
          <a:p>
            <a:pPr algn="just"/>
            <a:endParaRPr lang="tr-TR" sz="1350" b="1" dirty="0"/>
          </a:p>
          <a:p>
            <a:pPr algn="just"/>
            <a:r>
              <a:rPr lang="tr-TR" sz="1350" dirty="0"/>
              <a:t>•Milli Park</a:t>
            </a:r>
          </a:p>
          <a:p>
            <a:pPr algn="just"/>
            <a:r>
              <a:rPr lang="tr-TR" sz="1350" dirty="0"/>
              <a:t>•Tabiatı Koruma Alanı</a:t>
            </a:r>
          </a:p>
          <a:p>
            <a:pPr algn="just"/>
            <a:r>
              <a:rPr lang="tr-TR" sz="1350" dirty="0"/>
              <a:t>•Tabiat Parkı</a:t>
            </a:r>
          </a:p>
          <a:p>
            <a:pPr algn="just"/>
            <a:r>
              <a:rPr lang="tr-TR" sz="1350" dirty="0"/>
              <a:t>•Tabiat Anıtı</a:t>
            </a:r>
          </a:p>
          <a:p>
            <a:pPr algn="just"/>
            <a:r>
              <a:rPr lang="tr-TR" sz="1350" dirty="0"/>
              <a:t>•Muhafaza Ormanları</a:t>
            </a:r>
          </a:p>
          <a:p>
            <a:pPr algn="just"/>
            <a:r>
              <a:rPr lang="tr-TR" sz="1350" dirty="0"/>
              <a:t>•Doğal Sit</a:t>
            </a:r>
          </a:p>
          <a:p>
            <a:pPr algn="just"/>
            <a:r>
              <a:rPr lang="tr-TR" sz="1350" dirty="0"/>
              <a:t>•Özel Çevre Koruma Bölgesi</a:t>
            </a:r>
          </a:p>
          <a:p>
            <a:pPr algn="just"/>
            <a:r>
              <a:rPr lang="tr-TR" sz="1350" dirty="0"/>
              <a:t>•Yaban Hayatı Geliştirme Sah.</a:t>
            </a:r>
          </a:p>
          <a:p>
            <a:pPr algn="just"/>
            <a:r>
              <a:rPr lang="tr-TR" sz="1350" dirty="0"/>
              <a:t>•Araştırma Ormanları</a:t>
            </a:r>
          </a:p>
          <a:p>
            <a:pPr algn="just"/>
            <a:r>
              <a:rPr lang="tr-TR" sz="1350" dirty="0"/>
              <a:t>•Gen Koruma Ormanları</a:t>
            </a:r>
          </a:p>
          <a:p>
            <a:pPr algn="just"/>
            <a:r>
              <a:rPr lang="tr-TR" sz="1350" dirty="0"/>
              <a:t>•Tohum Bahçeleri</a:t>
            </a:r>
          </a:p>
          <a:p>
            <a:pPr algn="just"/>
            <a:r>
              <a:rPr lang="tr-TR" sz="1350" dirty="0"/>
              <a:t>•Tohum </a:t>
            </a:r>
            <a:r>
              <a:rPr lang="tr-TR" sz="1350" dirty="0" err="1"/>
              <a:t>Meşcereleri</a:t>
            </a:r>
            <a:endParaRPr lang="tr-TR" sz="1350" dirty="0"/>
          </a:p>
          <a:p>
            <a:pPr algn="just"/>
            <a:r>
              <a:rPr lang="tr-TR" sz="1350" dirty="0"/>
              <a:t>•Orman İçi Dinlenme Yerleri</a:t>
            </a:r>
          </a:p>
          <a:p>
            <a:pPr algn="just"/>
            <a:r>
              <a:rPr lang="tr-TR" sz="1350" dirty="0"/>
              <a:t>•Muhafaza Karakterinde İşletme Sınıfı</a:t>
            </a:r>
          </a:p>
          <a:p>
            <a:pPr algn="just"/>
            <a:endParaRPr lang="tr-TR" sz="1350" dirty="0"/>
          </a:p>
          <a:p>
            <a:pPr algn="just"/>
            <a:endParaRPr lang="tr-TR" sz="1350" dirty="0"/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476715" y="1328477"/>
            <a:ext cx="8137603" cy="49654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100" b="1"/>
              <a:t>TÜRKİYE’DE KORUMA ALANLARININ SINIFLANDIRILMASI</a:t>
            </a:r>
            <a:endParaRPr lang="en-US" sz="2100" b="1" dirty="0"/>
          </a:p>
        </p:txBody>
      </p:sp>
      <p:pic>
        <p:nvPicPr>
          <p:cNvPr id="1026" name="Picture 2" descr="kuÅcenneti milli park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516" y="1885613"/>
            <a:ext cx="3554072" cy="192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456809" y="1679469"/>
            <a:ext cx="1567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Kuşcenneti Milli Parkı</a:t>
            </a:r>
          </a:p>
        </p:txBody>
      </p:sp>
      <p:pic>
        <p:nvPicPr>
          <p:cNvPr id="1028" name="Picture 4" descr="gÃ¼llÃ¼k daÄÄ± termessos milli parkÄ±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130" y="3863806"/>
            <a:ext cx="3561458" cy="13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017612" y="5213500"/>
            <a:ext cx="2298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Güllük Dağı Termessos Milli Parkı</a:t>
            </a:r>
          </a:p>
        </p:txBody>
      </p:sp>
    </p:spTree>
    <p:extLst>
      <p:ext uri="{BB962C8B-B14F-4D97-AF65-F5344CB8AC3E}">
        <p14:creationId xmlns:p14="http://schemas.microsoft.com/office/powerpoint/2010/main" val="180751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648" y="3826613"/>
            <a:ext cx="2700000" cy="162409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82046" y="1846127"/>
            <a:ext cx="454669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tr-TR" sz="1350" dirty="0"/>
              <a:t>TBMM tarafından 24. yasama döneminde 297 sıra sayısı ile hazırlanan Tabiatı ve Biyolojik Çeşitliliği Koruma Kanunu Tasarısı ile Çevre Komisyonu Raporu çerçevesinde korunan alanlar 5 başlık altında sınıflandırılmıştır;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tr-TR" sz="1350" b="1" dirty="0"/>
              <a:t>Tabiatı Koruma Alanı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tr-TR" sz="1350" b="1" dirty="0"/>
              <a:t>Milli Park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tr-TR" sz="1350" b="1" dirty="0"/>
              <a:t>Tabiat Anıtı</a:t>
            </a:r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es-ES" sz="1350" b="1" dirty="0"/>
              <a:t>Tür ve Habitat Koruma Alanı</a:t>
            </a:r>
            <a:endParaRPr lang="tr-TR" sz="1350" b="1" dirty="0"/>
          </a:p>
          <a:p>
            <a:pPr marL="900113" lvl="2" indent="-214313" algn="just">
              <a:buFont typeface="Arial" panose="020B0604020202020204" pitchFamily="34" charset="0"/>
              <a:buChar char="•"/>
            </a:pPr>
            <a:r>
              <a:rPr lang="tr-TR" sz="1350" b="1" dirty="0"/>
              <a:t>Tabiat Parkı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tr-TR" sz="1350" dirty="0"/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476715" y="1328477"/>
            <a:ext cx="8137603" cy="49654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100" b="1"/>
              <a:t>TÜRKİYE’DE KORUMA ALANLARININ SINIFLANDIRILMASI</a:t>
            </a:r>
            <a:endParaRPr lang="en-US" sz="2100" b="1" dirty="0"/>
          </a:p>
        </p:txBody>
      </p:sp>
      <p:pic>
        <p:nvPicPr>
          <p:cNvPr id="17" name="Picture 2" descr="Ä°lgili resi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87" y="4010494"/>
            <a:ext cx="3927829" cy="13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 descr="Ekran Kırpma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7" b="-1"/>
          <a:stretch/>
        </p:blipFill>
        <p:spPr>
          <a:xfrm>
            <a:off x="5507648" y="1757175"/>
            <a:ext cx="2700000" cy="23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0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588" y="1958393"/>
            <a:ext cx="3590729" cy="271020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82857" y="1728429"/>
            <a:ext cx="40472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35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tr-TR" sz="1350" b="1" dirty="0"/>
              <a:t>Tabiatı Koruma Alanı: </a:t>
            </a:r>
            <a:r>
              <a:rPr lang="tr-TR" sz="1350" dirty="0"/>
              <a:t>Kaybolma tehlikesine maruz türleri; korumada öncelikli tabii yaşama alanlarını; sıra dışı ekosistemleri; bilim ve doğa tarihi açısından özel önem taşıyan bitki ve hayvan türlerini; doğal olayların meydana getirdiği seçkin örnekleri barındıran koruma alanlarıdır.</a:t>
            </a:r>
          </a:p>
          <a:p>
            <a:pPr algn="just"/>
            <a:endParaRPr lang="tr-TR" sz="135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49329" y="4668598"/>
            <a:ext cx="6781800" cy="1200150"/>
          </a:xfrm>
        </p:spPr>
        <p:txBody>
          <a:bodyPr>
            <a:normAutofit/>
          </a:bodyPr>
          <a:lstStyle/>
          <a:p>
            <a:r>
              <a:rPr lang="tr-TR" sz="1200" dirty="0"/>
              <a:t>                      Kargı Köyü Sığla Ormanı (Burdur-Isparta, 1987)</a:t>
            </a:r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476715" y="1328477"/>
            <a:ext cx="8137603" cy="49654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100" b="1"/>
              <a:t>TÜRKİYE’DE KORUMA ALANLARININ SINIFLANDIRILMASI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68876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50357" y="1728429"/>
            <a:ext cx="4047255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35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tr-TR" sz="1350" b="1" dirty="0"/>
              <a:t>Milli Park: </a:t>
            </a:r>
            <a:r>
              <a:rPr lang="tr-TR" sz="1350" dirty="0"/>
              <a:t>Bilimsel ve estetik bakımdan milli veya milletlerarası düzeyde ender bulunan doğal ve kültürel değerleri; tabiat unsurunun ağırlık taşıdığı peyzajları barındıran, özellikli kaynak değerlerinin uygun bir şekilde korunup yönetildiği, bir veya daha fazla ekosistemin tamamını kapsayacak büyüklükte alanlardır.</a:t>
            </a:r>
          </a:p>
          <a:p>
            <a:pPr algn="just"/>
            <a:endParaRPr lang="tr-TR" sz="135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85901" y="4756323"/>
            <a:ext cx="2550845" cy="389699"/>
          </a:xfrm>
        </p:spPr>
        <p:txBody>
          <a:bodyPr>
            <a:normAutofit fontScale="90000"/>
          </a:bodyPr>
          <a:lstStyle/>
          <a:p>
            <a:r>
              <a:rPr lang="tr-TR" sz="1200" dirty="0"/>
              <a:t>Kazdağı Milli Parkı (Balıkesir, 1994)</a:t>
            </a:r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476715" y="1328477"/>
            <a:ext cx="8137603" cy="49654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100" b="1"/>
              <a:t>TÜRKİYE’DE KORUMA ALANLARININ SINIFLANDIRILMASI</a:t>
            </a:r>
            <a:endParaRPr lang="en-US" sz="21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689" y="1774079"/>
            <a:ext cx="3853271" cy="29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3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76714" y="1693806"/>
            <a:ext cx="40472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35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tr-TR" sz="1350" b="1" dirty="0"/>
              <a:t>Tabiat Anıtı: </a:t>
            </a:r>
            <a:r>
              <a:rPr lang="tr-TR" sz="1350" dirty="0"/>
              <a:t>Tabii olarak oluşan, ender, sıra dışı, eşsiz oluşumlar ile bitki türlerinin nadir ve temsili örneklerini ihtiva eden veya bilimsel değer taşıyan tabiat parçalarıdır.</a:t>
            </a:r>
          </a:p>
          <a:p>
            <a:pPr algn="just"/>
            <a:endParaRPr lang="tr-TR" sz="135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43177" y="4934160"/>
            <a:ext cx="2617470" cy="320596"/>
          </a:xfrm>
        </p:spPr>
        <p:txBody>
          <a:bodyPr>
            <a:normAutofit/>
          </a:bodyPr>
          <a:lstStyle/>
          <a:p>
            <a:r>
              <a:rPr lang="tr-TR" sz="1200" dirty="0"/>
              <a:t>Nemrut </a:t>
            </a:r>
            <a:r>
              <a:rPr lang="tr-TR" sz="1200" dirty="0" err="1"/>
              <a:t>Kalderası</a:t>
            </a:r>
            <a:r>
              <a:rPr lang="tr-TR" sz="1200" dirty="0"/>
              <a:t> (Bitlis, 2003)</a:t>
            </a:r>
            <a:endParaRPr lang="tr-TR" sz="2700" dirty="0"/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476715" y="1328477"/>
            <a:ext cx="8137603" cy="49654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100" b="1"/>
              <a:t>TÜRKİYE’DE KORUMA ALANLARININ SINIFLANDIRILMASI</a:t>
            </a:r>
            <a:endParaRPr lang="en-US" sz="21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16" y="1794526"/>
            <a:ext cx="4068802" cy="31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3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89577" y="1742751"/>
            <a:ext cx="4047255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35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tr-TR" sz="1350" b="1" dirty="0"/>
              <a:t>Tür ve Habitat Koruma Alanı: </a:t>
            </a:r>
            <a:r>
              <a:rPr lang="tr-TR" sz="1350" dirty="0"/>
              <a:t>Yok olma tehlikesine maruz, dar yayılım alanına sahip veya </a:t>
            </a:r>
            <a:r>
              <a:rPr lang="tr-TR" sz="1350" dirty="0" err="1"/>
              <a:t>biyocoğrafi</a:t>
            </a:r>
            <a:r>
              <a:rPr lang="tr-TR" sz="1350" dirty="0"/>
              <a:t> bölgelerin sıra dışı örneklerini oluşturan tabii yaşama alanlarını; nesli tehlike altında olan hassas, nadir ve özel dikkat gerektiren endemik türleri; sulak alanları, kuş koruma alanlarını barındıran genetik ve biyolojik çeşitlilik açısından yüksek düzeyde önem taşıyan, muhafaza ve iyileştirme amacıyla yönetilen koruma alanlarıdır.</a:t>
            </a:r>
          </a:p>
          <a:p>
            <a:pPr algn="just"/>
            <a:endParaRPr lang="tr-TR" sz="135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52310" y="5074430"/>
            <a:ext cx="3430732" cy="328538"/>
          </a:xfrm>
        </p:spPr>
        <p:txBody>
          <a:bodyPr>
            <a:normAutofit fontScale="90000"/>
          </a:bodyPr>
          <a:lstStyle/>
          <a:p>
            <a:r>
              <a:rPr lang="tr-TR" sz="1200" dirty="0"/>
              <a:t>        Göksu Deltası Sulak Alanı (Mersin, 1994)</a:t>
            </a:r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476715" y="1328477"/>
            <a:ext cx="8137603" cy="49654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100" b="1"/>
              <a:t>TÜRKİYE’DE KORUMA ALANLARININ SINIFLANDIRILMASI</a:t>
            </a:r>
            <a:endParaRPr lang="en-US" sz="21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608" y="1842961"/>
            <a:ext cx="4168136" cy="32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14589" y="1746985"/>
            <a:ext cx="43301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35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tr-TR" sz="1350" b="1" dirty="0"/>
              <a:t>Tabiat Parkı: </a:t>
            </a:r>
            <a:r>
              <a:rPr lang="tr-TR" sz="1350" dirty="0"/>
              <a:t>Bitki ve hayvan varlığıyla veya mağaralar ve kraterler gibi oluşumlarla bulunduğu bölgenin tabiat özelliklerini temsil eden; doğal özellikleri ileri derecede bozulmamış; türlere tabii yaşama alanında veya dışında koruma tedbirlerinin uygulanabildiği; ekosistem ve türlerin geleneksel doğal kaynak yönetim biçimleriyle beraber korunabildiği; insan unsurunun ağırlık taşıdığı peyzajları barındıran koruma alanlarıdır.</a:t>
            </a:r>
          </a:p>
          <a:p>
            <a:pPr algn="just"/>
            <a:endParaRPr lang="tr-TR" sz="1350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6044" y="4809788"/>
            <a:ext cx="4233430" cy="451075"/>
          </a:xfrm>
        </p:spPr>
        <p:txBody>
          <a:bodyPr>
            <a:normAutofit/>
          </a:bodyPr>
          <a:lstStyle/>
          <a:p>
            <a:r>
              <a:rPr lang="tr-TR" sz="1200" dirty="0"/>
              <a:t>    Ayvalık Adaları Tabiat Parkı (Balıkesir, 1995)</a:t>
            </a:r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476715" y="1328477"/>
            <a:ext cx="8137603" cy="49654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100" b="1"/>
              <a:t>TÜRKİYE’DE KORUMA ALANLARININ SINIFLANDIRILMASI</a:t>
            </a:r>
            <a:endParaRPr lang="en-US" sz="21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186" y="1950269"/>
            <a:ext cx="3969581" cy="30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4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12521</TotalTime>
  <Words>572</Words>
  <Application>Microsoft Office PowerPoint</Application>
  <PresentationFormat>Ekran Gösterisi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                      Kargı Köyü Sığla Ormanı (Burdur-Isparta, 1987)</vt:lpstr>
      <vt:lpstr>Kazdağı Milli Parkı (Balıkesir, 1994)</vt:lpstr>
      <vt:lpstr>Nemrut Kalderası (Bitlis, 2003)</vt:lpstr>
      <vt:lpstr>        Göksu Deltası Sulak Alanı (Mersin, 1994)</vt:lpstr>
      <vt:lpstr>    Ayvalık Adaları Tabiat Parkı (Balıkesir, 1995)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816</cp:revision>
  <cp:lastPrinted>2016-10-24T07:53:35Z</cp:lastPrinted>
  <dcterms:created xsi:type="dcterms:W3CDTF">2016-09-18T09:35:24Z</dcterms:created>
  <dcterms:modified xsi:type="dcterms:W3CDTF">2020-02-25T11:54:00Z</dcterms:modified>
</cp:coreProperties>
</file>