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36" d="100"/>
          <a:sy n="36" d="100"/>
        </p:scale>
        <p:origin x="84" y="7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6C9E01D-3ED1-44FF-B1A9-FEEAC60929A4}"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2E156C2-DA4E-4689-8721-49EA5BB8335E}" type="slidenum">
              <a:rPr lang="tr-TR" smtClean="0"/>
              <a:t>‹#›</a:t>
            </a:fld>
            <a:endParaRPr lang="tr-TR"/>
          </a:p>
        </p:txBody>
      </p:sp>
    </p:spTree>
    <p:extLst>
      <p:ext uri="{BB962C8B-B14F-4D97-AF65-F5344CB8AC3E}">
        <p14:creationId xmlns:p14="http://schemas.microsoft.com/office/powerpoint/2010/main" val="300888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6C9E01D-3ED1-44FF-B1A9-FEEAC60929A4}"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3696115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6C9E01D-3ED1-44FF-B1A9-FEEAC60929A4}"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2165886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6C9E01D-3ED1-44FF-B1A9-FEEAC60929A4}"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2136866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593667" y="6272784"/>
            <a:ext cx="2644309" cy="365125"/>
          </a:xfrm>
        </p:spPr>
        <p:txBody>
          <a:bodyPr/>
          <a:lstStyle/>
          <a:p>
            <a:fld id="{A6C9E01D-3ED1-44FF-B1A9-FEEAC60929A4}" type="datetimeFigureOut">
              <a:rPr lang="tr-TR" smtClean="0"/>
              <a:t>9.05.2020</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2E156C2-DA4E-4689-8721-49EA5BB8335E}" type="slidenum">
              <a:rPr lang="tr-TR" smtClean="0"/>
              <a:t>‹#›</a:t>
            </a:fld>
            <a:endParaRPr lang="tr-TR"/>
          </a:p>
        </p:txBody>
      </p:sp>
    </p:spTree>
    <p:extLst>
      <p:ext uri="{BB962C8B-B14F-4D97-AF65-F5344CB8AC3E}">
        <p14:creationId xmlns:p14="http://schemas.microsoft.com/office/powerpoint/2010/main" val="2488453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6C9E01D-3ED1-44FF-B1A9-FEEAC60929A4}"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1492903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6C9E01D-3ED1-44FF-B1A9-FEEAC60929A4}"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3221180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6C9E01D-3ED1-44FF-B1A9-FEEAC60929A4}"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3396633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C9E01D-3ED1-44FF-B1A9-FEEAC60929A4}"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1829526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6C9E01D-3ED1-44FF-B1A9-FEEAC60929A4}"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2634514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6C9E01D-3ED1-44FF-B1A9-FEEAC60929A4}" type="datetimeFigureOut">
              <a:rPr lang="tr-TR" smtClean="0"/>
              <a:t>9.05.2020</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3786864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A6C9E01D-3ED1-44FF-B1A9-FEEAC60929A4}" type="datetimeFigureOut">
              <a:rPr lang="tr-TR" smtClean="0"/>
              <a:t>9.05.2020</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2E156C2-DA4E-4689-8721-49EA5BB8335E}" type="slidenum">
              <a:rPr lang="tr-TR" smtClean="0"/>
              <a:t>‹#›</a:t>
            </a:fld>
            <a:endParaRPr lang="tr-TR"/>
          </a:p>
        </p:txBody>
      </p:sp>
    </p:spTree>
    <p:extLst>
      <p:ext uri="{BB962C8B-B14F-4D97-AF65-F5344CB8AC3E}">
        <p14:creationId xmlns:p14="http://schemas.microsoft.com/office/powerpoint/2010/main" val="10985371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73EF84E-FEAF-4F15-9CDE-3E99117E9565}"/>
              </a:ext>
            </a:extLst>
          </p:cNvPr>
          <p:cNvSpPr>
            <a:spLocks noGrp="1"/>
          </p:cNvSpPr>
          <p:nvPr>
            <p:ph type="ctrTitle"/>
          </p:nvPr>
        </p:nvSpPr>
        <p:spPr/>
        <p:txBody>
          <a:bodyPr/>
          <a:lstStyle/>
          <a:p>
            <a:r>
              <a:rPr lang="tr-TR" b="1" dirty="0"/>
              <a:t>KULLANIM KOLAYLIKLARI</a:t>
            </a:r>
            <a:endParaRPr lang="tr-TR" dirty="0"/>
          </a:p>
        </p:txBody>
      </p:sp>
      <p:sp>
        <p:nvSpPr>
          <p:cNvPr id="3" name="Alt Başlık 2">
            <a:extLst>
              <a:ext uri="{FF2B5EF4-FFF2-40B4-BE49-F238E27FC236}">
                <a16:creationId xmlns:a16="http://schemas.microsoft.com/office/drawing/2014/main" id="{B313E536-EE5F-4E48-90D3-C36878B3ADE4}"/>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887399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7669DE-7C9F-4F1A-9D29-926D9FEAF21A}"/>
              </a:ext>
            </a:extLst>
          </p:cNvPr>
          <p:cNvSpPr>
            <a:spLocks noGrp="1"/>
          </p:cNvSpPr>
          <p:nvPr>
            <p:ph type="title"/>
          </p:nvPr>
        </p:nvSpPr>
        <p:spPr>
          <a:xfrm>
            <a:off x="1069848" y="900332"/>
            <a:ext cx="10058400" cy="1193644"/>
          </a:xfrm>
        </p:spPr>
        <p:txBody>
          <a:bodyPr>
            <a:normAutofit fontScale="90000"/>
          </a:bodyPr>
          <a:lstStyle/>
          <a:p>
            <a:r>
              <a:rPr lang="tr-TR" b="1" dirty="0"/>
              <a:t>KULLANIM KOLAYLIKLARI </a:t>
            </a:r>
            <a:br>
              <a:rPr lang="tr-TR" b="1" dirty="0"/>
            </a:br>
            <a:endParaRPr lang="tr-TR" dirty="0"/>
          </a:p>
        </p:txBody>
      </p:sp>
      <p:sp>
        <p:nvSpPr>
          <p:cNvPr id="3" name="İçerik Yer Tutucusu 2">
            <a:extLst>
              <a:ext uri="{FF2B5EF4-FFF2-40B4-BE49-F238E27FC236}">
                <a16:creationId xmlns:a16="http://schemas.microsoft.com/office/drawing/2014/main" id="{B86A5F99-5E87-4E92-9CF4-9A73113270A7}"/>
              </a:ext>
            </a:extLst>
          </p:cNvPr>
          <p:cNvSpPr>
            <a:spLocks noGrp="1"/>
          </p:cNvSpPr>
          <p:nvPr>
            <p:ph idx="1"/>
          </p:nvPr>
        </p:nvSpPr>
        <p:spPr/>
        <p:txBody>
          <a:bodyPr>
            <a:normAutofit fontScale="92500" lnSpcReduction="10000"/>
          </a:bodyPr>
          <a:lstStyle/>
          <a:p>
            <a:pPr lvl="0"/>
            <a:r>
              <a:rPr lang="tr-TR" dirty="0"/>
              <a:t>Muhasebe standartlarına uygunluk,</a:t>
            </a:r>
          </a:p>
          <a:p>
            <a:pPr lvl="0"/>
            <a:r>
              <a:rPr lang="tr-TR" dirty="0"/>
              <a:t>Windows standartlarında kullanabilme, </a:t>
            </a:r>
          </a:p>
          <a:p>
            <a:pPr lvl="0"/>
            <a:r>
              <a:rPr lang="tr-TR" dirty="0"/>
              <a:t>İnternetin olduğu her yerden uygulamanın tüm bileşenlerine ulaşabilme, </a:t>
            </a:r>
          </a:p>
          <a:p>
            <a:pPr lvl="0"/>
            <a:r>
              <a:rPr lang="tr-TR" dirty="0"/>
              <a:t>Modüller arası tam entegrasyon, </a:t>
            </a:r>
          </a:p>
          <a:p>
            <a:pPr lvl="0"/>
            <a:r>
              <a:rPr lang="tr-TR" dirty="0"/>
              <a:t>Ek lisans almadan sınırsız kullanıcı tanımlama, </a:t>
            </a:r>
          </a:p>
          <a:p>
            <a:pPr lvl="0"/>
            <a:r>
              <a:rPr lang="tr-TR" dirty="0"/>
              <a:t>Aynı anda birden fazla kullanıcının aynı firmada iş yapabilmesi, </a:t>
            </a:r>
          </a:p>
          <a:p>
            <a:pPr lvl="0"/>
            <a:r>
              <a:rPr lang="tr-TR" dirty="0"/>
              <a:t>Ücretsiz kurulum ve destek, </a:t>
            </a:r>
          </a:p>
          <a:p>
            <a:pPr lvl="0"/>
            <a:r>
              <a:rPr lang="tr-TR" dirty="0"/>
              <a:t>LUCA içerisinden mevzuata ulaşabilme, </a:t>
            </a:r>
          </a:p>
          <a:p>
            <a:pPr lvl="0"/>
            <a:r>
              <a:rPr lang="tr-TR" dirty="0"/>
              <a:t>Meslek mensuplarının önerileri ile yarattıkları yazılım olması sebebiyle biz duygusunun gelişmesi </a:t>
            </a:r>
          </a:p>
          <a:p>
            <a:pPr lvl="0"/>
            <a:r>
              <a:rPr lang="tr-TR" dirty="0"/>
              <a:t>İnteraktif eğitim ve destek.</a:t>
            </a:r>
          </a:p>
          <a:p>
            <a:endParaRPr lang="tr-TR" dirty="0"/>
          </a:p>
        </p:txBody>
      </p:sp>
    </p:spTree>
    <p:extLst>
      <p:ext uri="{BB962C8B-B14F-4D97-AF65-F5344CB8AC3E}">
        <p14:creationId xmlns:p14="http://schemas.microsoft.com/office/powerpoint/2010/main" val="1135043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8CFA18C-8DDF-4205-87B6-C9F37FE2EE18}"/>
              </a:ext>
            </a:extLst>
          </p:cNvPr>
          <p:cNvSpPr>
            <a:spLocks noGrp="1"/>
          </p:cNvSpPr>
          <p:nvPr>
            <p:ph idx="1"/>
          </p:nvPr>
        </p:nvSpPr>
        <p:spPr>
          <a:xfrm>
            <a:off x="1066800" y="1403604"/>
            <a:ext cx="10058400" cy="4050792"/>
          </a:xfrm>
        </p:spPr>
        <p:txBody>
          <a:bodyPr>
            <a:normAutofit lnSpcReduction="10000"/>
          </a:bodyPr>
          <a:lstStyle/>
          <a:p>
            <a:pPr algn="just"/>
            <a:r>
              <a:rPr lang="tr-TR" sz="2400" dirty="0"/>
              <a:t>Güvenlik Sistem için en önemli konulardan birisi ise güvenlik olup, gerekli teknik alt yapıyı oluşturmak için alınması gereken tüm önlemler TÜRMOB tarafından alınmıştır. Kullanıcıların şifreleri tek yönlü şifreleme yöntemi ile saklandığından ilgili kullanıcı dışında kimse tarafından okunamamaktadır. Diğer yandan sistem 128 bit SSL koruması altında olup, firewall ve anti virüs yazılımları ile güvenlik unsurlarını arttırılmıştır. Sistem mimarisi J2EE teknolojileri kullanılarak geliştirilmiş, böylece bu teknolojinin sağladığı platform bağımsız çalışma, esneklik, </a:t>
            </a:r>
            <a:r>
              <a:rPr lang="tr-TR" sz="2400" dirty="0" err="1"/>
              <a:t>geliştirilebilirlik</a:t>
            </a:r>
            <a:r>
              <a:rPr lang="tr-TR" sz="2400" dirty="0"/>
              <a:t> ve güvenlik gibi önemli unsurlar sistemde yerini almıştır. Güvenlik unsurlarının artırılması ve güncellenmesi konusunda da yazılım mühendislerimiz ve teknoloji danışmanlarımız tarafından gelişmeler izlenmekte ve gerekli güncellemeler yapılmaktadır.</a:t>
            </a:r>
          </a:p>
          <a:p>
            <a:endParaRPr lang="tr-TR" dirty="0"/>
          </a:p>
        </p:txBody>
      </p:sp>
    </p:spTree>
    <p:extLst>
      <p:ext uri="{BB962C8B-B14F-4D97-AF65-F5344CB8AC3E}">
        <p14:creationId xmlns:p14="http://schemas.microsoft.com/office/powerpoint/2010/main" val="408281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7263715-152F-4F3A-B204-695621A836AF}"/>
              </a:ext>
            </a:extLst>
          </p:cNvPr>
          <p:cNvSpPr>
            <a:spLocks noGrp="1"/>
          </p:cNvSpPr>
          <p:nvPr>
            <p:ph idx="1"/>
          </p:nvPr>
        </p:nvSpPr>
        <p:spPr>
          <a:xfrm>
            <a:off x="1066800" y="1403604"/>
            <a:ext cx="10058400" cy="4050792"/>
          </a:xfrm>
        </p:spPr>
        <p:txBody>
          <a:bodyPr>
            <a:normAutofit/>
          </a:bodyPr>
          <a:lstStyle/>
          <a:p>
            <a:pPr algn="just"/>
            <a:r>
              <a:rPr lang="tr-TR" sz="2400" dirty="0"/>
              <a:t>Yedekleme Sistemde yer alan bilgilerin yedeklenmesi TÜRMOB tarafından ve merkezi olarak yapılmaktadır. Periyodik olarak alınan yedekler, farklı ortamlarda saklanmakta ve kullanıcının ayrıca yedekleme çalışması yapmasına gerek kalmamaktadır. Verilerin saklanması için gerekli güvenlik önlemleri de TÜRMOB tarafından alınmakta ve sürekli olarak geliştirilmektedir. OFF-LINE (İnternete Bağlı Olmadan) Çalışma </a:t>
            </a:r>
            <a:r>
              <a:rPr lang="tr-TR" sz="2400" dirty="0" err="1"/>
              <a:t>Off-line</a:t>
            </a:r>
            <a:r>
              <a:rPr lang="tr-TR" sz="2400" dirty="0"/>
              <a:t> fonksiyonu sadece fiş girişlerinde kullanılabilen bir fonksiyondur. </a:t>
            </a:r>
            <a:r>
              <a:rPr lang="tr-TR" sz="2400" dirty="0" err="1"/>
              <a:t>Off-line</a:t>
            </a:r>
            <a:r>
              <a:rPr lang="tr-TR" sz="2400" dirty="0"/>
              <a:t> fiş girişi, internete bağlanmadan kesintisiz çalışma imkanı sunmaktadır. </a:t>
            </a:r>
            <a:r>
              <a:rPr lang="tr-TR" sz="2400" dirty="0" err="1"/>
              <a:t>Off-line</a:t>
            </a:r>
            <a:r>
              <a:rPr lang="tr-TR" sz="2400" dirty="0"/>
              <a:t> fiş girişinde bilgiler bilgisayarınıza kaydedilmekte ve girilen bilgiler daha sonra merkezi sisteme aktarılmaktadır.</a:t>
            </a:r>
          </a:p>
          <a:p>
            <a:pPr algn="just"/>
            <a:endParaRPr lang="tr-TR" sz="2400" dirty="0"/>
          </a:p>
        </p:txBody>
      </p:sp>
    </p:spTree>
    <p:extLst>
      <p:ext uri="{BB962C8B-B14F-4D97-AF65-F5344CB8AC3E}">
        <p14:creationId xmlns:p14="http://schemas.microsoft.com/office/powerpoint/2010/main" val="3976922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DB816D-B92E-4BE8-8BD6-9FA16ED0019F}"/>
              </a:ext>
            </a:extLst>
          </p:cNvPr>
          <p:cNvSpPr>
            <a:spLocks noGrp="1"/>
          </p:cNvSpPr>
          <p:nvPr>
            <p:ph type="title"/>
          </p:nvPr>
        </p:nvSpPr>
        <p:spPr>
          <a:xfrm>
            <a:off x="1069848" y="914400"/>
            <a:ext cx="10058400" cy="1179576"/>
          </a:xfrm>
        </p:spPr>
        <p:txBody>
          <a:bodyPr>
            <a:normAutofit fontScale="90000"/>
          </a:bodyPr>
          <a:lstStyle/>
          <a:p>
            <a:r>
              <a:rPr lang="tr-TR" sz="5300" b="1" dirty="0"/>
              <a:t>Luca Muhasebe size ne kazandırır?</a:t>
            </a:r>
            <a:br>
              <a:rPr lang="tr-TR" b="1" dirty="0"/>
            </a:br>
            <a:endParaRPr lang="tr-TR" dirty="0"/>
          </a:p>
        </p:txBody>
      </p:sp>
      <p:sp>
        <p:nvSpPr>
          <p:cNvPr id="3" name="İçerik Yer Tutucusu 2">
            <a:extLst>
              <a:ext uri="{FF2B5EF4-FFF2-40B4-BE49-F238E27FC236}">
                <a16:creationId xmlns:a16="http://schemas.microsoft.com/office/drawing/2014/main" id="{38CEFB9A-18A4-4502-8ED9-E5582B77C42D}"/>
              </a:ext>
            </a:extLst>
          </p:cNvPr>
          <p:cNvSpPr>
            <a:spLocks noGrp="1"/>
          </p:cNvSpPr>
          <p:nvPr>
            <p:ph idx="1"/>
          </p:nvPr>
        </p:nvSpPr>
        <p:spPr/>
        <p:txBody>
          <a:bodyPr/>
          <a:lstStyle/>
          <a:p>
            <a:pPr algn="just"/>
            <a:r>
              <a:rPr lang="tr-TR" sz="2800" dirty="0"/>
              <a:t>Luca Programına katılanlar program üzerinde işletmelerin tekdüzen hesap planı doğrultusunda muhasebe kayıtlarının uygulamasını, personel işlemleri modülünü, program üzerinde beyanname hazırlamayı, dönem sonu işlemlerini oluşturmayı, bilanço gelir tablosu hazırlamayı, işletme defteri modülünü öğrenirler.</a:t>
            </a:r>
          </a:p>
          <a:p>
            <a:endParaRPr lang="tr-TR" dirty="0"/>
          </a:p>
        </p:txBody>
      </p:sp>
    </p:spTree>
    <p:extLst>
      <p:ext uri="{BB962C8B-B14F-4D97-AF65-F5344CB8AC3E}">
        <p14:creationId xmlns:p14="http://schemas.microsoft.com/office/powerpoint/2010/main" val="3417426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1CCC5D-618D-4F55-8DF0-7126870E6B2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E003E25-9157-4CC2-9745-65C728B7E5B9}"/>
              </a:ext>
            </a:extLst>
          </p:cNvPr>
          <p:cNvSpPr>
            <a:spLocks noGrp="1"/>
          </p:cNvSpPr>
          <p:nvPr>
            <p:ph idx="1"/>
          </p:nvPr>
        </p:nvSpPr>
        <p:spPr/>
        <p:txBody>
          <a:bodyPr/>
          <a:lstStyle/>
          <a:p>
            <a:r>
              <a:rPr lang="tr-TR" sz="3200" b="1" dirty="0"/>
              <a:t>LUCA - YÖNETİCİ MODÜLÜ</a:t>
            </a:r>
          </a:p>
          <a:p>
            <a:endParaRPr lang="tr-TR" sz="3200" b="1" dirty="0"/>
          </a:p>
          <a:p>
            <a:pPr lvl="1"/>
            <a:r>
              <a:rPr lang="tr-TR" sz="2800" dirty="0"/>
              <a:t>Luca’da  Müşteri Oluşturma</a:t>
            </a:r>
          </a:p>
          <a:p>
            <a:pPr lvl="1"/>
            <a:r>
              <a:rPr lang="tr-TR" sz="2800" dirty="0"/>
              <a:t>Luca’da Kullanıcı Oluşturma </a:t>
            </a:r>
          </a:p>
          <a:p>
            <a:endParaRPr lang="tr-TR" dirty="0"/>
          </a:p>
        </p:txBody>
      </p:sp>
    </p:spTree>
    <p:extLst>
      <p:ext uri="{BB962C8B-B14F-4D97-AF65-F5344CB8AC3E}">
        <p14:creationId xmlns:p14="http://schemas.microsoft.com/office/powerpoint/2010/main" val="1681200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919232B-487D-43DF-9BBD-2B432A0B23BC}"/>
              </a:ext>
            </a:extLst>
          </p:cNvPr>
          <p:cNvSpPr>
            <a:spLocks noGrp="1"/>
          </p:cNvSpPr>
          <p:nvPr>
            <p:ph type="title"/>
          </p:nvPr>
        </p:nvSpPr>
        <p:spPr>
          <a:xfrm>
            <a:off x="1069848" y="942536"/>
            <a:ext cx="10058400" cy="787790"/>
          </a:xfrm>
        </p:spPr>
        <p:txBody>
          <a:bodyPr>
            <a:normAutofit fontScale="90000"/>
          </a:bodyPr>
          <a:lstStyle/>
          <a:p>
            <a:pPr algn="ctr"/>
            <a:br>
              <a:rPr lang="tr-TR" sz="4400" b="1" dirty="0"/>
            </a:br>
            <a:r>
              <a:rPr lang="tr-TR" sz="4400" b="1" dirty="0"/>
              <a:t>LUCA - MUHASEBE MODÜLÜ</a:t>
            </a:r>
            <a:br>
              <a:rPr lang="tr-TR" b="1" dirty="0"/>
            </a:br>
            <a:endParaRPr lang="tr-TR" dirty="0"/>
          </a:p>
        </p:txBody>
      </p:sp>
      <p:sp>
        <p:nvSpPr>
          <p:cNvPr id="5" name="İçerik Yer Tutucusu 4">
            <a:extLst>
              <a:ext uri="{FF2B5EF4-FFF2-40B4-BE49-F238E27FC236}">
                <a16:creationId xmlns:a16="http://schemas.microsoft.com/office/drawing/2014/main" id="{D08D964E-A83E-4F0A-99E7-30F584AEAF96}"/>
              </a:ext>
            </a:extLst>
          </p:cNvPr>
          <p:cNvSpPr>
            <a:spLocks noGrp="1"/>
          </p:cNvSpPr>
          <p:nvPr>
            <p:ph sz="half" idx="1"/>
          </p:nvPr>
        </p:nvSpPr>
        <p:spPr>
          <a:xfrm>
            <a:off x="1069848" y="1955409"/>
            <a:ext cx="4754880" cy="4216791"/>
          </a:xfrm>
        </p:spPr>
        <p:txBody>
          <a:bodyPr>
            <a:normAutofit fontScale="85000" lnSpcReduction="10000"/>
          </a:bodyPr>
          <a:lstStyle/>
          <a:p>
            <a:pPr lvl="0" algn="just"/>
            <a:r>
              <a:rPr lang="tr-TR" sz="2400" dirty="0"/>
              <a:t>Yeni Hesap Oluşturma</a:t>
            </a:r>
          </a:p>
          <a:p>
            <a:pPr lvl="0" algn="just"/>
            <a:r>
              <a:rPr lang="tr-TR" sz="2400" dirty="0"/>
              <a:t>Hesap Planı Listesi Alma</a:t>
            </a:r>
          </a:p>
          <a:p>
            <a:pPr lvl="0" algn="just"/>
            <a:r>
              <a:rPr lang="tr-TR" sz="2400" dirty="0"/>
              <a:t>Hesap </a:t>
            </a:r>
            <a:r>
              <a:rPr lang="tr-TR" sz="2400" dirty="0" err="1"/>
              <a:t>Planınından</a:t>
            </a:r>
            <a:r>
              <a:rPr lang="tr-TR" sz="2400" dirty="0"/>
              <a:t> Fişlere Giriş Yapma</a:t>
            </a:r>
          </a:p>
          <a:p>
            <a:pPr lvl="0" algn="just"/>
            <a:r>
              <a:rPr lang="tr-TR" sz="2400" dirty="0"/>
              <a:t>Fişlerde Hesap Kodu Değişikliği Yapma</a:t>
            </a:r>
          </a:p>
          <a:p>
            <a:pPr lvl="0" algn="just"/>
            <a:r>
              <a:rPr lang="tr-TR" sz="2400" dirty="0"/>
              <a:t>Şirketler Arası Hesap Planı Aktarımı</a:t>
            </a:r>
          </a:p>
          <a:p>
            <a:pPr lvl="0" algn="just"/>
            <a:r>
              <a:rPr lang="tr-TR" sz="2400" dirty="0"/>
              <a:t>Fiş Girişi: Muhasebe Fişleri  Oluşturma(Açılış Fişi, Tahsil Fişleri, Tediye Fişleri, Mahsup Fişleri)</a:t>
            </a:r>
          </a:p>
          <a:p>
            <a:pPr lvl="0" algn="just"/>
            <a:r>
              <a:rPr lang="tr-TR" sz="2400" dirty="0"/>
              <a:t>Fiş İçerisinde </a:t>
            </a:r>
            <a:r>
              <a:rPr lang="tr-TR" sz="2400" dirty="0" err="1"/>
              <a:t>Ba-Bs</a:t>
            </a:r>
            <a:r>
              <a:rPr lang="tr-TR" sz="2400" dirty="0"/>
              <a:t> Bağlantısı Kurma </a:t>
            </a:r>
          </a:p>
          <a:p>
            <a:pPr lvl="0" algn="just"/>
            <a:r>
              <a:rPr lang="tr-TR" sz="2400" dirty="0"/>
              <a:t>Fişler İçerisinde </a:t>
            </a:r>
            <a:r>
              <a:rPr lang="tr-TR" sz="2400" dirty="0" err="1"/>
              <a:t>Kısayol</a:t>
            </a:r>
            <a:r>
              <a:rPr lang="tr-TR" sz="2400" dirty="0"/>
              <a:t> Tuşları</a:t>
            </a:r>
          </a:p>
          <a:p>
            <a:endParaRPr lang="tr-TR" dirty="0"/>
          </a:p>
        </p:txBody>
      </p:sp>
      <p:sp>
        <p:nvSpPr>
          <p:cNvPr id="6" name="İçerik Yer Tutucusu 5">
            <a:extLst>
              <a:ext uri="{FF2B5EF4-FFF2-40B4-BE49-F238E27FC236}">
                <a16:creationId xmlns:a16="http://schemas.microsoft.com/office/drawing/2014/main" id="{12629CE6-5AB3-40AC-93D3-66529205A288}"/>
              </a:ext>
            </a:extLst>
          </p:cNvPr>
          <p:cNvSpPr>
            <a:spLocks noGrp="1"/>
          </p:cNvSpPr>
          <p:nvPr>
            <p:ph sz="half" idx="2"/>
          </p:nvPr>
        </p:nvSpPr>
        <p:spPr>
          <a:xfrm>
            <a:off x="6364224" y="1730326"/>
            <a:ext cx="4754880" cy="4441874"/>
          </a:xfrm>
        </p:spPr>
        <p:txBody>
          <a:bodyPr>
            <a:normAutofit fontScale="85000" lnSpcReduction="10000"/>
          </a:bodyPr>
          <a:lstStyle/>
          <a:p>
            <a:pPr lvl="0" algn="just"/>
            <a:r>
              <a:rPr lang="tr-TR" sz="2400" dirty="0"/>
              <a:t>Fiş İçerisinde Muavin Defter Alma</a:t>
            </a:r>
          </a:p>
          <a:p>
            <a:pPr lvl="0" algn="just"/>
            <a:r>
              <a:rPr lang="tr-TR" sz="2400" dirty="0"/>
              <a:t>Fiş Listesi</a:t>
            </a:r>
          </a:p>
          <a:p>
            <a:pPr lvl="0" algn="just"/>
            <a:r>
              <a:rPr lang="tr-TR" sz="2400" dirty="0"/>
              <a:t>Hızlı Fiş Oluşturma</a:t>
            </a:r>
          </a:p>
          <a:p>
            <a:pPr lvl="0" algn="just"/>
            <a:r>
              <a:rPr lang="tr-TR" sz="2400" dirty="0"/>
              <a:t>Fiş Arama</a:t>
            </a:r>
          </a:p>
          <a:p>
            <a:pPr lvl="0" algn="just"/>
            <a:r>
              <a:rPr lang="tr-TR" sz="2400" dirty="0"/>
              <a:t>Banka Ekstreleri- Luca Entegrasyonu İle Banka Fişlerini İşleme</a:t>
            </a:r>
          </a:p>
          <a:p>
            <a:pPr lvl="0" algn="just"/>
            <a:r>
              <a:rPr lang="tr-TR" sz="2400" dirty="0"/>
              <a:t>Yansıtma Hesaplarını Tanımlama, Yansıtma Fişleri Oluşturma, Sonuç Hesaplarına Aktarma </a:t>
            </a:r>
          </a:p>
          <a:p>
            <a:pPr lvl="0" algn="just"/>
            <a:r>
              <a:rPr lang="tr-TR" sz="2400" dirty="0"/>
              <a:t>Personel Bordrolarını Muhasebeleştirme İşlemleri İçin Entegrasyon </a:t>
            </a:r>
          </a:p>
          <a:p>
            <a:pPr lvl="0" algn="just"/>
            <a:r>
              <a:rPr lang="tr-TR" sz="2400" dirty="0"/>
              <a:t>Bilanço ve Gelir Tablosu Oluşturma</a:t>
            </a:r>
          </a:p>
          <a:p>
            <a:endParaRPr lang="tr-TR" dirty="0"/>
          </a:p>
        </p:txBody>
      </p:sp>
    </p:spTree>
    <p:extLst>
      <p:ext uri="{BB962C8B-B14F-4D97-AF65-F5344CB8AC3E}">
        <p14:creationId xmlns:p14="http://schemas.microsoft.com/office/powerpoint/2010/main" val="2976169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5BB8A0-0EFD-40B0-B799-EB3402C0AD38}"/>
              </a:ext>
            </a:extLst>
          </p:cNvPr>
          <p:cNvSpPr>
            <a:spLocks noGrp="1"/>
          </p:cNvSpPr>
          <p:nvPr>
            <p:ph idx="1"/>
          </p:nvPr>
        </p:nvSpPr>
        <p:spPr>
          <a:xfrm>
            <a:off x="1069848" y="1491175"/>
            <a:ext cx="10058400" cy="4681025"/>
          </a:xfrm>
        </p:spPr>
        <p:txBody>
          <a:bodyPr/>
          <a:lstStyle/>
          <a:p>
            <a:pPr algn="just"/>
            <a:r>
              <a:rPr lang="tr-TR" sz="2800" b="1" dirty="0"/>
              <a:t>LUCA MUHASEBE PROGRAMI - İŞLETME DEFTERİ</a:t>
            </a:r>
          </a:p>
          <a:p>
            <a:endParaRPr lang="tr-TR" sz="3200" b="1" dirty="0"/>
          </a:p>
          <a:p>
            <a:pPr lvl="1"/>
            <a:r>
              <a:rPr lang="tr-TR" sz="2800" dirty="0"/>
              <a:t>Gelir - Gider Şablonları Oluşturma</a:t>
            </a:r>
          </a:p>
          <a:p>
            <a:pPr lvl="1"/>
            <a:r>
              <a:rPr lang="tr-TR" sz="2800" dirty="0"/>
              <a:t>Gelir - Gider Girişleri</a:t>
            </a:r>
          </a:p>
          <a:p>
            <a:pPr lvl="1"/>
            <a:r>
              <a:rPr lang="tr-TR" sz="2800" dirty="0"/>
              <a:t>İşletme Defteri Hesap Özeti </a:t>
            </a:r>
          </a:p>
          <a:p>
            <a:endParaRPr lang="tr-TR" dirty="0"/>
          </a:p>
        </p:txBody>
      </p:sp>
    </p:spTree>
    <p:extLst>
      <p:ext uri="{BB962C8B-B14F-4D97-AF65-F5344CB8AC3E}">
        <p14:creationId xmlns:p14="http://schemas.microsoft.com/office/powerpoint/2010/main" val="2442683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5F61B0-C315-49C6-A1A6-4D44055B3CF7}"/>
              </a:ext>
            </a:extLst>
          </p:cNvPr>
          <p:cNvSpPr>
            <a:spLocks noGrp="1"/>
          </p:cNvSpPr>
          <p:nvPr>
            <p:ph type="title"/>
          </p:nvPr>
        </p:nvSpPr>
        <p:spPr>
          <a:xfrm>
            <a:off x="1069848" y="801858"/>
            <a:ext cx="10058400" cy="773724"/>
          </a:xfrm>
        </p:spPr>
        <p:txBody>
          <a:bodyPr>
            <a:normAutofit fontScale="90000"/>
          </a:bodyPr>
          <a:lstStyle/>
          <a:p>
            <a:br>
              <a:rPr lang="tr-TR" b="1" dirty="0"/>
            </a:br>
            <a:r>
              <a:rPr lang="tr-TR" sz="4900" b="1" dirty="0"/>
              <a:t>LUCA PROGRAMINDA BEYANNAMELER</a:t>
            </a:r>
            <a:br>
              <a:rPr lang="tr-TR" b="1" dirty="0"/>
            </a:br>
            <a:endParaRPr lang="tr-TR" dirty="0"/>
          </a:p>
        </p:txBody>
      </p:sp>
      <p:sp>
        <p:nvSpPr>
          <p:cNvPr id="3" name="İçerik Yer Tutucusu 2">
            <a:extLst>
              <a:ext uri="{FF2B5EF4-FFF2-40B4-BE49-F238E27FC236}">
                <a16:creationId xmlns:a16="http://schemas.microsoft.com/office/drawing/2014/main" id="{4B2D9D36-7F4F-4F72-A6EA-391C6FC4DEB8}"/>
              </a:ext>
            </a:extLst>
          </p:cNvPr>
          <p:cNvSpPr>
            <a:spLocks noGrp="1"/>
          </p:cNvSpPr>
          <p:nvPr>
            <p:ph idx="1"/>
          </p:nvPr>
        </p:nvSpPr>
        <p:spPr/>
        <p:txBody>
          <a:bodyPr/>
          <a:lstStyle/>
          <a:p>
            <a:pPr lvl="0" algn="just"/>
            <a:r>
              <a:rPr lang="tr-TR" sz="2400" dirty="0"/>
              <a:t>Muhtasar Beyanname Tanımlamaları ve Luca’da Oluşturulması</a:t>
            </a:r>
          </a:p>
          <a:p>
            <a:pPr lvl="0" algn="just"/>
            <a:r>
              <a:rPr lang="tr-TR" sz="2400" dirty="0"/>
              <a:t>KDV Beyannamesi  Tanımlamaları ve Luca’da Oluşturulması</a:t>
            </a:r>
          </a:p>
          <a:p>
            <a:pPr lvl="0" algn="just"/>
            <a:r>
              <a:rPr lang="tr-TR" sz="2400" dirty="0"/>
              <a:t>Geçici  Vergi Beyannamesi Tanımlamaları ve Luca’da Oluşturma</a:t>
            </a:r>
          </a:p>
          <a:p>
            <a:pPr lvl="0" algn="just"/>
            <a:r>
              <a:rPr lang="tr-TR" sz="2400" dirty="0"/>
              <a:t>Gelir ve Kurumlar Verisi Beyannamesi Tanımlamaları ve Luca’da Oluşturma</a:t>
            </a:r>
          </a:p>
          <a:p>
            <a:pPr lvl="0" algn="just"/>
            <a:r>
              <a:rPr lang="tr-TR" sz="2400" dirty="0" err="1"/>
              <a:t>Ba-Bs</a:t>
            </a:r>
            <a:r>
              <a:rPr lang="tr-TR" sz="2400" dirty="0"/>
              <a:t> Formları Kontrolü ve Oluşturulması</a:t>
            </a:r>
          </a:p>
          <a:p>
            <a:pPr lvl="0" algn="just"/>
            <a:r>
              <a:rPr lang="tr-TR" sz="2400" dirty="0"/>
              <a:t>Toplu Beyanname Oluşturma İşlemleri</a:t>
            </a:r>
          </a:p>
          <a:p>
            <a:endParaRPr lang="tr-TR" dirty="0"/>
          </a:p>
        </p:txBody>
      </p:sp>
    </p:spTree>
    <p:extLst>
      <p:ext uri="{BB962C8B-B14F-4D97-AF65-F5344CB8AC3E}">
        <p14:creationId xmlns:p14="http://schemas.microsoft.com/office/powerpoint/2010/main" val="36133742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Tahta Yazı">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ahta Yazı">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ahta Yazı">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TM03090434[[fn=Tahta Yazı]]</Template>
  <TotalTime>7</TotalTime>
  <Words>397</Words>
  <Application>Microsoft Office PowerPoint</Application>
  <PresentationFormat>Geniş ekran</PresentationFormat>
  <Paragraphs>49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Rockwell</vt:lpstr>
      <vt:lpstr>Rockwell Condensed</vt:lpstr>
      <vt:lpstr>Wingdings</vt:lpstr>
      <vt:lpstr>Tahta Yazı</vt:lpstr>
      <vt:lpstr>KULLANIM KOLAYLIKLARI</vt:lpstr>
      <vt:lpstr>KULLANIM KOLAYLIKLARI  </vt:lpstr>
      <vt:lpstr>PowerPoint Sunusu</vt:lpstr>
      <vt:lpstr>PowerPoint Sunusu</vt:lpstr>
      <vt:lpstr>Luca Muhasebe size ne kazandırır? </vt:lpstr>
      <vt:lpstr>PowerPoint Sunusu</vt:lpstr>
      <vt:lpstr> LUCA - MUHASEBE MODÜLÜ </vt:lpstr>
      <vt:lpstr>PowerPoint Sunusu</vt:lpstr>
      <vt:lpstr> LUCA PROGRAMINDA BEYANNAMELER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5</cp:revision>
  <dcterms:created xsi:type="dcterms:W3CDTF">2020-05-09T12:50:17Z</dcterms:created>
  <dcterms:modified xsi:type="dcterms:W3CDTF">2020-05-09T19:33:03Z</dcterms:modified>
</cp:coreProperties>
</file>