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83E7FA-52DE-472A-9FA0-4B216D4D018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B965A7F-D9A0-4E39-9B7B-43A485403903}">
      <dgm:prSet phldrT="[Metin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tr-TR" dirty="0" err="1" smtClean="0"/>
            <a:t>Sekonder</a:t>
          </a:r>
          <a:r>
            <a:rPr lang="tr-TR" dirty="0" smtClean="0"/>
            <a:t> </a:t>
          </a:r>
          <a:r>
            <a:rPr lang="tr-TR" dirty="0" err="1" smtClean="0"/>
            <a:t>Metabolitler</a:t>
          </a:r>
          <a:endParaRPr lang="tr-TR" dirty="0"/>
        </a:p>
      </dgm:t>
    </dgm:pt>
    <dgm:pt modelId="{4D95797E-0269-4F9C-B443-8AC8BA8C654F}" type="parTrans" cxnId="{FFA666B0-01B7-4AB6-846D-8D024D5E6957}">
      <dgm:prSet/>
      <dgm:spPr/>
      <dgm:t>
        <a:bodyPr/>
        <a:lstStyle/>
        <a:p>
          <a:endParaRPr lang="tr-TR"/>
        </a:p>
      </dgm:t>
    </dgm:pt>
    <dgm:pt modelId="{B80C83D5-380A-4E14-B5E6-26031E4C623C}" type="sibTrans" cxnId="{FFA666B0-01B7-4AB6-846D-8D024D5E6957}">
      <dgm:prSet/>
      <dgm:spPr/>
      <dgm:t>
        <a:bodyPr/>
        <a:lstStyle/>
        <a:p>
          <a:endParaRPr lang="tr-TR"/>
        </a:p>
      </dgm:t>
    </dgm:pt>
    <dgm:pt modelId="{39190858-A313-438A-8E00-3CB48058FBBB}">
      <dgm:prSet phldrT="[Metin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tr-TR" dirty="0" smtClean="0"/>
            <a:t>Alkaloitler</a:t>
          </a:r>
          <a:endParaRPr lang="tr-TR" dirty="0"/>
        </a:p>
      </dgm:t>
    </dgm:pt>
    <dgm:pt modelId="{A0050D97-7E44-4829-A22C-89BA8A13293E}" type="parTrans" cxnId="{D1404663-9DBE-4115-BFC9-0D85E9437526}">
      <dgm:prSet/>
      <dgm:spPr/>
      <dgm:t>
        <a:bodyPr/>
        <a:lstStyle/>
        <a:p>
          <a:endParaRPr lang="tr-TR"/>
        </a:p>
      </dgm:t>
    </dgm:pt>
    <dgm:pt modelId="{C25B42EE-8D85-409F-ADD2-F6CE34869942}" type="sibTrans" cxnId="{D1404663-9DBE-4115-BFC9-0D85E9437526}">
      <dgm:prSet/>
      <dgm:spPr/>
      <dgm:t>
        <a:bodyPr/>
        <a:lstStyle/>
        <a:p>
          <a:endParaRPr lang="tr-TR"/>
        </a:p>
      </dgm:t>
    </dgm:pt>
    <dgm:pt modelId="{D1C4DB0C-04C2-4127-85FE-3E6B032985C6}">
      <dgm:prSet phldrT="[Metin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tr-TR" dirty="0" err="1" smtClean="0"/>
            <a:t>Fenilpropanoidler</a:t>
          </a:r>
          <a:endParaRPr lang="tr-TR" dirty="0"/>
        </a:p>
      </dgm:t>
    </dgm:pt>
    <dgm:pt modelId="{2FB5B56E-84B0-469F-936D-1EA08760523B}" type="parTrans" cxnId="{3F16D3A0-936C-4EF6-A3CB-EF93A4034137}">
      <dgm:prSet/>
      <dgm:spPr/>
      <dgm:t>
        <a:bodyPr/>
        <a:lstStyle/>
        <a:p>
          <a:endParaRPr lang="tr-TR"/>
        </a:p>
      </dgm:t>
    </dgm:pt>
    <dgm:pt modelId="{876823BA-B15B-48A6-8DDC-356C0BBA71E2}" type="sibTrans" cxnId="{3F16D3A0-936C-4EF6-A3CB-EF93A4034137}">
      <dgm:prSet/>
      <dgm:spPr/>
      <dgm:t>
        <a:bodyPr/>
        <a:lstStyle/>
        <a:p>
          <a:endParaRPr lang="tr-TR"/>
        </a:p>
      </dgm:t>
    </dgm:pt>
    <dgm:pt modelId="{C7FB92F6-BFEA-49B9-8E61-45C6096F58D0}">
      <dgm:prSet phldrT="[Metin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tr-TR" dirty="0" err="1" smtClean="0"/>
            <a:t>Poliketidler</a:t>
          </a:r>
          <a:endParaRPr lang="tr-TR" dirty="0"/>
        </a:p>
      </dgm:t>
    </dgm:pt>
    <dgm:pt modelId="{7645431E-F604-4CDB-9283-3D25FA913513}" type="parTrans" cxnId="{3C1652AA-7474-4862-B7AB-2A85AE334BE4}">
      <dgm:prSet/>
      <dgm:spPr/>
      <dgm:t>
        <a:bodyPr/>
        <a:lstStyle/>
        <a:p>
          <a:endParaRPr lang="tr-TR"/>
        </a:p>
      </dgm:t>
    </dgm:pt>
    <dgm:pt modelId="{4DD73449-F9E1-46A1-AAC5-514A4A5137BC}" type="sibTrans" cxnId="{3C1652AA-7474-4862-B7AB-2A85AE334BE4}">
      <dgm:prSet/>
      <dgm:spPr/>
      <dgm:t>
        <a:bodyPr/>
        <a:lstStyle/>
        <a:p>
          <a:endParaRPr lang="tr-TR"/>
        </a:p>
      </dgm:t>
    </dgm:pt>
    <dgm:pt modelId="{EFA157B7-37D0-468B-9079-45B72468F935}">
      <dgm:prSet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tr-TR" dirty="0" err="1" smtClean="0"/>
            <a:t>Terpenoidler</a:t>
          </a:r>
          <a:endParaRPr lang="tr-TR" dirty="0"/>
        </a:p>
      </dgm:t>
    </dgm:pt>
    <dgm:pt modelId="{3144438D-9A48-4C5A-AAD7-71FFB8CC46A5}" type="parTrans" cxnId="{75C8D3D5-210A-4AA1-92C9-0085FA428E1A}">
      <dgm:prSet/>
      <dgm:spPr/>
      <dgm:t>
        <a:bodyPr/>
        <a:lstStyle/>
        <a:p>
          <a:endParaRPr lang="tr-TR"/>
        </a:p>
      </dgm:t>
    </dgm:pt>
    <dgm:pt modelId="{7D585626-4A46-424E-A9A3-39B863B99A0B}" type="sibTrans" cxnId="{75C8D3D5-210A-4AA1-92C9-0085FA428E1A}">
      <dgm:prSet/>
      <dgm:spPr/>
      <dgm:t>
        <a:bodyPr/>
        <a:lstStyle/>
        <a:p>
          <a:endParaRPr lang="tr-TR"/>
        </a:p>
      </dgm:t>
    </dgm:pt>
    <dgm:pt modelId="{8AFD55BF-FF61-4BDB-83FF-094A42C1C679}" type="pres">
      <dgm:prSet presAssocID="{3383E7FA-52DE-472A-9FA0-4B216D4D01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A21A839A-5D1B-4D1B-8B66-9C5996F13F04}" type="pres">
      <dgm:prSet presAssocID="{7B965A7F-D9A0-4E39-9B7B-43A485403903}" presName="hierRoot1" presStyleCnt="0">
        <dgm:presLayoutVars>
          <dgm:hierBranch val="init"/>
        </dgm:presLayoutVars>
      </dgm:prSet>
      <dgm:spPr/>
    </dgm:pt>
    <dgm:pt modelId="{BBEE1A22-0960-4769-B9BE-02CF22AC8BA6}" type="pres">
      <dgm:prSet presAssocID="{7B965A7F-D9A0-4E39-9B7B-43A485403903}" presName="rootComposite1" presStyleCnt="0"/>
      <dgm:spPr/>
    </dgm:pt>
    <dgm:pt modelId="{EF180BC7-7190-485C-9E63-26C0358AA6B5}" type="pres">
      <dgm:prSet presAssocID="{7B965A7F-D9A0-4E39-9B7B-43A485403903}" presName="rootText1" presStyleLbl="node0" presStyleIdx="0" presStyleCnt="1" custScaleX="140747" custScaleY="7271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72B5E2B-D186-4C54-A89B-BE0A5C4B0B5D}" type="pres">
      <dgm:prSet presAssocID="{7B965A7F-D9A0-4E39-9B7B-43A485403903}" presName="rootConnector1" presStyleLbl="node1" presStyleIdx="0" presStyleCnt="0"/>
      <dgm:spPr/>
      <dgm:t>
        <a:bodyPr/>
        <a:lstStyle/>
        <a:p>
          <a:endParaRPr lang="tr-TR"/>
        </a:p>
      </dgm:t>
    </dgm:pt>
    <dgm:pt modelId="{FFD2B07C-93BA-4343-8AAA-46BD411E6B4F}" type="pres">
      <dgm:prSet presAssocID="{7B965A7F-D9A0-4E39-9B7B-43A485403903}" presName="hierChild2" presStyleCnt="0"/>
      <dgm:spPr/>
    </dgm:pt>
    <dgm:pt modelId="{8108B83E-461C-46E1-BB26-F39D71CE48DF}" type="pres">
      <dgm:prSet presAssocID="{A0050D97-7E44-4829-A22C-89BA8A13293E}" presName="Name37" presStyleLbl="parChTrans1D2" presStyleIdx="0" presStyleCnt="4"/>
      <dgm:spPr/>
      <dgm:t>
        <a:bodyPr/>
        <a:lstStyle/>
        <a:p>
          <a:endParaRPr lang="tr-TR"/>
        </a:p>
      </dgm:t>
    </dgm:pt>
    <dgm:pt modelId="{A35775A3-3749-4921-9F48-3FCAA3406D1C}" type="pres">
      <dgm:prSet presAssocID="{39190858-A313-438A-8E00-3CB48058FBBB}" presName="hierRoot2" presStyleCnt="0">
        <dgm:presLayoutVars>
          <dgm:hierBranch val="init"/>
        </dgm:presLayoutVars>
      </dgm:prSet>
      <dgm:spPr/>
    </dgm:pt>
    <dgm:pt modelId="{965CDBA6-0778-4C43-B38B-25F665C70F7B}" type="pres">
      <dgm:prSet presAssocID="{39190858-A313-438A-8E00-3CB48058FBBB}" presName="rootComposite" presStyleCnt="0"/>
      <dgm:spPr/>
    </dgm:pt>
    <dgm:pt modelId="{F958393A-5D59-4FE0-931D-E6E344A69EA0}" type="pres">
      <dgm:prSet presAssocID="{39190858-A313-438A-8E00-3CB48058FBBB}" presName="rootText" presStyleLbl="node2" presStyleIdx="0" presStyleCnt="4" custScaleY="5266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05CA2CA-AE5B-43F2-A3E5-BF28CC399C64}" type="pres">
      <dgm:prSet presAssocID="{39190858-A313-438A-8E00-3CB48058FBBB}" presName="rootConnector" presStyleLbl="node2" presStyleIdx="0" presStyleCnt="4"/>
      <dgm:spPr/>
      <dgm:t>
        <a:bodyPr/>
        <a:lstStyle/>
        <a:p>
          <a:endParaRPr lang="tr-TR"/>
        </a:p>
      </dgm:t>
    </dgm:pt>
    <dgm:pt modelId="{2390C752-AAFB-4479-AFA5-5CEA8BFA4323}" type="pres">
      <dgm:prSet presAssocID="{39190858-A313-438A-8E00-3CB48058FBBB}" presName="hierChild4" presStyleCnt="0"/>
      <dgm:spPr/>
    </dgm:pt>
    <dgm:pt modelId="{140543D8-FC3E-4402-81B1-16B0D0FE8378}" type="pres">
      <dgm:prSet presAssocID="{39190858-A313-438A-8E00-3CB48058FBBB}" presName="hierChild5" presStyleCnt="0"/>
      <dgm:spPr/>
    </dgm:pt>
    <dgm:pt modelId="{0888E3B1-CBD8-4530-AC3B-032C231879C5}" type="pres">
      <dgm:prSet presAssocID="{2FB5B56E-84B0-469F-936D-1EA08760523B}" presName="Name37" presStyleLbl="parChTrans1D2" presStyleIdx="1" presStyleCnt="4"/>
      <dgm:spPr/>
      <dgm:t>
        <a:bodyPr/>
        <a:lstStyle/>
        <a:p>
          <a:endParaRPr lang="tr-TR"/>
        </a:p>
      </dgm:t>
    </dgm:pt>
    <dgm:pt modelId="{262D1ECC-4FAF-4589-9DBC-264A113535F9}" type="pres">
      <dgm:prSet presAssocID="{D1C4DB0C-04C2-4127-85FE-3E6B032985C6}" presName="hierRoot2" presStyleCnt="0">
        <dgm:presLayoutVars>
          <dgm:hierBranch val="init"/>
        </dgm:presLayoutVars>
      </dgm:prSet>
      <dgm:spPr/>
    </dgm:pt>
    <dgm:pt modelId="{D3040B91-48A2-421C-A1C1-CD85482920ED}" type="pres">
      <dgm:prSet presAssocID="{D1C4DB0C-04C2-4127-85FE-3E6B032985C6}" presName="rootComposite" presStyleCnt="0"/>
      <dgm:spPr/>
    </dgm:pt>
    <dgm:pt modelId="{AF91C080-F892-4179-9D75-8CE7B811C6DE}" type="pres">
      <dgm:prSet presAssocID="{D1C4DB0C-04C2-4127-85FE-3E6B032985C6}" presName="rootText" presStyleLbl="node2" presStyleIdx="1" presStyleCnt="4" custScaleY="5582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14DECA5-C740-4FB0-89E5-A63C43A147C4}" type="pres">
      <dgm:prSet presAssocID="{D1C4DB0C-04C2-4127-85FE-3E6B032985C6}" presName="rootConnector" presStyleLbl="node2" presStyleIdx="1" presStyleCnt="4"/>
      <dgm:spPr/>
      <dgm:t>
        <a:bodyPr/>
        <a:lstStyle/>
        <a:p>
          <a:endParaRPr lang="tr-TR"/>
        </a:p>
      </dgm:t>
    </dgm:pt>
    <dgm:pt modelId="{8FD34525-234C-4E9A-B0EB-351118AD1D4F}" type="pres">
      <dgm:prSet presAssocID="{D1C4DB0C-04C2-4127-85FE-3E6B032985C6}" presName="hierChild4" presStyleCnt="0"/>
      <dgm:spPr/>
    </dgm:pt>
    <dgm:pt modelId="{A84ED0D0-ED79-40A1-9AAF-D2685079E0D0}" type="pres">
      <dgm:prSet presAssocID="{D1C4DB0C-04C2-4127-85FE-3E6B032985C6}" presName="hierChild5" presStyleCnt="0"/>
      <dgm:spPr/>
    </dgm:pt>
    <dgm:pt modelId="{FBEE0BA5-B75F-4130-9547-CE5868396F8B}" type="pres">
      <dgm:prSet presAssocID="{7645431E-F604-4CDB-9283-3D25FA913513}" presName="Name37" presStyleLbl="parChTrans1D2" presStyleIdx="2" presStyleCnt="4"/>
      <dgm:spPr/>
      <dgm:t>
        <a:bodyPr/>
        <a:lstStyle/>
        <a:p>
          <a:endParaRPr lang="tr-TR"/>
        </a:p>
      </dgm:t>
    </dgm:pt>
    <dgm:pt modelId="{766B1061-9E61-4C4C-BA86-FACF6937E682}" type="pres">
      <dgm:prSet presAssocID="{C7FB92F6-BFEA-49B9-8E61-45C6096F58D0}" presName="hierRoot2" presStyleCnt="0">
        <dgm:presLayoutVars>
          <dgm:hierBranch val="init"/>
        </dgm:presLayoutVars>
      </dgm:prSet>
      <dgm:spPr/>
    </dgm:pt>
    <dgm:pt modelId="{698077CE-2E4F-4670-8AF1-0AE8A2184A6D}" type="pres">
      <dgm:prSet presAssocID="{C7FB92F6-BFEA-49B9-8E61-45C6096F58D0}" presName="rootComposite" presStyleCnt="0"/>
      <dgm:spPr/>
    </dgm:pt>
    <dgm:pt modelId="{B013B27D-783B-482B-95B4-9744B6A2690B}" type="pres">
      <dgm:prSet presAssocID="{C7FB92F6-BFEA-49B9-8E61-45C6096F58D0}" presName="rootText" presStyleLbl="node2" presStyleIdx="2" presStyleCnt="4" custScaleY="5582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46954F0-AAFB-4D14-9FF1-0D179AA5B162}" type="pres">
      <dgm:prSet presAssocID="{C7FB92F6-BFEA-49B9-8E61-45C6096F58D0}" presName="rootConnector" presStyleLbl="node2" presStyleIdx="2" presStyleCnt="4"/>
      <dgm:spPr/>
      <dgm:t>
        <a:bodyPr/>
        <a:lstStyle/>
        <a:p>
          <a:endParaRPr lang="tr-TR"/>
        </a:p>
      </dgm:t>
    </dgm:pt>
    <dgm:pt modelId="{D147F160-3DD9-44F5-B678-F288298C6AA3}" type="pres">
      <dgm:prSet presAssocID="{C7FB92F6-BFEA-49B9-8E61-45C6096F58D0}" presName="hierChild4" presStyleCnt="0"/>
      <dgm:spPr/>
    </dgm:pt>
    <dgm:pt modelId="{39EB3F7A-4E2C-48D7-B044-E5EBF28882D2}" type="pres">
      <dgm:prSet presAssocID="{C7FB92F6-BFEA-49B9-8E61-45C6096F58D0}" presName="hierChild5" presStyleCnt="0"/>
      <dgm:spPr/>
    </dgm:pt>
    <dgm:pt modelId="{75382840-ECC5-4F10-82EF-30C14E870AC8}" type="pres">
      <dgm:prSet presAssocID="{3144438D-9A48-4C5A-AAD7-71FFB8CC46A5}" presName="Name37" presStyleLbl="parChTrans1D2" presStyleIdx="3" presStyleCnt="4"/>
      <dgm:spPr/>
      <dgm:t>
        <a:bodyPr/>
        <a:lstStyle/>
        <a:p>
          <a:endParaRPr lang="tr-TR"/>
        </a:p>
      </dgm:t>
    </dgm:pt>
    <dgm:pt modelId="{F212DB0E-2CC2-424B-A00A-C4059EEDAC0B}" type="pres">
      <dgm:prSet presAssocID="{EFA157B7-37D0-468B-9079-45B72468F935}" presName="hierRoot2" presStyleCnt="0">
        <dgm:presLayoutVars>
          <dgm:hierBranch val="init"/>
        </dgm:presLayoutVars>
      </dgm:prSet>
      <dgm:spPr/>
    </dgm:pt>
    <dgm:pt modelId="{8E31DD2B-E486-4BAC-8216-39EF507057FE}" type="pres">
      <dgm:prSet presAssocID="{EFA157B7-37D0-468B-9079-45B72468F935}" presName="rootComposite" presStyleCnt="0"/>
      <dgm:spPr/>
    </dgm:pt>
    <dgm:pt modelId="{D887091F-D33C-4C8A-A705-145A9933DA12}" type="pres">
      <dgm:prSet presAssocID="{EFA157B7-37D0-468B-9079-45B72468F935}" presName="rootText" presStyleLbl="node2" presStyleIdx="3" presStyleCnt="4" custScaleY="5582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6076D99-0EB7-47DE-89EA-B37C8B931724}" type="pres">
      <dgm:prSet presAssocID="{EFA157B7-37D0-468B-9079-45B72468F935}" presName="rootConnector" presStyleLbl="node2" presStyleIdx="3" presStyleCnt="4"/>
      <dgm:spPr/>
      <dgm:t>
        <a:bodyPr/>
        <a:lstStyle/>
        <a:p>
          <a:endParaRPr lang="tr-TR"/>
        </a:p>
      </dgm:t>
    </dgm:pt>
    <dgm:pt modelId="{898DE957-A5F4-4F78-8E77-BB5AE6838211}" type="pres">
      <dgm:prSet presAssocID="{EFA157B7-37D0-468B-9079-45B72468F935}" presName="hierChild4" presStyleCnt="0"/>
      <dgm:spPr/>
    </dgm:pt>
    <dgm:pt modelId="{D18C6541-C0A2-466D-B3D9-F18876CF6613}" type="pres">
      <dgm:prSet presAssocID="{EFA157B7-37D0-468B-9079-45B72468F935}" presName="hierChild5" presStyleCnt="0"/>
      <dgm:spPr/>
    </dgm:pt>
    <dgm:pt modelId="{BC749452-4D47-4CA8-8834-9E24C2D7220F}" type="pres">
      <dgm:prSet presAssocID="{7B965A7F-D9A0-4E39-9B7B-43A485403903}" presName="hierChild3" presStyleCnt="0"/>
      <dgm:spPr/>
    </dgm:pt>
  </dgm:ptLst>
  <dgm:cxnLst>
    <dgm:cxn modelId="{3C1652AA-7474-4862-B7AB-2A85AE334BE4}" srcId="{7B965A7F-D9A0-4E39-9B7B-43A485403903}" destId="{C7FB92F6-BFEA-49B9-8E61-45C6096F58D0}" srcOrd="2" destOrd="0" parTransId="{7645431E-F604-4CDB-9283-3D25FA913513}" sibTransId="{4DD73449-F9E1-46A1-AAC5-514A4A5137BC}"/>
    <dgm:cxn modelId="{B151D42D-FCA7-43C0-A10B-325A4813021A}" type="presOf" srcId="{EFA157B7-37D0-468B-9079-45B72468F935}" destId="{16076D99-0EB7-47DE-89EA-B37C8B931724}" srcOrd="1" destOrd="0" presId="urn:microsoft.com/office/officeart/2005/8/layout/orgChart1"/>
    <dgm:cxn modelId="{F01C23BA-74E4-4F01-9579-3928648B4AE7}" type="presOf" srcId="{EFA157B7-37D0-468B-9079-45B72468F935}" destId="{D887091F-D33C-4C8A-A705-145A9933DA12}" srcOrd="0" destOrd="0" presId="urn:microsoft.com/office/officeart/2005/8/layout/orgChart1"/>
    <dgm:cxn modelId="{B0D7930D-261B-445C-A919-2C68C034C878}" type="presOf" srcId="{A0050D97-7E44-4829-A22C-89BA8A13293E}" destId="{8108B83E-461C-46E1-BB26-F39D71CE48DF}" srcOrd="0" destOrd="0" presId="urn:microsoft.com/office/officeart/2005/8/layout/orgChart1"/>
    <dgm:cxn modelId="{3571C76E-E783-4A58-AE3A-0DBB9E57313E}" type="presOf" srcId="{D1C4DB0C-04C2-4127-85FE-3E6B032985C6}" destId="{AF91C080-F892-4179-9D75-8CE7B811C6DE}" srcOrd="0" destOrd="0" presId="urn:microsoft.com/office/officeart/2005/8/layout/orgChart1"/>
    <dgm:cxn modelId="{D1404663-9DBE-4115-BFC9-0D85E9437526}" srcId="{7B965A7F-D9A0-4E39-9B7B-43A485403903}" destId="{39190858-A313-438A-8E00-3CB48058FBBB}" srcOrd="0" destOrd="0" parTransId="{A0050D97-7E44-4829-A22C-89BA8A13293E}" sibTransId="{C25B42EE-8D85-409F-ADD2-F6CE34869942}"/>
    <dgm:cxn modelId="{904E7FF9-D5EC-43C4-9A5E-B18F8C4422AD}" type="presOf" srcId="{C7FB92F6-BFEA-49B9-8E61-45C6096F58D0}" destId="{C46954F0-AAFB-4D14-9FF1-0D179AA5B162}" srcOrd="1" destOrd="0" presId="urn:microsoft.com/office/officeart/2005/8/layout/orgChart1"/>
    <dgm:cxn modelId="{5BF56C5A-AE63-4AF1-B202-261B97FD3334}" type="presOf" srcId="{7645431E-F604-4CDB-9283-3D25FA913513}" destId="{FBEE0BA5-B75F-4130-9547-CE5868396F8B}" srcOrd="0" destOrd="0" presId="urn:microsoft.com/office/officeart/2005/8/layout/orgChart1"/>
    <dgm:cxn modelId="{66983B40-2348-42EF-9D87-C6D26D1A005E}" type="presOf" srcId="{7B965A7F-D9A0-4E39-9B7B-43A485403903}" destId="{EF180BC7-7190-485C-9E63-26C0358AA6B5}" srcOrd="0" destOrd="0" presId="urn:microsoft.com/office/officeart/2005/8/layout/orgChart1"/>
    <dgm:cxn modelId="{3F16D3A0-936C-4EF6-A3CB-EF93A4034137}" srcId="{7B965A7F-D9A0-4E39-9B7B-43A485403903}" destId="{D1C4DB0C-04C2-4127-85FE-3E6B032985C6}" srcOrd="1" destOrd="0" parTransId="{2FB5B56E-84B0-469F-936D-1EA08760523B}" sibTransId="{876823BA-B15B-48A6-8DDC-356C0BBA71E2}"/>
    <dgm:cxn modelId="{C65B27A4-BF8A-4F6C-99E8-9F2C91E8A64B}" type="presOf" srcId="{3383E7FA-52DE-472A-9FA0-4B216D4D018C}" destId="{8AFD55BF-FF61-4BDB-83FF-094A42C1C679}" srcOrd="0" destOrd="0" presId="urn:microsoft.com/office/officeart/2005/8/layout/orgChart1"/>
    <dgm:cxn modelId="{859CCB60-462E-42D9-BF0F-66E9FC41FB68}" type="presOf" srcId="{39190858-A313-438A-8E00-3CB48058FBBB}" destId="{F958393A-5D59-4FE0-931D-E6E344A69EA0}" srcOrd="0" destOrd="0" presId="urn:microsoft.com/office/officeart/2005/8/layout/orgChart1"/>
    <dgm:cxn modelId="{FFA666B0-01B7-4AB6-846D-8D024D5E6957}" srcId="{3383E7FA-52DE-472A-9FA0-4B216D4D018C}" destId="{7B965A7F-D9A0-4E39-9B7B-43A485403903}" srcOrd="0" destOrd="0" parTransId="{4D95797E-0269-4F9C-B443-8AC8BA8C654F}" sibTransId="{B80C83D5-380A-4E14-B5E6-26031E4C623C}"/>
    <dgm:cxn modelId="{9FFE90C4-D677-4448-859C-3AD3402307F4}" type="presOf" srcId="{39190858-A313-438A-8E00-3CB48058FBBB}" destId="{B05CA2CA-AE5B-43F2-A3E5-BF28CC399C64}" srcOrd="1" destOrd="0" presId="urn:microsoft.com/office/officeart/2005/8/layout/orgChart1"/>
    <dgm:cxn modelId="{40380A89-ECBB-4B28-A259-F0033EDF7B69}" type="presOf" srcId="{3144438D-9A48-4C5A-AAD7-71FFB8CC46A5}" destId="{75382840-ECC5-4F10-82EF-30C14E870AC8}" srcOrd="0" destOrd="0" presId="urn:microsoft.com/office/officeart/2005/8/layout/orgChart1"/>
    <dgm:cxn modelId="{19FD4654-6B1C-437B-AFE6-6CD69A0F065B}" type="presOf" srcId="{C7FB92F6-BFEA-49B9-8E61-45C6096F58D0}" destId="{B013B27D-783B-482B-95B4-9744B6A2690B}" srcOrd="0" destOrd="0" presId="urn:microsoft.com/office/officeart/2005/8/layout/orgChart1"/>
    <dgm:cxn modelId="{D615537C-9D03-4AC3-BCAC-D9268D0EFE53}" type="presOf" srcId="{7B965A7F-D9A0-4E39-9B7B-43A485403903}" destId="{972B5E2B-D186-4C54-A89B-BE0A5C4B0B5D}" srcOrd="1" destOrd="0" presId="urn:microsoft.com/office/officeart/2005/8/layout/orgChart1"/>
    <dgm:cxn modelId="{63CA5233-C985-4F6E-A062-8E80D7557E7C}" type="presOf" srcId="{2FB5B56E-84B0-469F-936D-1EA08760523B}" destId="{0888E3B1-CBD8-4530-AC3B-032C231879C5}" srcOrd="0" destOrd="0" presId="urn:microsoft.com/office/officeart/2005/8/layout/orgChart1"/>
    <dgm:cxn modelId="{75C8D3D5-210A-4AA1-92C9-0085FA428E1A}" srcId="{7B965A7F-D9A0-4E39-9B7B-43A485403903}" destId="{EFA157B7-37D0-468B-9079-45B72468F935}" srcOrd="3" destOrd="0" parTransId="{3144438D-9A48-4C5A-AAD7-71FFB8CC46A5}" sibTransId="{7D585626-4A46-424E-A9A3-39B863B99A0B}"/>
    <dgm:cxn modelId="{67D5DA37-68B4-4733-A1E4-37AEDDD6DC47}" type="presOf" srcId="{D1C4DB0C-04C2-4127-85FE-3E6B032985C6}" destId="{F14DECA5-C740-4FB0-89E5-A63C43A147C4}" srcOrd="1" destOrd="0" presId="urn:microsoft.com/office/officeart/2005/8/layout/orgChart1"/>
    <dgm:cxn modelId="{4E48928E-FD19-4767-8BBD-540EEEA941C6}" type="presParOf" srcId="{8AFD55BF-FF61-4BDB-83FF-094A42C1C679}" destId="{A21A839A-5D1B-4D1B-8B66-9C5996F13F04}" srcOrd="0" destOrd="0" presId="urn:microsoft.com/office/officeart/2005/8/layout/orgChart1"/>
    <dgm:cxn modelId="{EF91FB81-0536-48DE-8692-B5BA9A4F6C2D}" type="presParOf" srcId="{A21A839A-5D1B-4D1B-8B66-9C5996F13F04}" destId="{BBEE1A22-0960-4769-B9BE-02CF22AC8BA6}" srcOrd="0" destOrd="0" presId="urn:microsoft.com/office/officeart/2005/8/layout/orgChart1"/>
    <dgm:cxn modelId="{F2A08FBC-0260-4C98-8F41-06ECA99D0AE8}" type="presParOf" srcId="{BBEE1A22-0960-4769-B9BE-02CF22AC8BA6}" destId="{EF180BC7-7190-485C-9E63-26C0358AA6B5}" srcOrd="0" destOrd="0" presId="urn:microsoft.com/office/officeart/2005/8/layout/orgChart1"/>
    <dgm:cxn modelId="{B02EA822-6304-439B-A177-D941A578BFF9}" type="presParOf" srcId="{BBEE1A22-0960-4769-B9BE-02CF22AC8BA6}" destId="{972B5E2B-D186-4C54-A89B-BE0A5C4B0B5D}" srcOrd="1" destOrd="0" presId="urn:microsoft.com/office/officeart/2005/8/layout/orgChart1"/>
    <dgm:cxn modelId="{57804BF8-6676-4E0F-818C-63A28508414D}" type="presParOf" srcId="{A21A839A-5D1B-4D1B-8B66-9C5996F13F04}" destId="{FFD2B07C-93BA-4343-8AAA-46BD411E6B4F}" srcOrd="1" destOrd="0" presId="urn:microsoft.com/office/officeart/2005/8/layout/orgChart1"/>
    <dgm:cxn modelId="{0DE66166-AF5A-4485-8875-ADE91D5CE486}" type="presParOf" srcId="{FFD2B07C-93BA-4343-8AAA-46BD411E6B4F}" destId="{8108B83E-461C-46E1-BB26-F39D71CE48DF}" srcOrd="0" destOrd="0" presId="urn:microsoft.com/office/officeart/2005/8/layout/orgChart1"/>
    <dgm:cxn modelId="{77512F18-A232-4F08-9CA1-EDA7598F2450}" type="presParOf" srcId="{FFD2B07C-93BA-4343-8AAA-46BD411E6B4F}" destId="{A35775A3-3749-4921-9F48-3FCAA3406D1C}" srcOrd="1" destOrd="0" presId="urn:microsoft.com/office/officeart/2005/8/layout/orgChart1"/>
    <dgm:cxn modelId="{4375F964-9607-435D-A9C1-6C5C341C71CA}" type="presParOf" srcId="{A35775A3-3749-4921-9F48-3FCAA3406D1C}" destId="{965CDBA6-0778-4C43-B38B-25F665C70F7B}" srcOrd="0" destOrd="0" presId="urn:microsoft.com/office/officeart/2005/8/layout/orgChart1"/>
    <dgm:cxn modelId="{B673E469-1475-42AE-AA71-43BA82EA3674}" type="presParOf" srcId="{965CDBA6-0778-4C43-B38B-25F665C70F7B}" destId="{F958393A-5D59-4FE0-931D-E6E344A69EA0}" srcOrd="0" destOrd="0" presId="urn:microsoft.com/office/officeart/2005/8/layout/orgChart1"/>
    <dgm:cxn modelId="{4FF64245-D126-41FD-901E-FADCFDE8505A}" type="presParOf" srcId="{965CDBA6-0778-4C43-B38B-25F665C70F7B}" destId="{B05CA2CA-AE5B-43F2-A3E5-BF28CC399C64}" srcOrd="1" destOrd="0" presId="urn:microsoft.com/office/officeart/2005/8/layout/orgChart1"/>
    <dgm:cxn modelId="{BDEE35F1-3FCA-4A16-9B73-03C014D2DEF2}" type="presParOf" srcId="{A35775A3-3749-4921-9F48-3FCAA3406D1C}" destId="{2390C752-AAFB-4479-AFA5-5CEA8BFA4323}" srcOrd="1" destOrd="0" presId="urn:microsoft.com/office/officeart/2005/8/layout/orgChart1"/>
    <dgm:cxn modelId="{480DFB6E-6AC7-4438-A5A1-C1FC4B8244D7}" type="presParOf" srcId="{A35775A3-3749-4921-9F48-3FCAA3406D1C}" destId="{140543D8-FC3E-4402-81B1-16B0D0FE8378}" srcOrd="2" destOrd="0" presId="urn:microsoft.com/office/officeart/2005/8/layout/orgChart1"/>
    <dgm:cxn modelId="{301E17C0-675A-4200-A861-61D9A57E74FB}" type="presParOf" srcId="{FFD2B07C-93BA-4343-8AAA-46BD411E6B4F}" destId="{0888E3B1-CBD8-4530-AC3B-032C231879C5}" srcOrd="2" destOrd="0" presId="urn:microsoft.com/office/officeart/2005/8/layout/orgChart1"/>
    <dgm:cxn modelId="{EDE462A2-1C05-44E8-A099-E21EBCAE374D}" type="presParOf" srcId="{FFD2B07C-93BA-4343-8AAA-46BD411E6B4F}" destId="{262D1ECC-4FAF-4589-9DBC-264A113535F9}" srcOrd="3" destOrd="0" presId="urn:microsoft.com/office/officeart/2005/8/layout/orgChart1"/>
    <dgm:cxn modelId="{5ACA5EE9-EF71-4543-B1D5-4B9847AAD589}" type="presParOf" srcId="{262D1ECC-4FAF-4589-9DBC-264A113535F9}" destId="{D3040B91-48A2-421C-A1C1-CD85482920ED}" srcOrd="0" destOrd="0" presId="urn:microsoft.com/office/officeart/2005/8/layout/orgChart1"/>
    <dgm:cxn modelId="{0961DA21-1E27-42D6-ADAB-039E21CD6110}" type="presParOf" srcId="{D3040B91-48A2-421C-A1C1-CD85482920ED}" destId="{AF91C080-F892-4179-9D75-8CE7B811C6DE}" srcOrd="0" destOrd="0" presId="urn:microsoft.com/office/officeart/2005/8/layout/orgChart1"/>
    <dgm:cxn modelId="{699242A6-B379-4E28-AEEE-AE1A5A20F4FC}" type="presParOf" srcId="{D3040B91-48A2-421C-A1C1-CD85482920ED}" destId="{F14DECA5-C740-4FB0-89E5-A63C43A147C4}" srcOrd="1" destOrd="0" presId="urn:microsoft.com/office/officeart/2005/8/layout/orgChart1"/>
    <dgm:cxn modelId="{96F87C57-056A-4A55-A202-7A28000A5343}" type="presParOf" srcId="{262D1ECC-4FAF-4589-9DBC-264A113535F9}" destId="{8FD34525-234C-4E9A-B0EB-351118AD1D4F}" srcOrd="1" destOrd="0" presId="urn:microsoft.com/office/officeart/2005/8/layout/orgChart1"/>
    <dgm:cxn modelId="{AE6BAC71-C60E-4DD1-9D5F-DC5E4AAE9D50}" type="presParOf" srcId="{262D1ECC-4FAF-4589-9DBC-264A113535F9}" destId="{A84ED0D0-ED79-40A1-9AAF-D2685079E0D0}" srcOrd="2" destOrd="0" presId="urn:microsoft.com/office/officeart/2005/8/layout/orgChart1"/>
    <dgm:cxn modelId="{7FC67418-3A49-4EB7-BD71-D87FD5F5DFB0}" type="presParOf" srcId="{FFD2B07C-93BA-4343-8AAA-46BD411E6B4F}" destId="{FBEE0BA5-B75F-4130-9547-CE5868396F8B}" srcOrd="4" destOrd="0" presId="urn:microsoft.com/office/officeart/2005/8/layout/orgChart1"/>
    <dgm:cxn modelId="{8DCF1791-EECD-425F-B169-94DDA5FF9932}" type="presParOf" srcId="{FFD2B07C-93BA-4343-8AAA-46BD411E6B4F}" destId="{766B1061-9E61-4C4C-BA86-FACF6937E682}" srcOrd="5" destOrd="0" presId="urn:microsoft.com/office/officeart/2005/8/layout/orgChart1"/>
    <dgm:cxn modelId="{6F304F65-381C-475A-A0D9-0F0691A67B02}" type="presParOf" srcId="{766B1061-9E61-4C4C-BA86-FACF6937E682}" destId="{698077CE-2E4F-4670-8AF1-0AE8A2184A6D}" srcOrd="0" destOrd="0" presId="urn:microsoft.com/office/officeart/2005/8/layout/orgChart1"/>
    <dgm:cxn modelId="{275B5F36-2819-4A9B-926D-CF8D68578A36}" type="presParOf" srcId="{698077CE-2E4F-4670-8AF1-0AE8A2184A6D}" destId="{B013B27D-783B-482B-95B4-9744B6A2690B}" srcOrd="0" destOrd="0" presId="urn:microsoft.com/office/officeart/2005/8/layout/orgChart1"/>
    <dgm:cxn modelId="{AA1AB878-A374-40CA-8AD0-1C6F250B9230}" type="presParOf" srcId="{698077CE-2E4F-4670-8AF1-0AE8A2184A6D}" destId="{C46954F0-AAFB-4D14-9FF1-0D179AA5B162}" srcOrd="1" destOrd="0" presId="urn:microsoft.com/office/officeart/2005/8/layout/orgChart1"/>
    <dgm:cxn modelId="{2A1063E4-3413-4327-AD43-572E87B460C5}" type="presParOf" srcId="{766B1061-9E61-4C4C-BA86-FACF6937E682}" destId="{D147F160-3DD9-44F5-B678-F288298C6AA3}" srcOrd="1" destOrd="0" presId="urn:microsoft.com/office/officeart/2005/8/layout/orgChart1"/>
    <dgm:cxn modelId="{4B6574E0-18DE-42C3-B217-F3D4F9FD5EAD}" type="presParOf" srcId="{766B1061-9E61-4C4C-BA86-FACF6937E682}" destId="{39EB3F7A-4E2C-48D7-B044-E5EBF28882D2}" srcOrd="2" destOrd="0" presId="urn:microsoft.com/office/officeart/2005/8/layout/orgChart1"/>
    <dgm:cxn modelId="{C866AFF2-E35A-42AF-A38D-8115C28A52C9}" type="presParOf" srcId="{FFD2B07C-93BA-4343-8AAA-46BD411E6B4F}" destId="{75382840-ECC5-4F10-82EF-30C14E870AC8}" srcOrd="6" destOrd="0" presId="urn:microsoft.com/office/officeart/2005/8/layout/orgChart1"/>
    <dgm:cxn modelId="{AA75B88B-AB2D-4A93-A241-A0C8331B2709}" type="presParOf" srcId="{FFD2B07C-93BA-4343-8AAA-46BD411E6B4F}" destId="{F212DB0E-2CC2-424B-A00A-C4059EEDAC0B}" srcOrd="7" destOrd="0" presId="urn:microsoft.com/office/officeart/2005/8/layout/orgChart1"/>
    <dgm:cxn modelId="{909D1D90-C3F6-4A98-8E27-38EAEE5B9790}" type="presParOf" srcId="{F212DB0E-2CC2-424B-A00A-C4059EEDAC0B}" destId="{8E31DD2B-E486-4BAC-8216-39EF507057FE}" srcOrd="0" destOrd="0" presId="urn:microsoft.com/office/officeart/2005/8/layout/orgChart1"/>
    <dgm:cxn modelId="{4DC65B1A-CE71-4188-8D38-918B213B8AB9}" type="presParOf" srcId="{8E31DD2B-E486-4BAC-8216-39EF507057FE}" destId="{D887091F-D33C-4C8A-A705-145A9933DA12}" srcOrd="0" destOrd="0" presId="urn:microsoft.com/office/officeart/2005/8/layout/orgChart1"/>
    <dgm:cxn modelId="{12C30C47-A3E3-4B5A-B844-2C1396B112DA}" type="presParOf" srcId="{8E31DD2B-E486-4BAC-8216-39EF507057FE}" destId="{16076D99-0EB7-47DE-89EA-B37C8B931724}" srcOrd="1" destOrd="0" presId="urn:microsoft.com/office/officeart/2005/8/layout/orgChart1"/>
    <dgm:cxn modelId="{7633046E-CB65-4FDD-B98E-F4480A50F59C}" type="presParOf" srcId="{F212DB0E-2CC2-424B-A00A-C4059EEDAC0B}" destId="{898DE957-A5F4-4F78-8E77-BB5AE6838211}" srcOrd="1" destOrd="0" presId="urn:microsoft.com/office/officeart/2005/8/layout/orgChart1"/>
    <dgm:cxn modelId="{F3B4705E-2DEB-4205-9AEA-411824CC5EA5}" type="presParOf" srcId="{F212DB0E-2CC2-424B-A00A-C4059EEDAC0B}" destId="{D18C6541-C0A2-466D-B3D9-F18876CF6613}" srcOrd="2" destOrd="0" presId="urn:microsoft.com/office/officeart/2005/8/layout/orgChart1"/>
    <dgm:cxn modelId="{75367373-EFB4-4495-9557-FF12D8E35964}" type="presParOf" srcId="{A21A839A-5D1B-4D1B-8B66-9C5996F13F04}" destId="{BC749452-4D47-4CA8-8834-9E24C2D7220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382840-ECC5-4F10-82EF-30C14E870AC8}">
      <dsp:nvSpPr>
        <dsp:cNvPr id="0" name=""/>
        <dsp:cNvSpPr/>
      </dsp:nvSpPr>
      <dsp:spPr>
        <a:xfrm>
          <a:off x="3024336" y="1012025"/>
          <a:ext cx="2368678" cy="274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30"/>
              </a:lnTo>
              <a:lnTo>
                <a:pt x="2368678" y="137030"/>
              </a:lnTo>
              <a:lnTo>
                <a:pt x="2368678" y="2740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EE0BA5-B75F-4130-9547-CE5868396F8B}">
      <dsp:nvSpPr>
        <dsp:cNvPr id="0" name=""/>
        <dsp:cNvSpPr/>
      </dsp:nvSpPr>
      <dsp:spPr>
        <a:xfrm>
          <a:off x="3024336" y="1012025"/>
          <a:ext cx="789559" cy="274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30"/>
              </a:lnTo>
              <a:lnTo>
                <a:pt x="789559" y="137030"/>
              </a:lnTo>
              <a:lnTo>
                <a:pt x="789559" y="2740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88E3B1-CBD8-4530-AC3B-032C231879C5}">
      <dsp:nvSpPr>
        <dsp:cNvPr id="0" name=""/>
        <dsp:cNvSpPr/>
      </dsp:nvSpPr>
      <dsp:spPr>
        <a:xfrm>
          <a:off x="2234776" y="1012025"/>
          <a:ext cx="789559" cy="274061"/>
        </a:xfrm>
        <a:custGeom>
          <a:avLst/>
          <a:gdLst/>
          <a:ahLst/>
          <a:cxnLst/>
          <a:rect l="0" t="0" r="0" b="0"/>
          <a:pathLst>
            <a:path>
              <a:moveTo>
                <a:pt x="789559" y="0"/>
              </a:moveTo>
              <a:lnTo>
                <a:pt x="789559" y="137030"/>
              </a:lnTo>
              <a:lnTo>
                <a:pt x="0" y="137030"/>
              </a:lnTo>
              <a:lnTo>
                <a:pt x="0" y="2740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08B83E-461C-46E1-BB26-F39D71CE48DF}">
      <dsp:nvSpPr>
        <dsp:cNvPr id="0" name=""/>
        <dsp:cNvSpPr/>
      </dsp:nvSpPr>
      <dsp:spPr>
        <a:xfrm>
          <a:off x="655657" y="1012025"/>
          <a:ext cx="2368678" cy="274061"/>
        </a:xfrm>
        <a:custGeom>
          <a:avLst/>
          <a:gdLst/>
          <a:ahLst/>
          <a:cxnLst/>
          <a:rect l="0" t="0" r="0" b="0"/>
          <a:pathLst>
            <a:path>
              <a:moveTo>
                <a:pt x="2368678" y="0"/>
              </a:moveTo>
              <a:lnTo>
                <a:pt x="2368678" y="137030"/>
              </a:lnTo>
              <a:lnTo>
                <a:pt x="0" y="137030"/>
              </a:lnTo>
              <a:lnTo>
                <a:pt x="0" y="2740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180BC7-7190-485C-9E63-26C0358AA6B5}">
      <dsp:nvSpPr>
        <dsp:cNvPr id="0" name=""/>
        <dsp:cNvSpPr/>
      </dsp:nvSpPr>
      <dsp:spPr>
        <a:xfrm>
          <a:off x="2105921" y="537532"/>
          <a:ext cx="1836828" cy="47449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err="1" smtClean="0"/>
            <a:t>Sekonder</a:t>
          </a:r>
          <a:r>
            <a:rPr lang="tr-TR" sz="1400" kern="1200" dirty="0" smtClean="0"/>
            <a:t> </a:t>
          </a:r>
          <a:r>
            <a:rPr lang="tr-TR" sz="1400" kern="1200" dirty="0" err="1" smtClean="0"/>
            <a:t>Metabolitler</a:t>
          </a:r>
          <a:endParaRPr lang="tr-TR" sz="1400" kern="1200" dirty="0"/>
        </a:p>
      </dsp:txBody>
      <dsp:txXfrm>
        <a:off x="2105921" y="537532"/>
        <a:ext cx="1836828" cy="474492"/>
      </dsp:txXfrm>
    </dsp:sp>
    <dsp:sp modelId="{F958393A-5D59-4FE0-931D-E6E344A69EA0}">
      <dsp:nvSpPr>
        <dsp:cNvPr id="0" name=""/>
        <dsp:cNvSpPr/>
      </dsp:nvSpPr>
      <dsp:spPr>
        <a:xfrm>
          <a:off x="3128" y="1286087"/>
          <a:ext cx="1305057" cy="343641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Alkaloitler</a:t>
          </a:r>
          <a:endParaRPr lang="tr-TR" sz="1400" kern="1200" dirty="0"/>
        </a:p>
      </dsp:txBody>
      <dsp:txXfrm>
        <a:off x="3128" y="1286087"/>
        <a:ext cx="1305057" cy="343641"/>
      </dsp:txXfrm>
    </dsp:sp>
    <dsp:sp modelId="{AF91C080-F892-4179-9D75-8CE7B811C6DE}">
      <dsp:nvSpPr>
        <dsp:cNvPr id="0" name=""/>
        <dsp:cNvSpPr/>
      </dsp:nvSpPr>
      <dsp:spPr>
        <a:xfrm>
          <a:off x="1582247" y="1286087"/>
          <a:ext cx="1305057" cy="364267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err="1" smtClean="0"/>
            <a:t>Fenilpropanoidler</a:t>
          </a:r>
          <a:endParaRPr lang="tr-TR" sz="1400" kern="1200" dirty="0"/>
        </a:p>
      </dsp:txBody>
      <dsp:txXfrm>
        <a:off x="1582247" y="1286087"/>
        <a:ext cx="1305057" cy="364267"/>
      </dsp:txXfrm>
    </dsp:sp>
    <dsp:sp modelId="{B013B27D-783B-482B-95B4-9744B6A2690B}">
      <dsp:nvSpPr>
        <dsp:cNvPr id="0" name=""/>
        <dsp:cNvSpPr/>
      </dsp:nvSpPr>
      <dsp:spPr>
        <a:xfrm>
          <a:off x="3161366" y="1286087"/>
          <a:ext cx="1305057" cy="364267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err="1" smtClean="0"/>
            <a:t>Poliketidler</a:t>
          </a:r>
          <a:endParaRPr lang="tr-TR" sz="1400" kern="1200" dirty="0"/>
        </a:p>
      </dsp:txBody>
      <dsp:txXfrm>
        <a:off x="3161366" y="1286087"/>
        <a:ext cx="1305057" cy="364267"/>
      </dsp:txXfrm>
    </dsp:sp>
    <dsp:sp modelId="{D887091F-D33C-4C8A-A705-145A9933DA12}">
      <dsp:nvSpPr>
        <dsp:cNvPr id="0" name=""/>
        <dsp:cNvSpPr/>
      </dsp:nvSpPr>
      <dsp:spPr>
        <a:xfrm>
          <a:off x="4740486" y="1286087"/>
          <a:ext cx="1305057" cy="364267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err="1" smtClean="0"/>
            <a:t>Terpenoidler</a:t>
          </a:r>
          <a:endParaRPr lang="tr-TR" sz="1400" kern="1200" dirty="0"/>
        </a:p>
      </dsp:txBody>
      <dsp:txXfrm>
        <a:off x="4740486" y="1286087"/>
        <a:ext cx="1305057" cy="3642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C303D-191A-4364-9234-B692B3579FD8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BBEA-7EE5-47FF-950B-D17A2F1484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418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C303D-191A-4364-9234-B692B3579FD8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BBEA-7EE5-47FF-950B-D17A2F1484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067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C303D-191A-4364-9234-B692B3579FD8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BBEA-7EE5-47FF-950B-D17A2F1484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0664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C303D-191A-4364-9234-B692B3579FD8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BBEA-7EE5-47FF-950B-D17A2F1484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175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C303D-191A-4364-9234-B692B3579FD8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BBEA-7EE5-47FF-950B-D17A2F1484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6834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C303D-191A-4364-9234-B692B3579FD8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BBEA-7EE5-47FF-950B-D17A2F1484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1220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C303D-191A-4364-9234-B692B3579FD8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BBEA-7EE5-47FF-950B-D17A2F1484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131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C303D-191A-4364-9234-B692B3579FD8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BBEA-7EE5-47FF-950B-D17A2F1484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328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C303D-191A-4364-9234-B692B3579FD8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BBEA-7EE5-47FF-950B-D17A2F1484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0641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C303D-191A-4364-9234-B692B3579FD8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BBEA-7EE5-47FF-950B-D17A2F1484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7964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C303D-191A-4364-9234-B692B3579FD8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BBEA-7EE5-47FF-950B-D17A2F1484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140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C303D-191A-4364-9234-B692B3579FD8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9BBEA-7EE5-47FF-950B-D17A2F1484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1405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4780" y="2098945"/>
            <a:ext cx="5197508" cy="388077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Sekonder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metabolitler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primer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metabolitlerden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biyosentetik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yolla üretilmiş olup bitkiler âlemindeki dağılışı özel olan bir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taksonomik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grup (tür, cins, familya) ile sınırlandırılmıştır. </a:t>
            </a:r>
          </a:p>
          <a:p>
            <a:pPr algn="just"/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Sekonder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metabolitlerin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tozlaşmada, çevresel koşullara uyum, mikroorganizma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böcek ve diğer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predatörlere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(avcılara) karşı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kimyasal savunma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diğer bitkilerle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yarışma rollerinde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yeralır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Özelleşmiş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hücre tiplerinde ve bitkinin farklı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büyüme evrelerinde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sentezlendiklerinden dolayı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ekstraksiyonları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ile saflaştırılmaları zordur.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12182" y="1024725"/>
            <a:ext cx="6447501" cy="752705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SEKONDER METOBOLİTLER</a:t>
            </a:r>
            <a:endParaRPr lang="tr-TR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3569" y="2098945"/>
            <a:ext cx="3252927" cy="2986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326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400" b="1" dirty="0">
                <a:solidFill>
                  <a:schemeClr val="tx1"/>
                </a:solidFill>
              </a:rPr>
              <a:t>3.Parfümeri ve zirai mücadelede kullanılan </a:t>
            </a:r>
            <a:r>
              <a:rPr lang="tr-TR" sz="2400" b="1" dirty="0" err="1">
                <a:solidFill>
                  <a:schemeClr val="tx1"/>
                </a:solidFill>
              </a:rPr>
              <a:t>sekonder</a:t>
            </a:r>
            <a:r>
              <a:rPr lang="tr-TR" sz="2400" b="1" dirty="0">
                <a:solidFill>
                  <a:schemeClr val="tx1"/>
                </a:solidFill>
              </a:rPr>
              <a:t> </a:t>
            </a:r>
            <a:r>
              <a:rPr lang="tr-TR" sz="2400" b="1" dirty="0" err="1">
                <a:solidFill>
                  <a:schemeClr val="tx1"/>
                </a:solidFill>
              </a:rPr>
              <a:t>metabolitler</a:t>
            </a:r>
            <a:r>
              <a:rPr lang="tr-TR" sz="2400" dirty="0">
                <a:solidFill>
                  <a:schemeClr val="tx1"/>
                </a:solidFill>
              </a:rPr>
              <a:t/>
            </a:r>
            <a:br>
              <a:rPr lang="tr-TR" sz="2400" dirty="0">
                <a:solidFill>
                  <a:schemeClr val="tx1"/>
                </a:solidFill>
              </a:rPr>
            </a:br>
            <a:endParaRPr lang="tr-TR" sz="2400" dirty="0">
              <a:solidFill>
                <a:schemeClr val="tx1"/>
              </a:solidFill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3574851"/>
              </p:ext>
            </p:extLst>
          </p:nvPr>
        </p:nvGraphicFramePr>
        <p:xfrm>
          <a:off x="623585" y="1929258"/>
          <a:ext cx="7908855" cy="43967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16115"/>
                <a:gridCol w="2196278"/>
                <a:gridCol w="2996462"/>
              </a:tblGrid>
              <a:tr h="119057"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400" b="1" dirty="0">
                          <a:effectLst/>
                        </a:rPr>
                        <a:t>Ürün</a:t>
                      </a:r>
                      <a:endParaRPr lang="tr-TR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400" b="1" dirty="0">
                          <a:effectLst/>
                        </a:rPr>
                        <a:t>İşlevi</a:t>
                      </a:r>
                      <a:endParaRPr lang="tr-TR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400" b="1" dirty="0">
                          <a:effectLst/>
                        </a:rPr>
                        <a:t>Elde Edildiği Bitki</a:t>
                      </a:r>
                      <a:endParaRPr lang="tr-TR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263909"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rgbClr val="FF0000"/>
                          </a:solidFill>
                          <a:effectLst/>
                        </a:rPr>
                        <a:t>Besin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Kinin</a:t>
                      </a:r>
                      <a:endParaRPr lang="tr-T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</a:p>
                    <a:p>
                      <a:pPr algn="l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Acılaştırıcı</a:t>
                      </a:r>
                      <a:endParaRPr lang="tr-T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</a:p>
                    <a:p>
                      <a:pPr algn="l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effectLst/>
                        </a:rPr>
                        <a:t>Cinchona</a:t>
                      </a:r>
                      <a:r>
                        <a:rPr lang="tr-TR" sz="1400" dirty="0">
                          <a:effectLst/>
                        </a:rPr>
                        <a:t> </a:t>
                      </a:r>
                      <a:r>
                        <a:rPr lang="tr-TR" sz="1400" dirty="0" err="1">
                          <a:effectLst/>
                        </a:rPr>
                        <a:t>ledgeriana</a:t>
                      </a:r>
                      <a:endParaRPr lang="tr-T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1071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tr-TR" sz="1400">
                          <a:effectLst/>
                        </a:rPr>
                        <a:t>Monellin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Tatlandırıcı</a:t>
                      </a:r>
                      <a:endParaRPr lang="tr-T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effectLst/>
                        </a:rPr>
                        <a:t>Dioscorephyllum</a:t>
                      </a:r>
                      <a:r>
                        <a:rPr lang="tr-TR" sz="1400" dirty="0">
                          <a:effectLst/>
                        </a:rPr>
                        <a:t> </a:t>
                      </a:r>
                      <a:r>
                        <a:rPr lang="tr-TR" sz="1400" dirty="0" err="1">
                          <a:effectLst/>
                        </a:rPr>
                        <a:t>cumminsii</a:t>
                      </a:r>
                      <a:endParaRPr lang="tr-T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1071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effectLst/>
                        </a:rPr>
                        <a:t>Mirakulin</a:t>
                      </a:r>
                      <a:endParaRPr lang="tr-T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Tatlandırıcı </a:t>
                      </a:r>
                      <a:endParaRPr lang="tr-T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effectLst/>
                        </a:rPr>
                        <a:t>Synsepalum</a:t>
                      </a:r>
                      <a:r>
                        <a:rPr lang="tr-TR" sz="1400" dirty="0">
                          <a:effectLst/>
                        </a:rPr>
                        <a:t> </a:t>
                      </a:r>
                      <a:r>
                        <a:rPr lang="tr-TR" sz="1400" dirty="0" err="1">
                          <a:effectLst/>
                        </a:rPr>
                        <a:t>dulcifilum</a:t>
                      </a:r>
                      <a:endParaRPr lang="tr-T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1071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effectLst/>
                        </a:rPr>
                        <a:t>Glisirrizin</a:t>
                      </a:r>
                      <a:r>
                        <a:rPr lang="tr-TR" sz="1400" dirty="0">
                          <a:effectLst/>
                        </a:rPr>
                        <a:t> (Meyan)</a:t>
                      </a:r>
                      <a:endParaRPr lang="tr-T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Tatlandırıcı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effectLst/>
                        </a:rPr>
                        <a:t>Glycyrrhiza</a:t>
                      </a:r>
                      <a:r>
                        <a:rPr lang="tr-TR" sz="1400" dirty="0">
                          <a:effectLst/>
                        </a:rPr>
                        <a:t> </a:t>
                      </a:r>
                      <a:r>
                        <a:rPr lang="tr-TR" sz="1400" dirty="0" err="1">
                          <a:effectLst/>
                        </a:rPr>
                        <a:t>glabra</a:t>
                      </a:r>
                      <a:r>
                        <a:rPr lang="tr-TR" sz="1400" dirty="0">
                          <a:effectLst/>
                        </a:rPr>
                        <a:t> </a:t>
                      </a:r>
                      <a:r>
                        <a:rPr lang="tr-TR" sz="1400" dirty="0" smtClean="0">
                          <a:effectLst/>
                        </a:rPr>
                        <a:t>(Mey)</a:t>
                      </a:r>
                      <a:endParaRPr lang="tr-T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1071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Krosetin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Renklendirici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Crocus sativa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1071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effectLst/>
                        </a:rPr>
                        <a:t>Betalain</a:t>
                      </a:r>
                      <a:endParaRPr lang="tr-T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effectLst/>
                        </a:rPr>
                        <a:t>Reklendirici</a:t>
                      </a:r>
                      <a:endParaRPr lang="tr-T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Beta vulgaris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1071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effectLst/>
                        </a:rPr>
                        <a:t>Likopein</a:t>
                      </a:r>
                      <a:endParaRPr lang="tr-T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Renklendirici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effectLst/>
                        </a:rPr>
                        <a:t>Lycopersicum</a:t>
                      </a:r>
                      <a:r>
                        <a:rPr lang="tr-TR" sz="1400" dirty="0">
                          <a:effectLst/>
                        </a:rPr>
                        <a:t> </a:t>
                      </a:r>
                      <a:r>
                        <a:rPr lang="tr-TR" sz="1400" dirty="0" err="1">
                          <a:effectLst/>
                        </a:rPr>
                        <a:t>esculentum</a:t>
                      </a:r>
                      <a:endParaRPr lang="tr-T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1071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Humulon, Lupulon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Acı ve koku verici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Humulus lupulus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107151">
                <a:tc>
                  <a:txBody>
                    <a:bodyPr/>
                    <a:lstStyle/>
                    <a:p>
                      <a:pPr algn="l">
                        <a:spcAft>
                          <a:spcPts val="300"/>
                        </a:spcAft>
                      </a:pPr>
                      <a:r>
                        <a:rPr lang="tr-TR" sz="1400" dirty="0" err="1">
                          <a:effectLst/>
                        </a:rPr>
                        <a:t>Vanillin</a:t>
                      </a:r>
                      <a:endParaRPr lang="tr-T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Koku verici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Vanilla plenifolia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263909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FF0000"/>
                          </a:solidFill>
                          <a:effectLst/>
                        </a:rPr>
                        <a:t>Parfüm ve kozmetik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Yasemin yağı</a:t>
                      </a:r>
                      <a:endParaRPr lang="tr-T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</a:p>
                    <a:p>
                      <a:pPr algn="l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Parfüm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</a:p>
                    <a:p>
                      <a:pPr algn="l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Jasminum spp.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1071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Gül yağı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Parfüm</a:t>
                      </a:r>
                      <a:endParaRPr lang="tr-T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Rosa damascena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107151">
                <a:tc>
                  <a:txBody>
                    <a:bodyPr/>
                    <a:lstStyle/>
                    <a:p>
                      <a:pPr algn="l">
                        <a:spcAft>
                          <a:spcPts val="300"/>
                        </a:spcAft>
                      </a:pPr>
                      <a:r>
                        <a:rPr lang="tr-TR" sz="1400">
                          <a:effectLst/>
                        </a:rPr>
                        <a:t>Lavanta yağı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Parfüm ve kozmetik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Lavandula officinalis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263909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rgbClr val="FF0000"/>
                          </a:solidFill>
                          <a:effectLst/>
                        </a:rPr>
                        <a:t>Zirai Mücadele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effectLst/>
                        </a:rPr>
                        <a:t>Piretrin</a:t>
                      </a:r>
                      <a:r>
                        <a:rPr lang="tr-TR" sz="1400" dirty="0">
                          <a:effectLst/>
                        </a:rPr>
                        <a:t>, </a:t>
                      </a:r>
                      <a:r>
                        <a:rPr lang="tr-TR" sz="1400" dirty="0" err="1">
                          <a:effectLst/>
                        </a:rPr>
                        <a:t>Sinerin</a:t>
                      </a:r>
                      <a:r>
                        <a:rPr lang="tr-TR" sz="1400" dirty="0">
                          <a:effectLst/>
                        </a:rPr>
                        <a:t>, </a:t>
                      </a:r>
                      <a:r>
                        <a:rPr lang="tr-TR" sz="1400" dirty="0" err="1">
                          <a:effectLst/>
                        </a:rPr>
                        <a:t>Yasmolin</a:t>
                      </a:r>
                      <a:endParaRPr lang="tr-T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</a:p>
                    <a:p>
                      <a:pPr algn="l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İnsektisit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</a:p>
                    <a:p>
                      <a:pPr algn="l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effectLst/>
                        </a:rPr>
                        <a:t>Chrysanthemum</a:t>
                      </a:r>
                      <a:r>
                        <a:rPr lang="tr-TR" sz="1400" dirty="0">
                          <a:effectLst/>
                        </a:rPr>
                        <a:t> </a:t>
                      </a:r>
                      <a:r>
                        <a:rPr lang="tr-TR" sz="1400" dirty="0" err="1">
                          <a:effectLst/>
                        </a:rPr>
                        <a:t>cinerariaefolium</a:t>
                      </a:r>
                      <a:endParaRPr lang="tr-T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1071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Nikotin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İnsektisit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effectLst/>
                        </a:rPr>
                        <a:t>Nicotiana</a:t>
                      </a:r>
                      <a:r>
                        <a:rPr lang="tr-TR" sz="1400" dirty="0">
                          <a:effectLst/>
                        </a:rPr>
                        <a:t> </a:t>
                      </a:r>
                      <a:r>
                        <a:rPr lang="tr-TR" sz="1400" dirty="0" err="1">
                          <a:effectLst/>
                        </a:rPr>
                        <a:t>tabacum</a:t>
                      </a:r>
                      <a:endParaRPr lang="tr-T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107151">
                <a:tc>
                  <a:txBody>
                    <a:bodyPr/>
                    <a:lstStyle/>
                    <a:p>
                      <a:pPr algn="l">
                        <a:spcAft>
                          <a:spcPts val="300"/>
                        </a:spcAft>
                      </a:pPr>
                      <a:r>
                        <a:rPr lang="tr-TR" sz="1400" dirty="0" err="1">
                          <a:effectLst/>
                        </a:rPr>
                        <a:t>Anakardik</a:t>
                      </a:r>
                      <a:r>
                        <a:rPr lang="tr-TR" sz="1400" dirty="0">
                          <a:effectLst/>
                        </a:rPr>
                        <a:t> asit</a:t>
                      </a:r>
                      <a:endParaRPr lang="tr-T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Molluskusit</a:t>
                      </a:r>
                      <a:endParaRPr lang="tr-T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effectLst/>
                        </a:rPr>
                        <a:t>Anacardicum</a:t>
                      </a:r>
                      <a:r>
                        <a:rPr lang="tr-TR" sz="1400" dirty="0">
                          <a:effectLst/>
                        </a:rPr>
                        <a:t> </a:t>
                      </a:r>
                      <a:r>
                        <a:rPr lang="tr-TR" sz="1400" dirty="0" err="1">
                          <a:effectLst/>
                        </a:rPr>
                        <a:t>occidentale</a:t>
                      </a:r>
                      <a:endParaRPr lang="tr-T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11560" y="940409"/>
            <a:ext cx="480653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tr-TR" sz="1000" dirty="0">
                <a:latin typeface="Garamond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b="1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Endüstride kullanılan bitkisel kökenli diğer doğal ürünler </a:t>
            </a:r>
            <a:endParaRPr lang="tr-TR" b="1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6228184" y="6381328"/>
            <a:ext cx="26083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Sökmen A., Gürel E. 2002.</a:t>
            </a:r>
          </a:p>
        </p:txBody>
      </p:sp>
    </p:spTree>
    <p:extLst>
      <p:ext uri="{BB962C8B-B14F-4D97-AF65-F5344CB8AC3E}">
        <p14:creationId xmlns:p14="http://schemas.microsoft.com/office/powerpoint/2010/main" val="252770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6183" y="913259"/>
            <a:ext cx="6447501" cy="3880773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SEKONDER METOBOLİTLER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 smtClean="0"/>
              <a:t>Bitkiyi </a:t>
            </a:r>
            <a:r>
              <a:rPr lang="tr-TR" sz="2400" dirty="0" err="1"/>
              <a:t>herbivor</a:t>
            </a:r>
            <a:r>
              <a:rPr lang="tr-TR" sz="2400" dirty="0"/>
              <a:t>, </a:t>
            </a:r>
            <a:r>
              <a:rPr lang="tr-TR" sz="2400" dirty="0" err="1"/>
              <a:t>bakteriyal</a:t>
            </a:r>
            <a:r>
              <a:rPr lang="tr-TR" sz="2400" dirty="0"/>
              <a:t> ve </a:t>
            </a:r>
            <a:r>
              <a:rPr lang="tr-TR" sz="2400" dirty="0" err="1"/>
              <a:t>fungal</a:t>
            </a:r>
            <a:r>
              <a:rPr lang="tr-TR" sz="2400" dirty="0"/>
              <a:t> patojen saldırılarına karşı korur, aynı ortamdaki diğer bitkilerle rekabet güçlerini artırır,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/>
              <a:t>Tozlanmada faydalı organizmaları (özellikle böcekleri) çeker,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 err="1"/>
              <a:t>Simbiyotik</a:t>
            </a:r>
            <a:r>
              <a:rPr lang="tr-TR" sz="2400" dirty="0"/>
              <a:t> ilişkilerde görev alır,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/>
              <a:t>Bitkiyi sıcaklık değişimleri, su, ışık, ultraviyole ve mineral madde gibi </a:t>
            </a:r>
            <a:r>
              <a:rPr lang="tr-TR" sz="2400" dirty="0" err="1"/>
              <a:t>abiotik</a:t>
            </a:r>
            <a:r>
              <a:rPr lang="tr-TR" sz="2400" dirty="0"/>
              <a:t> </a:t>
            </a:r>
            <a:r>
              <a:rPr lang="tr-TR" sz="2400" dirty="0" err="1"/>
              <a:t>stress</a:t>
            </a:r>
            <a:r>
              <a:rPr lang="tr-TR" sz="2400" dirty="0"/>
              <a:t> faktörlerine karşı korur,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/>
              <a:t>Hücre düzeyinde bitki büyüme düzenleyicileri, gen ekspresyon düzenleyicileri ve </a:t>
            </a:r>
            <a:r>
              <a:rPr lang="tr-TR" sz="2400" dirty="0" err="1"/>
              <a:t>transdüksiyon</a:t>
            </a:r>
            <a:r>
              <a:rPr lang="tr-TR" sz="2400" dirty="0"/>
              <a:t> mekanizmalarında </a:t>
            </a:r>
            <a:r>
              <a:rPr lang="tr-TR" sz="2400" dirty="0" smtClean="0"/>
              <a:t>görevlidirler (Sökmen </a:t>
            </a:r>
            <a:r>
              <a:rPr lang="tr-TR" sz="2400" dirty="0"/>
              <a:t>A., Gürel E. 2002</a:t>
            </a:r>
            <a:r>
              <a:rPr lang="tr-TR" sz="2400" dirty="0" smtClean="0"/>
              <a:t>.</a:t>
            </a:r>
            <a:r>
              <a:rPr lang="tr-TR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6515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1" y="260650"/>
            <a:ext cx="78134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Bitkilerde </a:t>
            </a:r>
            <a:r>
              <a:rPr lang="tr-TR" sz="2400" b="1" dirty="0" err="1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primer</a:t>
            </a:r>
            <a:r>
              <a:rPr lang="tr-TR" sz="24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 </a:t>
            </a:r>
            <a:r>
              <a:rPr lang="tr-TR" sz="2400" b="1" dirty="0" err="1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sekonder</a:t>
            </a:r>
            <a:r>
              <a:rPr lang="tr-TR" sz="24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metabolizma arasındaki</a:t>
            </a:r>
          </a:p>
          <a:p>
            <a:pPr algn="ctr"/>
            <a:r>
              <a:rPr lang="tr-TR" sz="24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ilişkiler</a:t>
            </a:r>
          </a:p>
        </p:txBody>
      </p:sp>
      <p:sp>
        <p:nvSpPr>
          <p:cNvPr id="2" name="Dikdörtgen 1"/>
          <p:cNvSpPr/>
          <p:nvPr/>
        </p:nvSpPr>
        <p:spPr>
          <a:xfrm>
            <a:off x="185239" y="1232937"/>
            <a:ext cx="4572000" cy="54938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Sekonder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ürünlerin bitkideki görevleri farklılık gösterse de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mikrobiyal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patojenlere karşı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sitotoksik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etkili olanlar tıpta “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antimikrobiyal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madde” olarak kullanılmaktadır.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Herbivorlara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karşı etkileri merkezi sinir sistemi üzerine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nörotoksik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şekilde olup, bunlardan “anti-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depresant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”, sakinleştirici, kas gevşetici olarak ya da anestetik ilaçların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eldesinde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yararlanılmakta,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Merkezi sinir sistemi ile endokrin sisteme karşı etkili ilaçların elde edilmesinde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kullanılmaktadır (</a:t>
            </a:r>
            <a:r>
              <a:rPr lang="tr-TR" dirty="0"/>
              <a:t>Sökmen A., Gürel E. 2002</a:t>
            </a:r>
            <a:r>
              <a:rPr lang="tr-TR" dirty="0" smtClean="0"/>
              <a:t>.)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Resim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43" t="20619" r="34283" b="8247"/>
          <a:stretch>
            <a:fillRect/>
          </a:stretch>
        </p:blipFill>
        <p:spPr bwMode="auto">
          <a:xfrm>
            <a:off x="5148064" y="1797291"/>
            <a:ext cx="3728526" cy="436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499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133447" y="1836518"/>
            <a:ext cx="63453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algn="ctr"/>
            <a:r>
              <a:rPr lang="tr-TR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DOĞAL ÜRÜNLER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1987885" y="2530412"/>
            <a:ext cx="21845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4300" algn="ctr"/>
            <a:r>
              <a:rPr lang="tr-T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rimer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metabolitler</a:t>
            </a:r>
            <a:endParaRPr lang="tr-TR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algn="ctr"/>
            <a:r>
              <a:rPr lang="en-US" dirty="0" err="1"/>
              <a:t>büyüme</a:t>
            </a:r>
            <a:endParaRPr lang="tr-TR" dirty="0"/>
          </a:p>
          <a:p>
            <a:pPr marL="114300" algn="ctr"/>
            <a:r>
              <a:rPr lang="en-US" dirty="0" err="1"/>
              <a:t>gelişme</a:t>
            </a:r>
            <a:r>
              <a:rPr lang="en-US" dirty="0"/>
              <a:t> </a:t>
            </a:r>
            <a:endParaRPr lang="tr-TR" dirty="0"/>
          </a:p>
          <a:p>
            <a:pPr marL="114300" algn="ctr"/>
            <a:r>
              <a:rPr lang="en-US" dirty="0" err="1"/>
              <a:t>üreme</a:t>
            </a:r>
            <a:endParaRPr lang="tr-TR" dirty="0"/>
          </a:p>
        </p:txBody>
      </p:sp>
      <p:sp>
        <p:nvSpPr>
          <p:cNvPr id="7" name="Metin kutusu 6"/>
          <p:cNvSpPr txBox="1"/>
          <p:nvPr/>
        </p:nvSpPr>
        <p:spPr>
          <a:xfrm>
            <a:off x="4022673" y="2530410"/>
            <a:ext cx="3055196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4300" algn="ctr"/>
            <a:r>
              <a:rPr lang="tr-T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ekonder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metabolitler</a:t>
            </a:r>
            <a:endParaRPr lang="tr-TR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algn="ctr"/>
            <a:r>
              <a:rPr lang="tr-TR" sz="1600" dirty="0" err="1"/>
              <a:t>H</a:t>
            </a:r>
            <a:r>
              <a:rPr lang="en-US" sz="1600" dirty="0" err="1"/>
              <a:t>erbivorlara</a:t>
            </a:r>
            <a:r>
              <a:rPr lang="en-US" sz="1600" dirty="0"/>
              <a:t>, </a:t>
            </a:r>
            <a:r>
              <a:rPr lang="en-US" sz="1600" dirty="0" err="1"/>
              <a:t>mikroplara</a:t>
            </a:r>
            <a:r>
              <a:rPr lang="tr-TR" sz="1600" dirty="0"/>
              <a:t>, </a:t>
            </a:r>
          </a:p>
          <a:p>
            <a:pPr marL="114300" algn="ctr"/>
            <a:r>
              <a:rPr lang="en-US" sz="1600" dirty="0" err="1"/>
              <a:t>virüslere</a:t>
            </a:r>
            <a:r>
              <a:rPr lang="en-US" sz="1600" dirty="0"/>
              <a:t> </a:t>
            </a:r>
            <a:r>
              <a:rPr lang="en-US" sz="1600" dirty="0" err="1"/>
              <a:t>karşı</a:t>
            </a:r>
            <a:r>
              <a:rPr lang="en-US" sz="1600" dirty="0"/>
              <a:t> </a:t>
            </a:r>
            <a:r>
              <a:rPr lang="en-US" sz="1600" dirty="0" err="1"/>
              <a:t>savunma</a:t>
            </a:r>
            <a:r>
              <a:rPr lang="tr-TR" sz="1600" dirty="0"/>
              <a:t>,</a:t>
            </a:r>
          </a:p>
          <a:p>
            <a:pPr marL="114300" algn="ctr"/>
            <a:r>
              <a:rPr lang="tr-TR" sz="1600" dirty="0" err="1"/>
              <a:t>Pollinatörler</a:t>
            </a:r>
            <a:r>
              <a:rPr lang="tr-TR" sz="1600" dirty="0"/>
              <a:t> için sinyal bileşikleri,</a:t>
            </a:r>
          </a:p>
          <a:p>
            <a:pPr marL="114300" algn="ctr"/>
            <a:r>
              <a:rPr lang="tr-TR" sz="1600" dirty="0"/>
              <a:t>Çiçek pigmentleri,</a:t>
            </a:r>
          </a:p>
          <a:p>
            <a:pPr marL="114300" algn="ctr"/>
            <a:r>
              <a:rPr lang="tr-TR" sz="1600" dirty="0"/>
              <a:t>Hormon</a:t>
            </a:r>
          </a:p>
        </p:txBody>
      </p:sp>
      <p:graphicFrame>
        <p:nvGraphicFramePr>
          <p:cNvPr id="11" name="Diyagram 10"/>
          <p:cNvGraphicFramePr/>
          <p:nvPr>
            <p:extLst/>
          </p:nvPr>
        </p:nvGraphicFramePr>
        <p:xfrm>
          <a:off x="1281773" y="4581130"/>
          <a:ext cx="6048672" cy="2187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4" name="Düz Ok Bağlayıcısı 13"/>
          <p:cNvCxnSpPr/>
          <p:nvPr/>
        </p:nvCxnSpPr>
        <p:spPr>
          <a:xfrm flipH="1">
            <a:off x="3490420" y="2284055"/>
            <a:ext cx="324036" cy="2267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Düz Ok Bağlayıcısı 15"/>
          <p:cNvCxnSpPr/>
          <p:nvPr/>
        </p:nvCxnSpPr>
        <p:spPr>
          <a:xfrm>
            <a:off x="4932974" y="2260595"/>
            <a:ext cx="324036" cy="2327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472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Sekonder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Metabolitler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8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58" y="1484786"/>
            <a:ext cx="4320480" cy="459195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etin kutusu 4"/>
          <p:cNvSpPr txBox="1"/>
          <p:nvPr/>
        </p:nvSpPr>
        <p:spPr>
          <a:xfrm>
            <a:off x="1117558" y="6076737"/>
            <a:ext cx="63453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/>
              <a:t>     </a:t>
            </a:r>
            <a:r>
              <a:rPr lang="en-US" sz="2000" dirty="0" err="1"/>
              <a:t>Bitki</a:t>
            </a:r>
            <a:r>
              <a:rPr lang="en-US" sz="2000" dirty="0"/>
              <a:t> </a:t>
            </a:r>
            <a:r>
              <a:rPr lang="en-US" sz="2000" dirty="0" err="1"/>
              <a:t>sekonder</a:t>
            </a:r>
            <a:r>
              <a:rPr lang="en-US" sz="2000" dirty="0"/>
              <a:t> </a:t>
            </a:r>
            <a:r>
              <a:rPr lang="en-US" sz="2000" dirty="0" err="1"/>
              <a:t>metabolitlerinin</a:t>
            </a:r>
            <a:r>
              <a:rPr lang="en-US" sz="2000" dirty="0"/>
              <a:t> </a:t>
            </a:r>
            <a:r>
              <a:rPr lang="en-US" sz="2000" dirty="0" err="1"/>
              <a:t>yapısal</a:t>
            </a:r>
            <a:r>
              <a:rPr lang="en-US" sz="2000" dirty="0"/>
              <a:t> </a:t>
            </a:r>
            <a:r>
              <a:rPr lang="en-US" sz="2000" dirty="0" err="1"/>
              <a:t>çeşitliliği</a:t>
            </a:r>
            <a:r>
              <a:rPr lang="en-US" sz="2000" dirty="0"/>
              <a:t> </a:t>
            </a:r>
            <a:endParaRPr lang="tr-TR" sz="2000" dirty="0"/>
          </a:p>
        </p:txBody>
      </p:sp>
      <p:sp>
        <p:nvSpPr>
          <p:cNvPr id="6" name="Dikdörtgen 5"/>
          <p:cNvSpPr/>
          <p:nvPr/>
        </p:nvSpPr>
        <p:spPr>
          <a:xfrm>
            <a:off x="1385646" y="1946244"/>
            <a:ext cx="2160240" cy="16201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3689188" y="1620332"/>
            <a:ext cx="918102" cy="6480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5748383" y="1455717"/>
            <a:ext cx="1793948" cy="352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Alkaloitler, 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düşük moleküler ağırlıklı, 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bazik karakterli, 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amino asitlerden </a:t>
            </a:r>
            <a:r>
              <a:rPr lang="tr-TR" dirty="0" err="1"/>
              <a:t>biyosentezlenen</a:t>
            </a:r>
            <a:r>
              <a:rPr lang="tr-TR" dirty="0"/>
              <a:t> </a:t>
            </a:r>
            <a:r>
              <a:rPr lang="tr-TR" dirty="0" err="1"/>
              <a:t>heterosiklik</a:t>
            </a:r>
            <a:r>
              <a:rPr lang="tr-TR" dirty="0"/>
              <a:t> nitrojen bileşikleridir.</a:t>
            </a:r>
          </a:p>
          <a:p>
            <a:pPr marL="114300"/>
            <a:endParaRPr lang="tr-TR" sz="700" dirty="0"/>
          </a:p>
        </p:txBody>
      </p:sp>
    </p:spTree>
    <p:extLst>
      <p:ext uri="{BB962C8B-B14F-4D97-AF65-F5344CB8AC3E}">
        <p14:creationId xmlns:p14="http://schemas.microsoft.com/office/powerpoint/2010/main" val="163383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Alkaloitler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772" y="4005065"/>
            <a:ext cx="3604710" cy="285293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Metin kutusu 2"/>
          <p:cNvSpPr txBox="1"/>
          <p:nvPr/>
        </p:nvSpPr>
        <p:spPr>
          <a:xfrm>
            <a:off x="1547664" y="1161669"/>
            <a:ext cx="588665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tr-TR" sz="2000" dirty="0"/>
              <a:t>Biyolojik ve ekolojik aktivitelerine, kimyasal yapılarına, </a:t>
            </a:r>
            <a:r>
              <a:rPr lang="tr-TR" sz="2000" dirty="0" err="1"/>
              <a:t>biyosentez</a:t>
            </a:r>
            <a:r>
              <a:rPr lang="tr-TR" sz="2000" dirty="0"/>
              <a:t> yollarına göre sınıflandırılabilirler. </a:t>
            </a:r>
          </a:p>
          <a:p>
            <a:endParaRPr lang="tr-TR" sz="800" dirty="0"/>
          </a:p>
          <a:p>
            <a:r>
              <a:rPr lang="tr-TR" sz="2000" dirty="0"/>
              <a:t>	</a:t>
            </a:r>
            <a:r>
              <a:rPr lang="tr-TR" sz="2000" dirty="0" err="1"/>
              <a:t>Monoterpenoid</a:t>
            </a:r>
            <a:r>
              <a:rPr lang="tr-TR" sz="2000" dirty="0"/>
              <a:t> </a:t>
            </a:r>
            <a:r>
              <a:rPr lang="tr-TR" sz="2000" dirty="0" err="1"/>
              <a:t>indol</a:t>
            </a:r>
            <a:r>
              <a:rPr lang="tr-TR" sz="2000" dirty="0"/>
              <a:t> alkaloitleri</a:t>
            </a:r>
          </a:p>
          <a:p>
            <a:pPr lvl="0"/>
            <a:r>
              <a:rPr lang="tr-TR" sz="2000" dirty="0"/>
              <a:t>	</a:t>
            </a:r>
            <a:r>
              <a:rPr lang="tr-TR" sz="2000" dirty="0" err="1"/>
              <a:t>Tropan</a:t>
            </a:r>
            <a:r>
              <a:rPr lang="tr-TR" sz="2000" dirty="0"/>
              <a:t> alkaloitleri ve nikotin</a:t>
            </a:r>
          </a:p>
          <a:p>
            <a:pPr lvl="0"/>
            <a:r>
              <a:rPr lang="tr-TR" sz="2000" dirty="0"/>
              <a:t>	Pürin alkaloitleri</a:t>
            </a:r>
          </a:p>
          <a:p>
            <a:pPr lvl="0"/>
            <a:r>
              <a:rPr lang="tr-TR" sz="2000" dirty="0"/>
              <a:t>	</a:t>
            </a:r>
            <a:r>
              <a:rPr lang="tr-TR" sz="2000" dirty="0" err="1"/>
              <a:t>Pirolizidin</a:t>
            </a:r>
            <a:r>
              <a:rPr lang="tr-TR" sz="2000" dirty="0"/>
              <a:t> alkaloitleri</a:t>
            </a:r>
          </a:p>
          <a:p>
            <a:pPr lvl="0"/>
            <a:r>
              <a:rPr lang="tr-TR" sz="2000" dirty="0"/>
              <a:t>	</a:t>
            </a:r>
            <a:r>
              <a:rPr lang="tr-TR" sz="2000" dirty="0" err="1"/>
              <a:t>Quinolizidin</a:t>
            </a:r>
            <a:r>
              <a:rPr lang="tr-TR" sz="2000" dirty="0"/>
              <a:t> alkaloitleri</a:t>
            </a:r>
          </a:p>
          <a:p>
            <a:pPr lvl="0"/>
            <a:r>
              <a:rPr lang="tr-TR" sz="2000" dirty="0"/>
              <a:t>	</a:t>
            </a:r>
            <a:r>
              <a:rPr lang="tr-TR" sz="2000" dirty="0" err="1"/>
              <a:t>Benzilizokinolin</a:t>
            </a:r>
            <a:r>
              <a:rPr lang="tr-TR" sz="2000" dirty="0"/>
              <a:t> alkaloitleri (BIA)</a:t>
            </a:r>
          </a:p>
          <a:p>
            <a:endParaRPr lang="tr-TR" sz="2000" dirty="0"/>
          </a:p>
        </p:txBody>
      </p:sp>
      <p:sp>
        <p:nvSpPr>
          <p:cNvPr id="5" name="Dikdörtgen 4"/>
          <p:cNvSpPr/>
          <p:nvPr/>
        </p:nvSpPr>
        <p:spPr>
          <a:xfrm>
            <a:off x="2087724" y="3429000"/>
            <a:ext cx="2970330" cy="43204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54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Sekonder</a:t>
            </a:r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metabolitlerin</a:t>
            </a:r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üretildiği </a:t>
            </a:r>
            <a:r>
              <a:rPr lang="tr-TR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biyosentetik</a:t>
            </a:r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yol izleri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9" y="1916834"/>
            <a:ext cx="5940659" cy="450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776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3568" y="1340768"/>
            <a:ext cx="6447501" cy="643847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err="1"/>
              <a:t>Sekonder</a:t>
            </a:r>
            <a:r>
              <a:rPr lang="tr-TR" b="1" dirty="0"/>
              <a:t> </a:t>
            </a:r>
            <a:r>
              <a:rPr lang="tr-TR" b="1" dirty="0" err="1"/>
              <a:t>Metabolitlerin</a:t>
            </a:r>
            <a:r>
              <a:rPr lang="tr-TR" b="1" dirty="0"/>
              <a:t> Ekonomik Önemi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2700" b="1" dirty="0" smtClean="0">
                <a:solidFill>
                  <a:schemeClr val="tx1"/>
                </a:solidFill>
              </a:rPr>
              <a:t>1</a:t>
            </a:r>
            <a:r>
              <a:rPr lang="tr-TR" sz="2700" b="1" dirty="0">
                <a:solidFill>
                  <a:schemeClr val="tx1"/>
                </a:solidFill>
              </a:rPr>
              <a:t>.  İlaç olarak kullanılan </a:t>
            </a:r>
            <a:r>
              <a:rPr lang="tr-TR" sz="2700" b="1" dirty="0" err="1">
                <a:solidFill>
                  <a:schemeClr val="tx1"/>
                </a:solidFill>
              </a:rPr>
              <a:t>sekonder</a:t>
            </a:r>
            <a:r>
              <a:rPr lang="tr-TR" sz="2700" b="1" dirty="0">
                <a:solidFill>
                  <a:schemeClr val="tx1"/>
                </a:solidFill>
              </a:rPr>
              <a:t> </a:t>
            </a:r>
            <a:r>
              <a:rPr lang="tr-TR" sz="2700" b="1" dirty="0" err="1">
                <a:solidFill>
                  <a:schemeClr val="tx1"/>
                </a:solidFill>
              </a:rPr>
              <a:t>metabolitler</a:t>
            </a:r>
            <a:r>
              <a:rPr lang="tr-TR" sz="2700" b="1" dirty="0">
                <a:solidFill>
                  <a:schemeClr val="tx1"/>
                </a:solidFill>
              </a:rPr>
              <a:t/>
            </a:r>
            <a:br>
              <a:rPr lang="tr-TR" sz="2700" b="1" dirty="0">
                <a:solidFill>
                  <a:schemeClr val="tx1"/>
                </a:solidFill>
              </a:rPr>
            </a:br>
            <a:r>
              <a:rPr lang="tr-TR" sz="3100" b="1" dirty="0"/>
              <a:t/>
            </a:r>
            <a:br>
              <a:rPr lang="tr-TR" sz="3100" b="1" dirty="0"/>
            </a:br>
            <a:endParaRPr lang="tr-TR" sz="3100" dirty="0"/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212624"/>
              </p:ext>
            </p:extLst>
          </p:nvPr>
        </p:nvGraphicFramePr>
        <p:xfrm>
          <a:off x="755576" y="2564904"/>
          <a:ext cx="7488832" cy="32184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63561"/>
                <a:gridCol w="2084331"/>
                <a:gridCol w="2440940"/>
              </a:tblGrid>
              <a:tr h="536254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1600" b="1" dirty="0">
                          <a:effectLst/>
                        </a:rPr>
                        <a:t>İlaç Etken Maddesi</a:t>
                      </a:r>
                      <a:endParaRPr lang="tr-T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1600" b="1" dirty="0">
                          <a:effectLst/>
                        </a:rPr>
                        <a:t>Elde Edildiği Bitki</a:t>
                      </a:r>
                      <a:endParaRPr lang="tr-T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1600" b="1" dirty="0">
                          <a:effectLst/>
                        </a:rPr>
                        <a:t>Tedavi İşlevi</a:t>
                      </a:r>
                      <a:endParaRPr lang="tr-T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223400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Atropin</a:t>
                      </a:r>
                      <a:endParaRPr lang="tr-T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effectLst/>
                        </a:rPr>
                        <a:t>Atropa</a:t>
                      </a:r>
                      <a:r>
                        <a:rPr lang="tr-TR" sz="1600" dirty="0">
                          <a:effectLst/>
                        </a:rPr>
                        <a:t> belladona</a:t>
                      </a:r>
                      <a:endParaRPr lang="tr-T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effectLst/>
                        </a:rPr>
                        <a:t>Antikolinerjik</a:t>
                      </a:r>
                      <a:endParaRPr lang="tr-T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223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effectLst/>
                        </a:rPr>
                        <a:t>Digoksin</a:t>
                      </a:r>
                      <a:endParaRPr lang="tr-T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Digitalis lanata</a:t>
                      </a:r>
                      <a:endParaRPr lang="tr-T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Kardiatonik</a:t>
                      </a:r>
                      <a:endParaRPr lang="tr-T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223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Digitoksin</a:t>
                      </a:r>
                      <a:endParaRPr lang="tr-T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Digitalis purpurea</a:t>
                      </a:r>
                      <a:endParaRPr lang="tr-T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Kardiovasküler</a:t>
                      </a:r>
                      <a:endParaRPr lang="tr-T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223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Emetin</a:t>
                      </a:r>
                      <a:endParaRPr lang="tr-T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effectLst/>
                        </a:rPr>
                        <a:t>Cephaelis</a:t>
                      </a:r>
                      <a:r>
                        <a:rPr lang="tr-TR" sz="1600" dirty="0">
                          <a:effectLst/>
                        </a:rPr>
                        <a:t> </a:t>
                      </a:r>
                      <a:r>
                        <a:rPr lang="tr-TR" sz="1600" dirty="0" err="1">
                          <a:effectLst/>
                        </a:rPr>
                        <a:t>spp</a:t>
                      </a:r>
                      <a:r>
                        <a:rPr lang="tr-TR" sz="1600" dirty="0">
                          <a:effectLst/>
                        </a:rPr>
                        <a:t>.</a:t>
                      </a:r>
                      <a:endParaRPr lang="tr-T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Amipli dizanteri tedavisi</a:t>
                      </a:r>
                      <a:endParaRPr lang="tr-T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223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Efedrin</a:t>
                      </a:r>
                      <a:endParaRPr lang="tr-T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effectLst/>
                        </a:rPr>
                        <a:t>Ephedra</a:t>
                      </a:r>
                      <a:r>
                        <a:rPr lang="tr-TR" sz="1600" dirty="0">
                          <a:effectLst/>
                        </a:rPr>
                        <a:t> </a:t>
                      </a:r>
                      <a:r>
                        <a:rPr lang="tr-TR" sz="1600" dirty="0" err="1">
                          <a:effectLst/>
                        </a:rPr>
                        <a:t>sinica</a:t>
                      </a:r>
                      <a:endParaRPr lang="tr-T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Bronş açıcı</a:t>
                      </a:r>
                      <a:endParaRPr lang="tr-T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223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effectLst/>
                        </a:rPr>
                        <a:t>Filokarpin</a:t>
                      </a:r>
                      <a:endParaRPr lang="tr-T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effectLst/>
                        </a:rPr>
                        <a:t>Pilocarpus</a:t>
                      </a:r>
                      <a:r>
                        <a:rPr lang="tr-TR" sz="1600" dirty="0">
                          <a:effectLst/>
                        </a:rPr>
                        <a:t> </a:t>
                      </a:r>
                      <a:r>
                        <a:rPr lang="tr-TR" sz="1600" dirty="0" err="1">
                          <a:effectLst/>
                        </a:rPr>
                        <a:t>jaborandi</a:t>
                      </a:r>
                      <a:endParaRPr lang="tr-T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Kolinerjik</a:t>
                      </a:r>
                      <a:endParaRPr lang="tr-T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223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Hiyosiyamin</a:t>
                      </a:r>
                      <a:endParaRPr lang="tr-T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effectLst/>
                        </a:rPr>
                        <a:t>Hyoscyamus</a:t>
                      </a:r>
                      <a:r>
                        <a:rPr lang="tr-TR" sz="1600" dirty="0">
                          <a:effectLst/>
                        </a:rPr>
                        <a:t> </a:t>
                      </a:r>
                      <a:r>
                        <a:rPr lang="tr-TR" sz="1600" dirty="0" err="1">
                          <a:effectLst/>
                        </a:rPr>
                        <a:t>niger</a:t>
                      </a:r>
                      <a:endParaRPr lang="tr-T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Antikolinerjik</a:t>
                      </a:r>
                      <a:endParaRPr lang="tr-T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223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Kinin, Kinidin</a:t>
                      </a:r>
                      <a:endParaRPr lang="tr-T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effectLst/>
                        </a:rPr>
                        <a:t>Cinchona</a:t>
                      </a:r>
                      <a:r>
                        <a:rPr lang="tr-TR" sz="1600" dirty="0">
                          <a:effectLst/>
                        </a:rPr>
                        <a:t> </a:t>
                      </a:r>
                      <a:r>
                        <a:rPr lang="tr-TR" sz="1600" dirty="0" err="1">
                          <a:effectLst/>
                        </a:rPr>
                        <a:t>ledgeriana</a:t>
                      </a:r>
                      <a:endParaRPr lang="tr-T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Sıtma tedavisi</a:t>
                      </a:r>
                      <a:endParaRPr lang="tr-T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223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Kodein</a:t>
                      </a:r>
                      <a:endParaRPr lang="tr-T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effectLst/>
                        </a:rPr>
                        <a:t>Papaver</a:t>
                      </a:r>
                      <a:r>
                        <a:rPr lang="tr-TR" sz="1600" dirty="0">
                          <a:effectLst/>
                        </a:rPr>
                        <a:t> </a:t>
                      </a:r>
                      <a:r>
                        <a:rPr lang="tr-TR" sz="1600" dirty="0" err="1">
                          <a:effectLst/>
                        </a:rPr>
                        <a:t>somniferum</a:t>
                      </a:r>
                      <a:endParaRPr lang="tr-T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Öksürük kesici, analjezik</a:t>
                      </a:r>
                      <a:endParaRPr lang="tr-T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223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Reserpin</a:t>
                      </a:r>
                      <a:endParaRPr lang="tr-T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Rauwolfia serpentina</a:t>
                      </a:r>
                      <a:endParaRPr lang="tr-T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effectLst/>
                        </a:rPr>
                        <a:t>Antihipertensif</a:t>
                      </a:r>
                      <a:endParaRPr lang="tr-T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  <a:tr h="223400">
                <a:tc>
                  <a:txBody>
                    <a:bodyPr/>
                    <a:lstStyle/>
                    <a:p>
                      <a:pPr algn="l">
                        <a:spcAft>
                          <a:spcPts val="300"/>
                        </a:spcAft>
                      </a:pPr>
                      <a:r>
                        <a:rPr lang="tr-TR" sz="1600">
                          <a:effectLst/>
                        </a:rPr>
                        <a:t>Vinkristin, Vinblastin, Aymalisin</a:t>
                      </a:r>
                      <a:endParaRPr lang="tr-T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Aft>
                          <a:spcPts val="300"/>
                        </a:spcAft>
                      </a:pPr>
                      <a:r>
                        <a:rPr lang="tr-TR" sz="1600">
                          <a:effectLst/>
                        </a:rPr>
                        <a:t>Catharanthus roseus</a:t>
                      </a:r>
                      <a:endParaRPr lang="tr-T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135890" algn="l">
                        <a:spcAft>
                          <a:spcPts val="300"/>
                        </a:spcAft>
                      </a:pPr>
                      <a:r>
                        <a:rPr lang="tr-TR" sz="1600" dirty="0">
                          <a:effectLst/>
                        </a:rPr>
                        <a:t>Kanser tedavisi</a:t>
                      </a:r>
                      <a:endParaRPr lang="tr-T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3338" marR="33338" marT="0" marB="0"/>
                </a:tc>
              </a:tr>
            </a:tbl>
          </a:graphicData>
        </a:graphic>
      </p:graphicFrame>
      <p:sp>
        <p:nvSpPr>
          <p:cNvPr id="5" name="Dikdörtgen 4"/>
          <p:cNvSpPr/>
          <p:nvPr/>
        </p:nvSpPr>
        <p:spPr>
          <a:xfrm>
            <a:off x="5857955" y="5805264"/>
            <a:ext cx="26083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Sökmen A., Gürel E. 2002.</a:t>
            </a:r>
          </a:p>
        </p:txBody>
      </p:sp>
    </p:spTree>
    <p:extLst>
      <p:ext uri="{BB962C8B-B14F-4D97-AF65-F5344CB8AC3E}">
        <p14:creationId xmlns:p14="http://schemas.microsoft.com/office/powerpoint/2010/main" val="41946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solidFill>
                  <a:schemeClr val="tx1"/>
                </a:solidFill>
              </a:rPr>
              <a:t>2. Besin katkı maddeleri olarak kullanılan </a:t>
            </a:r>
            <a:r>
              <a:rPr lang="tr-TR" sz="2400" b="1" dirty="0" err="1">
                <a:solidFill>
                  <a:schemeClr val="tx1"/>
                </a:solidFill>
              </a:rPr>
              <a:t>sekonder</a:t>
            </a:r>
            <a:r>
              <a:rPr lang="tr-TR" sz="2400" b="1" dirty="0">
                <a:solidFill>
                  <a:schemeClr val="tx1"/>
                </a:solidFill>
              </a:rPr>
              <a:t> </a:t>
            </a:r>
            <a:r>
              <a:rPr lang="tr-TR" sz="2400" b="1" dirty="0" err="1">
                <a:solidFill>
                  <a:schemeClr val="tx1"/>
                </a:solidFill>
              </a:rPr>
              <a:t>metabolitler</a:t>
            </a:r>
            <a:endParaRPr lang="tr-TR" sz="2400" dirty="0">
              <a:solidFill>
                <a:schemeClr val="tx1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08001" y="1766738"/>
            <a:ext cx="631870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/>
              <a:t>Tat ve koku verici maddeler de besin endüstrisinde önemli yer tutmaktadır. </a:t>
            </a:r>
            <a:endParaRPr lang="tr-TR" sz="2000" dirty="0" smtClean="0"/>
          </a:p>
          <a:p>
            <a:pPr algn="just"/>
            <a:endParaRPr lang="tr-TR" sz="2000" i="1" dirty="0"/>
          </a:p>
          <a:p>
            <a:pPr algn="just"/>
            <a:r>
              <a:rPr lang="tr-TR" sz="2000" i="1" dirty="0" smtClean="0"/>
              <a:t>Sentetik</a:t>
            </a:r>
            <a:r>
              <a:rPr lang="tr-TR" sz="2000" dirty="0" smtClean="0"/>
              <a:t> </a:t>
            </a:r>
            <a:r>
              <a:rPr lang="tr-TR" sz="2000" dirty="0"/>
              <a:t>katkı maddelerinin </a:t>
            </a:r>
            <a:r>
              <a:rPr lang="tr-TR" sz="2000" dirty="0" err="1"/>
              <a:t>mutajenik</a:t>
            </a:r>
            <a:r>
              <a:rPr lang="tr-TR" sz="2000" dirty="0"/>
              <a:t>, </a:t>
            </a:r>
            <a:r>
              <a:rPr lang="tr-TR" sz="2000" dirty="0" err="1"/>
              <a:t>karsinojenik</a:t>
            </a:r>
            <a:r>
              <a:rPr lang="tr-TR" sz="2000" dirty="0"/>
              <a:t> ve </a:t>
            </a:r>
            <a:r>
              <a:rPr lang="tr-TR" sz="2000" dirty="0" err="1"/>
              <a:t>teratojenik</a:t>
            </a:r>
            <a:r>
              <a:rPr lang="tr-TR" sz="2000" dirty="0"/>
              <a:t> etkilerinin ortaya çıkışı ile birlikte; et, süt, meyve, sebze, deniz ürünleri ve meşrubat sektörlerinde </a:t>
            </a:r>
            <a:r>
              <a:rPr lang="tr-TR" sz="2000" i="1" dirty="0"/>
              <a:t>doğal</a:t>
            </a:r>
            <a:r>
              <a:rPr lang="tr-TR" sz="2000" dirty="0"/>
              <a:t> ürünlere duyulan talep giderek artırmaktadır. </a:t>
            </a:r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0730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540</Words>
  <Application>Microsoft Office PowerPoint</Application>
  <PresentationFormat>Ekran Gösterisi (4:3)</PresentationFormat>
  <Paragraphs>149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SEKONDER METOBOLİTLER</vt:lpstr>
      <vt:lpstr>PowerPoint Sunusu</vt:lpstr>
      <vt:lpstr>PowerPoint Sunusu</vt:lpstr>
      <vt:lpstr>PowerPoint Sunusu</vt:lpstr>
      <vt:lpstr>Sekonder Metabolitler</vt:lpstr>
      <vt:lpstr>Alkaloitler</vt:lpstr>
      <vt:lpstr>Sekonder metabolitlerin üretildiği biyosentetik yol izleri</vt:lpstr>
      <vt:lpstr> Sekonder Metabolitlerin Ekonomik Önemi 1.  İlaç olarak kullanılan sekonder metabolitler  </vt:lpstr>
      <vt:lpstr>2. Besin katkı maddeleri olarak kullanılan sekonder metabolitler</vt:lpstr>
      <vt:lpstr>3.Parfümeri ve zirai mücadelede kullanılan sekonder metabolitler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SEKONDER METOBOLİTLER</dc:title>
  <dc:creator>user</dc:creator>
  <cp:lastModifiedBy>user</cp:lastModifiedBy>
  <cp:revision>5</cp:revision>
  <dcterms:created xsi:type="dcterms:W3CDTF">2017-01-30T15:29:07Z</dcterms:created>
  <dcterms:modified xsi:type="dcterms:W3CDTF">2017-01-31T10:13:47Z</dcterms:modified>
</cp:coreProperties>
</file>