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93" r:id="rId2"/>
    <p:sldId id="294" r:id="rId3"/>
    <p:sldId id="296" r:id="rId4"/>
    <p:sldId id="297" r:id="rId5"/>
    <p:sldId id="298" r:id="rId6"/>
    <p:sldId id="299" r:id="rId7"/>
    <p:sldId id="300" r:id="rId8"/>
    <p:sldId id="301" r:id="rId9"/>
    <p:sldId id="302" r:id="rId10"/>
    <p:sldId id="303" r:id="rId11"/>
    <p:sldId id="304" r:id="rId12"/>
    <p:sldId id="306" r:id="rId13"/>
    <p:sldId id="307" r:id="rId14"/>
    <p:sldId id="309" r:id="rId15"/>
    <p:sldId id="310" r:id="rId16"/>
    <p:sldId id="311" r:id="rId17"/>
    <p:sldId id="312" r:id="rId18"/>
    <p:sldId id="313" r:id="rId19"/>
    <p:sldId id="314" r:id="rId20"/>
    <p:sldId id="315" r:id="rId21"/>
    <p:sldId id="316" r:id="rId22"/>
    <p:sldId id="317" r:id="rId23"/>
    <p:sldId id="318"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132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D6CA12-F075-481C-A05C-D265E5486EC0}" type="datetimeFigureOut">
              <a:rPr lang="tr-TR" smtClean="0"/>
              <a:t>19.10.2020</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B26D88-D262-4ADB-BD1E-23EEA473DCA5}" type="slidenum">
              <a:rPr lang="tr-TR" smtClean="0"/>
              <a:t>‹#›</a:t>
            </a:fld>
            <a:endParaRPr lang="tr-TR"/>
          </a:p>
        </p:txBody>
      </p:sp>
    </p:spTree>
    <p:extLst>
      <p:ext uri="{BB962C8B-B14F-4D97-AF65-F5344CB8AC3E}">
        <p14:creationId xmlns:p14="http://schemas.microsoft.com/office/powerpoint/2010/main" val="3155386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AB26D88-D262-4ADB-BD1E-23EEA473DCA5}" type="slidenum">
              <a:rPr lang="tr-TR" smtClean="0"/>
              <a:t>21</a:t>
            </a:fld>
            <a:endParaRPr lang="tr-TR"/>
          </a:p>
        </p:txBody>
      </p:sp>
    </p:spTree>
    <p:extLst>
      <p:ext uri="{BB962C8B-B14F-4D97-AF65-F5344CB8AC3E}">
        <p14:creationId xmlns:p14="http://schemas.microsoft.com/office/powerpoint/2010/main" val="2996927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3A2BA84-551B-4778-BBEA-8859D6B57E5E}" type="datetimeFigureOut">
              <a:rPr lang="tr-TR" smtClean="0"/>
              <a:t>19.10.2020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460D4DC-0C1F-419D-9090-BADECE16EC70}" type="slidenum">
              <a:rPr lang="tr-TR" smtClean="0"/>
              <a:t>‹#›</a:t>
            </a:fld>
            <a:endParaRPr lang="tr-TR"/>
          </a:p>
        </p:txBody>
      </p:sp>
    </p:spTree>
    <p:extLst>
      <p:ext uri="{BB962C8B-B14F-4D97-AF65-F5344CB8AC3E}">
        <p14:creationId xmlns:p14="http://schemas.microsoft.com/office/powerpoint/2010/main" val="292769255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3A2BA84-551B-4778-BBEA-8859D6B57E5E}" type="datetimeFigureOut">
              <a:rPr lang="tr-TR" smtClean="0"/>
              <a:t>19.10.2020</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460D4DC-0C1F-419D-9090-BADECE16EC70}" type="slidenum">
              <a:rPr lang="tr-TR" smtClean="0"/>
              <a:t>‹#›</a:t>
            </a:fld>
            <a:endParaRPr lang="tr-TR"/>
          </a:p>
        </p:txBody>
      </p:sp>
    </p:spTree>
    <p:extLst>
      <p:ext uri="{BB962C8B-B14F-4D97-AF65-F5344CB8AC3E}">
        <p14:creationId xmlns:p14="http://schemas.microsoft.com/office/powerpoint/2010/main" val="1298457574"/>
      </p:ext>
    </p:extLst>
  </p:cSld>
  <p:clrMap bg1="lt1" tx1="dk1" bg2="lt2" tx2="dk2" accent1="accent1" accent2="accent2" accent3="accent3" accent4="accent4" accent5="accent5" accent6="accent6" hlink="hlink" folHlink="folHlink"/>
  <p:sldLayoutIdLst>
    <p:sldLayoutId id="2147483654"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0328" y="2302081"/>
            <a:ext cx="7886700" cy="1325563"/>
          </a:xfrm>
        </p:spPr>
        <p:txBody>
          <a:bodyPr/>
          <a:lstStyle/>
          <a:p>
            <a:pPr algn="ctr"/>
            <a:r>
              <a:rPr lang="tr-TR" b="1" dirty="0"/>
              <a:t>CLASIFCATION OF LIVING ORGANISMS</a:t>
            </a:r>
          </a:p>
        </p:txBody>
      </p:sp>
    </p:spTree>
    <p:extLst>
      <p:ext uri="{BB962C8B-B14F-4D97-AF65-F5344CB8AC3E}">
        <p14:creationId xmlns:p14="http://schemas.microsoft.com/office/powerpoint/2010/main" val="15574567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95798" y="748583"/>
            <a:ext cx="7807428" cy="2289585"/>
          </a:xfrm>
        </p:spPr>
        <p:txBody>
          <a:bodyPr>
            <a:normAutofit/>
          </a:bodyPr>
          <a:lstStyle/>
          <a:p>
            <a:pPr algn="just"/>
            <a:r>
              <a:rPr lang="en-US" sz="2400" dirty="0"/>
              <a:t>Plantae, the evolutionary most advanced </a:t>
            </a:r>
            <a:r>
              <a:rPr lang="en-US" sz="2400" dirty="0" err="1"/>
              <a:t>Eukaryota</a:t>
            </a:r>
            <a:r>
              <a:rPr lang="en-US" sz="2400" dirty="0"/>
              <a:t> after kingdom Animalia, includes autotrophic organisms with cell wall containing cellulose, containing chloroplasts and thus capable of photosynthesis. Kingdom Plantae, which has approximately 360.000 widely distributed species, is mainly divided into </a:t>
            </a:r>
            <a:r>
              <a:rPr lang="en-US" sz="2400" dirty="0" err="1"/>
              <a:t>Phanerogamae</a:t>
            </a:r>
            <a:r>
              <a:rPr lang="en-US" sz="2400" dirty="0"/>
              <a:t> and </a:t>
            </a:r>
            <a:r>
              <a:rPr lang="en-US" sz="2400" dirty="0" err="1"/>
              <a:t>Cryptogamae</a:t>
            </a:r>
            <a:r>
              <a:rPr lang="en-US" sz="2400" dirty="0"/>
              <a:t>. </a:t>
            </a:r>
            <a:endParaRPr lang="tr-TR" sz="2400" dirty="0"/>
          </a:p>
        </p:txBody>
      </p:sp>
    </p:spTree>
    <p:extLst>
      <p:ext uri="{BB962C8B-B14F-4D97-AF65-F5344CB8AC3E}">
        <p14:creationId xmlns:p14="http://schemas.microsoft.com/office/powerpoint/2010/main" val="307546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32005" y="463449"/>
            <a:ext cx="8122060" cy="3085997"/>
          </a:xfrm>
        </p:spPr>
        <p:txBody>
          <a:bodyPr>
            <a:normAutofit/>
          </a:bodyPr>
          <a:lstStyle/>
          <a:p>
            <a:pPr algn="just"/>
            <a:r>
              <a:rPr lang="tr-TR" sz="2400" dirty="0" err="1" smtClean="0"/>
              <a:t>Cyanophyta</a:t>
            </a:r>
            <a:r>
              <a:rPr lang="tr-TR" sz="2400" dirty="0" smtClean="0"/>
              <a:t> </a:t>
            </a:r>
            <a:r>
              <a:rPr lang="tr-TR" sz="2400" dirty="0" err="1"/>
              <a:t>members</a:t>
            </a:r>
            <a:r>
              <a:rPr lang="tr-TR" sz="2400" dirty="0"/>
              <a:t> </a:t>
            </a:r>
            <a:r>
              <a:rPr lang="tr-TR" sz="2400" dirty="0" err="1"/>
              <a:t>which</a:t>
            </a:r>
            <a:r>
              <a:rPr lang="tr-TR" sz="2400" dirty="0"/>
              <a:t> </a:t>
            </a:r>
            <a:r>
              <a:rPr lang="tr-TR" sz="2400" dirty="0" err="1"/>
              <a:t>were</a:t>
            </a:r>
            <a:r>
              <a:rPr lang="tr-TR" sz="2400" dirty="0"/>
              <a:t> </a:t>
            </a:r>
            <a:r>
              <a:rPr lang="tr-TR" sz="2400" dirty="0" err="1"/>
              <a:t>previously</a:t>
            </a:r>
            <a:r>
              <a:rPr lang="tr-TR" sz="2400" dirty="0"/>
              <a:t> </a:t>
            </a:r>
            <a:r>
              <a:rPr lang="tr-TR" sz="2400" dirty="0" err="1"/>
              <a:t>known</a:t>
            </a:r>
            <a:r>
              <a:rPr lang="tr-TR" sz="2400" dirty="0"/>
              <a:t> as </a:t>
            </a:r>
            <a:r>
              <a:rPr lang="tr-TR" sz="2400" dirty="0" err="1"/>
              <a:t>blue-green</a:t>
            </a:r>
            <a:r>
              <a:rPr lang="tr-TR" sz="2400" dirty="0"/>
              <a:t> </a:t>
            </a:r>
            <a:r>
              <a:rPr lang="tr-TR" sz="2400" dirty="0" err="1"/>
              <a:t>algae</a:t>
            </a:r>
            <a:r>
              <a:rPr lang="tr-TR" sz="2400" dirty="0"/>
              <a:t> </a:t>
            </a:r>
            <a:r>
              <a:rPr lang="tr-TR" sz="2400" dirty="0" err="1"/>
              <a:t>are</a:t>
            </a:r>
            <a:r>
              <a:rPr lang="tr-TR" sz="2400" dirty="0"/>
              <a:t> </a:t>
            </a:r>
            <a:r>
              <a:rPr lang="tr-TR" sz="2400" dirty="0" err="1"/>
              <a:t>currently</a:t>
            </a:r>
            <a:r>
              <a:rPr lang="tr-TR" sz="2400" dirty="0"/>
              <a:t> </a:t>
            </a:r>
            <a:r>
              <a:rPr lang="tr-TR" sz="2400" dirty="0" err="1"/>
              <a:t>called</a:t>
            </a:r>
            <a:r>
              <a:rPr lang="tr-TR" sz="2400" dirty="0"/>
              <a:t> </a:t>
            </a:r>
            <a:r>
              <a:rPr lang="tr-TR" sz="2400" dirty="0" err="1"/>
              <a:t>Cyanobacteria</a:t>
            </a:r>
            <a:r>
              <a:rPr lang="tr-TR" sz="2400" dirty="0"/>
              <a:t> </a:t>
            </a:r>
            <a:r>
              <a:rPr lang="tr-TR" sz="2400" dirty="0" err="1"/>
              <a:t>and</a:t>
            </a:r>
            <a:r>
              <a:rPr lang="tr-TR" sz="2400" dirty="0"/>
              <a:t> </a:t>
            </a:r>
            <a:r>
              <a:rPr lang="tr-TR" sz="2400" dirty="0" err="1"/>
              <a:t>classified</a:t>
            </a:r>
            <a:r>
              <a:rPr lang="tr-TR" sz="2400" dirty="0"/>
              <a:t> </a:t>
            </a:r>
            <a:r>
              <a:rPr lang="tr-TR" sz="2400" dirty="0" err="1"/>
              <a:t>under</a:t>
            </a:r>
            <a:r>
              <a:rPr lang="tr-TR" sz="2400" dirty="0"/>
              <a:t> domain </a:t>
            </a:r>
            <a:r>
              <a:rPr lang="tr-TR" sz="2400" dirty="0" err="1" smtClean="0"/>
              <a:t>Bacteria</a:t>
            </a:r>
            <a:r>
              <a:rPr lang="tr-TR" sz="2400" dirty="0" smtClean="0"/>
              <a:t>. </a:t>
            </a:r>
            <a:r>
              <a:rPr lang="tr-TR" sz="2400" dirty="0" err="1" smtClean="0"/>
              <a:t>While</a:t>
            </a:r>
            <a:r>
              <a:rPr lang="tr-TR" sz="2400" dirty="0" smtClean="0"/>
              <a:t> </a:t>
            </a:r>
            <a:r>
              <a:rPr lang="tr-TR" sz="2400" dirty="0" err="1"/>
              <a:t>the</a:t>
            </a:r>
            <a:r>
              <a:rPr lang="tr-TR" sz="2400" dirty="0"/>
              <a:t> </a:t>
            </a:r>
            <a:r>
              <a:rPr lang="tr-TR" sz="2400" dirty="0" err="1"/>
              <a:t>other</a:t>
            </a:r>
            <a:r>
              <a:rPr lang="tr-TR" sz="2400" dirty="0"/>
              <a:t> </a:t>
            </a:r>
            <a:r>
              <a:rPr lang="tr-TR" sz="2400" dirty="0" err="1"/>
              <a:t>algae</a:t>
            </a:r>
            <a:r>
              <a:rPr lang="tr-TR" sz="2400" dirty="0"/>
              <a:t>, </a:t>
            </a:r>
            <a:r>
              <a:rPr lang="tr-TR" sz="2400" dirty="0" err="1"/>
              <a:t>together</a:t>
            </a:r>
            <a:r>
              <a:rPr lang="tr-TR" sz="2400" dirty="0"/>
              <a:t> </a:t>
            </a:r>
            <a:r>
              <a:rPr lang="tr-TR" sz="2400" dirty="0" err="1"/>
              <a:t>with</a:t>
            </a:r>
            <a:r>
              <a:rPr lang="tr-TR" sz="2400" dirty="0"/>
              <a:t> </a:t>
            </a:r>
            <a:r>
              <a:rPr lang="tr-TR" sz="2400" dirty="0" err="1"/>
              <a:t>fungi-like</a:t>
            </a:r>
            <a:r>
              <a:rPr lang="tr-TR" sz="2400" dirty="0"/>
              <a:t> </a:t>
            </a:r>
            <a:r>
              <a:rPr lang="tr-TR" sz="2400" dirty="0" err="1"/>
              <a:t>protists</a:t>
            </a:r>
            <a:r>
              <a:rPr lang="tr-TR" sz="2400" dirty="0"/>
              <a:t> (</a:t>
            </a:r>
            <a:r>
              <a:rPr lang="tr-TR" sz="2400" dirty="0" err="1"/>
              <a:t>Myxomycota</a:t>
            </a:r>
            <a:r>
              <a:rPr lang="tr-TR" sz="2400" dirty="0"/>
              <a:t>, </a:t>
            </a:r>
            <a:r>
              <a:rPr lang="tr-TR" sz="2400" dirty="0" err="1"/>
              <a:t>Plasmodiophoromycota</a:t>
            </a:r>
            <a:r>
              <a:rPr lang="tr-TR" sz="2400" dirty="0"/>
              <a:t>, </a:t>
            </a:r>
            <a:r>
              <a:rPr lang="tr-TR" sz="2400" dirty="0" err="1"/>
              <a:t>Acrasiomycota</a:t>
            </a:r>
            <a:r>
              <a:rPr lang="tr-TR" sz="2400" dirty="0"/>
              <a:t>, </a:t>
            </a:r>
            <a:r>
              <a:rPr lang="tr-TR" sz="2400" dirty="0" err="1"/>
              <a:t>Dictyostelıomycota</a:t>
            </a:r>
            <a:r>
              <a:rPr lang="tr-TR" sz="2400" dirty="0"/>
              <a:t>, </a:t>
            </a:r>
            <a:r>
              <a:rPr lang="tr-TR" sz="2400" dirty="0" err="1"/>
              <a:t>Oomycota</a:t>
            </a:r>
            <a:r>
              <a:rPr lang="tr-TR" sz="2400" dirty="0"/>
              <a:t>, </a:t>
            </a:r>
            <a:r>
              <a:rPr lang="tr-TR" sz="2400" dirty="0" err="1"/>
              <a:t>Labyrinthulomycota</a:t>
            </a:r>
            <a:r>
              <a:rPr lang="tr-TR" sz="2400" dirty="0"/>
              <a:t> </a:t>
            </a:r>
            <a:r>
              <a:rPr lang="tr-TR" sz="2400" dirty="0" err="1"/>
              <a:t>and</a:t>
            </a:r>
            <a:r>
              <a:rPr lang="tr-TR" sz="2400" dirty="0"/>
              <a:t> </a:t>
            </a:r>
            <a:r>
              <a:rPr lang="tr-TR" sz="2400" dirty="0" err="1"/>
              <a:t>Hyphochytriomycota</a:t>
            </a:r>
            <a:r>
              <a:rPr lang="tr-TR" sz="2400" dirty="0"/>
              <a:t> </a:t>
            </a:r>
            <a:r>
              <a:rPr lang="tr-TR" sz="2400" dirty="0" err="1"/>
              <a:t>members</a:t>
            </a:r>
            <a:r>
              <a:rPr lang="tr-TR" sz="2400" dirty="0"/>
              <a:t>) </a:t>
            </a:r>
            <a:r>
              <a:rPr lang="tr-TR" sz="2400" dirty="0" err="1"/>
              <a:t>are</a:t>
            </a:r>
            <a:r>
              <a:rPr lang="tr-TR" sz="2400" dirty="0"/>
              <a:t> </a:t>
            </a:r>
            <a:r>
              <a:rPr lang="tr-TR" sz="2400" dirty="0" err="1"/>
              <a:t>classified</a:t>
            </a:r>
            <a:r>
              <a:rPr lang="tr-TR" sz="2400" dirty="0"/>
              <a:t> </a:t>
            </a:r>
            <a:r>
              <a:rPr lang="tr-TR" sz="2400" dirty="0" err="1"/>
              <a:t>under</a:t>
            </a:r>
            <a:r>
              <a:rPr lang="tr-TR" sz="2400" dirty="0"/>
              <a:t> </a:t>
            </a:r>
            <a:r>
              <a:rPr lang="tr-TR" sz="2400" dirty="0" err="1"/>
              <a:t>the</a:t>
            </a:r>
            <a:r>
              <a:rPr lang="tr-TR" sz="2400" dirty="0"/>
              <a:t> </a:t>
            </a:r>
            <a:r>
              <a:rPr lang="tr-TR" sz="2400" dirty="0" err="1"/>
              <a:t>kingdom</a:t>
            </a:r>
            <a:r>
              <a:rPr lang="tr-TR" sz="2400" dirty="0"/>
              <a:t> </a:t>
            </a:r>
            <a:r>
              <a:rPr lang="tr-TR" sz="2400" dirty="0" err="1"/>
              <a:t>Protista</a:t>
            </a:r>
            <a:r>
              <a:rPr lang="tr-TR" sz="2400" dirty="0"/>
              <a:t>, </a:t>
            </a:r>
            <a:r>
              <a:rPr lang="tr-TR" sz="2400" dirty="0" err="1"/>
              <a:t>Chydridiomycota</a:t>
            </a:r>
            <a:r>
              <a:rPr lang="tr-TR" sz="2400" dirty="0"/>
              <a:t>, </a:t>
            </a:r>
            <a:r>
              <a:rPr lang="tr-TR" sz="2400" dirty="0" err="1"/>
              <a:t>Zygomycota</a:t>
            </a:r>
            <a:r>
              <a:rPr lang="tr-TR" sz="2400" dirty="0"/>
              <a:t>, </a:t>
            </a:r>
            <a:r>
              <a:rPr lang="tr-TR" sz="2400" dirty="0" err="1"/>
              <a:t>Ascomycota</a:t>
            </a:r>
            <a:r>
              <a:rPr lang="tr-TR" sz="2400" dirty="0"/>
              <a:t> </a:t>
            </a:r>
            <a:r>
              <a:rPr lang="tr-TR" sz="2400" dirty="0" err="1"/>
              <a:t>and</a:t>
            </a:r>
            <a:r>
              <a:rPr lang="tr-TR" sz="2400" dirty="0"/>
              <a:t> </a:t>
            </a:r>
            <a:r>
              <a:rPr lang="tr-TR" sz="2400" dirty="0" err="1"/>
              <a:t>Basidiomycota</a:t>
            </a:r>
            <a:r>
              <a:rPr lang="tr-TR" sz="2400" dirty="0"/>
              <a:t> </a:t>
            </a:r>
            <a:r>
              <a:rPr lang="tr-TR" sz="2400" dirty="0" err="1"/>
              <a:t>divisions</a:t>
            </a:r>
            <a:r>
              <a:rPr lang="tr-TR" sz="2400" dirty="0"/>
              <a:t> </a:t>
            </a:r>
            <a:r>
              <a:rPr lang="tr-TR" sz="2400" dirty="0" err="1"/>
              <a:t>are</a:t>
            </a:r>
            <a:r>
              <a:rPr lang="tr-TR" sz="2400" dirty="0"/>
              <a:t> </a:t>
            </a:r>
            <a:r>
              <a:rPr lang="tr-TR" sz="2400" dirty="0" err="1"/>
              <a:t>classified</a:t>
            </a:r>
            <a:r>
              <a:rPr lang="tr-TR" sz="2400" dirty="0"/>
              <a:t> </a:t>
            </a:r>
            <a:r>
              <a:rPr lang="tr-TR" sz="2400" dirty="0" err="1"/>
              <a:t>under</a:t>
            </a:r>
            <a:r>
              <a:rPr lang="tr-TR" sz="2400" dirty="0"/>
              <a:t> </a:t>
            </a:r>
            <a:r>
              <a:rPr lang="tr-TR" sz="2400" dirty="0" err="1"/>
              <a:t>kingdom</a:t>
            </a:r>
            <a:r>
              <a:rPr lang="tr-TR" sz="2400" dirty="0"/>
              <a:t> </a:t>
            </a:r>
            <a:r>
              <a:rPr lang="tr-TR" sz="2400" dirty="0" err="1"/>
              <a:t>Fungi</a:t>
            </a:r>
            <a:r>
              <a:rPr lang="tr-TR" sz="2400" dirty="0"/>
              <a:t>. </a:t>
            </a:r>
          </a:p>
        </p:txBody>
      </p:sp>
      <p:sp>
        <p:nvSpPr>
          <p:cNvPr id="3" name="Unvan 1"/>
          <p:cNvSpPr txBox="1">
            <a:spLocks/>
          </p:cNvSpPr>
          <p:nvPr/>
        </p:nvSpPr>
        <p:spPr>
          <a:xfrm>
            <a:off x="432005" y="3865410"/>
            <a:ext cx="8269544" cy="1611158"/>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smtClean="0"/>
              <a:t>According to the current systematics, only Bryophyta (Mosses) and Pteridophyta (Ferns) among the four 4 living groups (Algae, Fungi, Mosses and Ferns)  which were previously known as Cryptogammes are still classified under kingdom Plantae</a:t>
            </a:r>
            <a:r>
              <a:rPr lang="en-US" sz="2800" smtClean="0"/>
              <a:t>.</a:t>
            </a:r>
            <a:endParaRPr lang="tr-TR" sz="2800" dirty="0"/>
          </a:p>
        </p:txBody>
      </p:sp>
    </p:spTree>
    <p:extLst>
      <p:ext uri="{BB962C8B-B14F-4D97-AF65-F5344CB8AC3E}">
        <p14:creationId xmlns:p14="http://schemas.microsoft.com/office/powerpoint/2010/main" val="326591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76134" y="2252920"/>
            <a:ext cx="7886700" cy="1325563"/>
          </a:xfrm>
        </p:spPr>
        <p:txBody>
          <a:bodyPr/>
          <a:lstStyle/>
          <a:p>
            <a:pPr algn="ctr"/>
            <a:r>
              <a:rPr lang="tr-TR" dirty="0"/>
              <a:t>REPRODUCTION IN PLANTS</a:t>
            </a:r>
          </a:p>
        </p:txBody>
      </p:sp>
    </p:spTree>
    <p:extLst>
      <p:ext uri="{BB962C8B-B14F-4D97-AF65-F5344CB8AC3E}">
        <p14:creationId xmlns:p14="http://schemas.microsoft.com/office/powerpoint/2010/main" val="2855620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365126"/>
            <a:ext cx="8122060" cy="2260087"/>
          </a:xfrm>
        </p:spPr>
        <p:txBody>
          <a:bodyPr>
            <a:normAutofit/>
          </a:bodyPr>
          <a:lstStyle/>
          <a:p>
            <a:pPr algn="just"/>
            <a:r>
              <a:rPr lang="en-US" sz="2400" dirty="0"/>
              <a:t>1. Asexual Reproduction: Asexual reproduction produces individuals that are genetically identical to the parent plant. This is a process in which new organism is produced from a single parent without the involvement of gametes or sex cells. Many unicellular and multicellular organisms reproduce asexually.</a:t>
            </a:r>
            <a:endParaRPr lang="tr-TR" sz="2400" dirty="0"/>
          </a:p>
        </p:txBody>
      </p:sp>
      <p:sp>
        <p:nvSpPr>
          <p:cNvPr id="3" name="Unvan 1"/>
          <p:cNvSpPr txBox="1">
            <a:spLocks/>
          </p:cNvSpPr>
          <p:nvPr/>
        </p:nvSpPr>
        <p:spPr>
          <a:xfrm>
            <a:off x="628650" y="2803527"/>
            <a:ext cx="8102395" cy="2614047"/>
          </a:xfrm>
          <a:prstGeom prst="rect">
            <a:avLst/>
          </a:prstGeom>
        </p:spPr>
        <p:txBody>
          <a:bodyPr vert="horz" lIns="91440" tIns="45720" rIns="91440" bIns="45720" rtlCol="0" anchor="ctr">
            <a:normAutofit fontScale="97500" lnSpcReduction="10000"/>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smtClean="0"/>
              <a:t>A. Spore formation: Spore formation is a method of asexual reproduction which occurs in cryptogams.The method of spore formation occurs in both unicellular and multi-cellular organisms. This process takes place in plants. In spore formation, the parent plant produces hundreds of reproductive units called spores in its spore case. When this spore case of the plant bursts, these spores travel in air and land. Finally, they germinate and produce new organisms.</a:t>
            </a:r>
            <a:endParaRPr lang="tr-TR" sz="2400" dirty="0"/>
          </a:p>
        </p:txBody>
      </p:sp>
    </p:spTree>
    <p:extLst>
      <p:ext uri="{BB962C8B-B14F-4D97-AF65-F5344CB8AC3E}">
        <p14:creationId xmlns:p14="http://schemas.microsoft.com/office/powerpoint/2010/main" val="29591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44129" y="137652"/>
            <a:ext cx="8416413" cy="904567"/>
          </a:xfrm>
        </p:spPr>
        <p:txBody>
          <a:bodyPr>
            <a:normAutofit/>
          </a:bodyPr>
          <a:lstStyle/>
          <a:p>
            <a:pPr algn="just"/>
            <a:r>
              <a:rPr lang="tr-TR" sz="2400" dirty="0"/>
              <a:t>i. </a:t>
            </a:r>
            <a:r>
              <a:rPr lang="tr-TR" sz="2400" dirty="0" err="1"/>
              <a:t>Exospores</a:t>
            </a:r>
            <a:r>
              <a:rPr lang="tr-TR" sz="2400" dirty="0"/>
              <a:t>: </a:t>
            </a:r>
            <a:r>
              <a:rPr lang="tr-TR" sz="2400" dirty="0" err="1"/>
              <a:t>They</a:t>
            </a:r>
            <a:r>
              <a:rPr lang="tr-TR" sz="2400" dirty="0"/>
              <a:t> </a:t>
            </a:r>
            <a:r>
              <a:rPr lang="tr-TR" sz="2400" dirty="0" err="1"/>
              <a:t>are</a:t>
            </a:r>
            <a:r>
              <a:rPr lang="tr-TR" sz="2400" dirty="0"/>
              <a:t> </a:t>
            </a:r>
            <a:r>
              <a:rPr lang="tr-TR" sz="2400" dirty="0" err="1"/>
              <a:t>spores</a:t>
            </a:r>
            <a:r>
              <a:rPr lang="tr-TR" sz="2400" dirty="0"/>
              <a:t> </a:t>
            </a:r>
            <a:r>
              <a:rPr lang="tr-TR" sz="2400" dirty="0" err="1"/>
              <a:t>that</a:t>
            </a:r>
            <a:r>
              <a:rPr lang="tr-TR" sz="2400" dirty="0"/>
              <a:t> </a:t>
            </a:r>
            <a:r>
              <a:rPr lang="tr-TR" sz="2400" dirty="0" err="1"/>
              <a:t>some</a:t>
            </a:r>
            <a:r>
              <a:rPr lang="tr-TR" sz="2400" dirty="0"/>
              <a:t> </a:t>
            </a:r>
            <a:r>
              <a:rPr lang="tr-TR" sz="2400" dirty="0" err="1"/>
              <a:t>cells</a:t>
            </a:r>
            <a:r>
              <a:rPr lang="tr-TR" sz="2400" dirty="0"/>
              <a:t> in </a:t>
            </a:r>
            <a:r>
              <a:rPr lang="tr-TR" sz="2400" dirty="0" err="1"/>
              <a:t>the</a:t>
            </a:r>
            <a:r>
              <a:rPr lang="tr-TR" sz="2400" dirty="0"/>
              <a:t> main </a:t>
            </a:r>
            <a:r>
              <a:rPr lang="tr-TR" sz="2400" dirty="0" err="1"/>
              <a:t>plant</a:t>
            </a:r>
            <a:r>
              <a:rPr lang="tr-TR" sz="2400" dirty="0"/>
              <a:t> </a:t>
            </a:r>
            <a:r>
              <a:rPr lang="tr-TR" sz="2400" dirty="0" err="1"/>
              <a:t>bring</a:t>
            </a:r>
            <a:r>
              <a:rPr lang="tr-TR" sz="2400" dirty="0"/>
              <a:t> </a:t>
            </a:r>
            <a:r>
              <a:rPr lang="tr-TR" sz="2400" dirty="0" err="1"/>
              <a:t>to</a:t>
            </a:r>
            <a:r>
              <a:rPr lang="tr-TR" sz="2400" dirty="0"/>
              <a:t> </a:t>
            </a:r>
            <a:r>
              <a:rPr lang="tr-TR" sz="2400" dirty="0" err="1"/>
              <a:t>the</a:t>
            </a:r>
            <a:r>
              <a:rPr lang="tr-TR" sz="2400" dirty="0"/>
              <a:t> </a:t>
            </a:r>
            <a:r>
              <a:rPr lang="tr-TR" sz="2400" dirty="0" err="1"/>
              <a:t>outside</a:t>
            </a:r>
            <a:r>
              <a:rPr lang="tr-TR" sz="2400" dirty="0"/>
              <a:t> </a:t>
            </a:r>
            <a:r>
              <a:rPr lang="tr-TR" sz="2400" dirty="0" err="1"/>
              <a:t>and</a:t>
            </a:r>
            <a:r>
              <a:rPr lang="tr-TR" sz="2400" dirty="0"/>
              <a:t> do not </a:t>
            </a:r>
            <a:r>
              <a:rPr lang="tr-TR" sz="2400" dirty="0" err="1"/>
              <a:t>occur</a:t>
            </a:r>
            <a:r>
              <a:rPr lang="tr-TR" sz="2400" dirty="0"/>
              <a:t> in a </a:t>
            </a:r>
            <a:r>
              <a:rPr lang="tr-TR" sz="2400" dirty="0" err="1"/>
              <a:t>special</a:t>
            </a:r>
            <a:r>
              <a:rPr lang="tr-TR" sz="2400" dirty="0"/>
              <a:t> sac</a:t>
            </a:r>
            <a:r>
              <a:rPr lang="tr-TR" sz="2400" dirty="0" smtClean="0"/>
              <a:t>.</a:t>
            </a:r>
            <a:endParaRPr lang="tr-TR" sz="2400" dirty="0"/>
          </a:p>
        </p:txBody>
      </p:sp>
      <p:sp>
        <p:nvSpPr>
          <p:cNvPr id="3" name="Unvan 1"/>
          <p:cNvSpPr txBox="1">
            <a:spLocks/>
          </p:cNvSpPr>
          <p:nvPr/>
        </p:nvSpPr>
        <p:spPr>
          <a:xfrm>
            <a:off x="452283" y="1504335"/>
            <a:ext cx="8200103" cy="1396181"/>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tr-TR" sz="2400" dirty="0"/>
              <a:t>i1. </a:t>
            </a:r>
            <a:r>
              <a:rPr lang="tr-TR" sz="2400" dirty="0" err="1"/>
              <a:t>Conidiospores</a:t>
            </a:r>
            <a:r>
              <a:rPr lang="tr-TR" sz="2400" dirty="0"/>
              <a:t>: </a:t>
            </a:r>
            <a:r>
              <a:rPr lang="tr-TR" sz="2400" dirty="0" err="1"/>
              <a:t>They</a:t>
            </a:r>
            <a:r>
              <a:rPr lang="tr-TR" sz="2400" dirty="0"/>
              <a:t> </a:t>
            </a:r>
            <a:r>
              <a:rPr lang="tr-TR" sz="2400" dirty="0" err="1"/>
              <a:t>are</a:t>
            </a:r>
            <a:r>
              <a:rPr lang="tr-TR" sz="2400" dirty="0"/>
              <a:t> </a:t>
            </a:r>
            <a:r>
              <a:rPr lang="tr-TR" sz="2400" dirty="0" err="1"/>
              <a:t>found</a:t>
            </a:r>
            <a:r>
              <a:rPr lang="tr-TR" sz="2400" dirty="0"/>
              <a:t> in </a:t>
            </a:r>
            <a:r>
              <a:rPr lang="tr-TR" sz="2400" dirty="0" err="1"/>
              <a:t>some</a:t>
            </a:r>
            <a:r>
              <a:rPr lang="tr-TR" sz="2400" dirty="0"/>
              <a:t> </a:t>
            </a:r>
            <a:r>
              <a:rPr lang="tr-TR" sz="2400" dirty="0" err="1"/>
              <a:t>fungi</a:t>
            </a:r>
            <a:r>
              <a:rPr lang="tr-TR" sz="2400" dirty="0"/>
              <a:t> </a:t>
            </a:r>
            <a:r>
              <a:rPr lang="tr-TR" sz="2400" dirty="0" err="1"/>
              <a:t>members</a:t>
            </a:r>
            <a:r>
              <a:rPr lang="tr-TR" sz="2400" dirty="0"/>
              <a:t> (</a:t>
            </a:r>
            <a:r>
              <a:rPr lang="tr-TR" sz="2400" dirty="0" err="1"/>
              <a:t>filamentous</a:t>
            </a:r>
            <a:r>
              <a:rPr lang="tr-TR" sz="2400" dirty="0"/>
              <a:t> </a:t>
            </a:r>
            <a:r>
              <a:rPr lang="tr-TR" sz="2400" dirty="0" err="1"/>
              <a:t>Ascomycota</a:t>
            </a:r>
            <a:r>
              <a:rPr lang="tr-TR" sz="2400" dirty="0"/>
              <a:t> </a:t>
            </a:r>
            <a:r>
              <a:rPr lang="tr-TR" sz="2400" dirty="0" err="1"/>
              <a:t>and</a:t>
            </a:r>
            <a:r>
              <a:rPr lang="tr-TR" sz="2400" dirty="0"/>
              <a:t> </a:t>
            </a:r>
            <a:r>
              <a:rPr lang="tr-TR" sz="2400" dirty="0" err="1"/>
              <a:t>Deuteromycetes</a:t>
            </a:r>
            <a:r>
              <a:rPr lang="tr-TR" sz="2400" dirty="0"/>
              <a:t>). </a:t>
            </a:r>
            <a:r>
              <a:rPr lang="tr-TR" sz="2400" dirty="0" err="1"/>
              <a:t>These</a:t>
            </a:r>
            <a:r>
              <a:rPr lang="tr-TR" sz="2400" dirty="0"/>
              <a:t> </a:t>
            </a:r>
            <a:r>
              <a:rPr lang="tr-TR" sz="2400" dirty="0" err="1"/>
              <a:t>spores</a:t>
            </a:r>
            <a:r>
              <a:rPr lang="tr-TR" sz="2400" dirty="0"/>
              <a:t> </a:t>
            </a:r>
            <a:r>
              <a:rPr lang="tr-TR" sz="2400" dirty="0" err="1"/>
              <a:t>take</a:t>
            </a:r>
            <a:r>
              <a:rPr lang="tr-TR" sz="2400" dirty="0"/>
              <a:t> </a:t>
            </a:r>
            <a:r>
              <a:rPr lang="tr-TR" sz="2400" dirty="0" err="1"/>
              <a:t>place</a:t>
            </a:r>
            <a:r>
              <a:rPr lang="tr-TR" sz="2400" dirty="0"/>
              <a:t> on </a:t>
            </a:r>
            <a:r>
              <a:rPr lang="tr-TR" sz="2400" dirty="0" err="1"/>
              <a:t>reproductive</a:t>
            </a:r>
            <a:r>
              <a:rPr lang="tr-TR" sz="2400" dirty="0"/>
              <a:t> </a:t>
            </a:r>
            <a:r>
              <a:rPr lang="tr-TR" sz="2400" dirty="0" err="1"/>
              <a:t>hyphae</a:t>
            </a:r>
            <a:r>
              <a:rPr lang="tr-TR" sz="2400" dirty="0"/>
              <a:t> (</a:t>
            </a:r>
            <a:r>
              <a:rPr lang="tr-TR" sz="2400" dirty="0" err="1"/>
              <a:t>conidiofor</a:t>
            </a:r>
            <a:r>
              <a:rPr lang="tr-TR" sz="2400" dirty="0"/>
              <a:t>, </a:t>
            </a:r>
            <a:r>
              <a:rPr lang="tr-TR" sz="2400" dirty="0" err="1"/>
              <a:t>conidiophore</a:t>
            </a:r>
            <a:r>
              <a:rPr lang="tr-TR" sz="2400" dirty="0" smtClean="0"/>
              <a:t>).</a:t>
            </a:r>
            <a:endParaRPr lang="tr-TR" sz="2400" dirty="0"/>
          </a:p>
        </p:txBody>
      </p:sp>
      <p:sp>
        <p:nvSpPr>
          <p:cNvPr id="4" name="Unvan 1"/>
          <p:cNvSpPr txBox="1">
            <a:spLocks/>
          </p:cNvSpPr>
          <p:nvPr/>
        </p:nvSpPr>
        <p:spPr>
          <a:xfrm>
            <a:off x="452283" y="3003754"/>
            <a:ext cx="8200102" cy="1391266"/>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a:t>i2. </a:t>
            </a:r>
            <a:r>
              <a:rPr lang="en-US" sz="2400" dirty="0" err="1"/>
              <a:t>Basidiospores</a:t>
            </a:r>
            <a:r>
              <a:rPr lang="en-US" sz="2400" dirty="0"/>
              <a:t>: This is a reproductive spore produced by Basidiomycota members. These spores </a:t>
            </a:r>
            <a:r>
              <a:rPr lang="en-US" sz="2400" dirty="0" err="1"/>
              <a:t>ocur</a:t>
            </a:r>
            <a:r>
              <a:rPr lang="en-US" sz="2400" dirty="0"/>
              <a:t> on </a:t>
            </a:r>
            <a:r>
              <a:rPr lang="en-US" sz="2400" dirty="0" err="1"/>
              <a:t>reprodutive</a:t>
            </a:r>
            <a:r>
              <a:rPr lang="en-US" sz="2400" dirty="0"/>
              <a:t> hyphae called </a:t>
            </a:r>
            <a:r>
              <a:rPr lang="en-US" sz="2400" dirty="0" err="1"/>
              <a:t>basidium</a:t>
            </a:r>
            <a:r>
              <a:rPr lang="en-US" sz="2400" dirty="0"/>
              <a:t>. </a:t>
            </a:r>
            <a:endParaRPr lang="tr-TR" sz="2400" dirty="0"/>
          </a:p>
        </p:txBody>
      </p:sp>
      <p:sp>
        <p:nvSpPr>
          <p:cNvPr id="5" name="Unvan 1"/>
          <p:cNvSpPr txBox="1">
            <a:spLocks/>
          </p:cNvSpPr>
          <p:nvPr/>
        </p:nvSpPr>
        <p:spPr>
          <a:xfrm>
            <a:off x="452283" y="4675239"/>
            <a:ext cx="8200102" cy="948813"/>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a:t>İ3. </a:t>
            </a:r>
            <a:r>
              <a:rPr lang="en-US" sz="2400" dirty="0" err="1"/>
              <a:t>Ecidiospore</a:t>
            </a:r>
            <a:r>
              <a:rPr lang="en-US" sz="2400" dirty="0"/>
              <a:t>: They are </a:t>
            </a:r>
            <a:r>
              <a:rPr lang="en-US" sz="2400" dirty="0" err="1"/>
              <a:t>conidiospores</a:t>
            </a:r>
            <a:r>
              <a:rPr lang="en-US" sz="2400" dirty="0"/>
              <a:t> with double-nucleus (for example: </a:t>
            </a:r>
            <a:r>
              <a:rPr lang="en-US" sz="2400" dirty="0" err="1"/>
              <a:t>Puccinia</a:t>
            </a:r>
            <a:r>
              <a:rPr lang="en-US" sz="2400" dirty="0"/>
              <a:t> </a:t>
            </a:r>
            <a:r>
              <a:rPr lang="en-US" sz="2400" dirty="0" err="1"/>
              <a:t>graminis</a:t>
            </a:r>
            <a:r>
              <a:rPr lang="en-US" sz="2400" dirty="0"/>
              <a:t> spores).</a:t>
            </a:r>
            <a:endParaRPr lang="tr-TR" sz="2400" dirty="0"/>
          </a:p>
        </p:txBody>
      </p:sp>
    </p:spTree>
    <p:extLst>
      <p:ext uri="{BB962C8B-B14F-4D97-AF65-F5344CB8AC3E}">
        <p14:creationId xmlns:p14="http://schemas.microsoft.com/office/powerpoint/2010/main" val="13019236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6804" y="521109"/>
            <a:ext cx="8043403" cy="943896"/>
          </a:xfrm>
        </p:spPr>
        <p:txBody>
          <a:bodyPr>
            <a:noAutofit/>
          </a:bodyPr>
          <a:lstStyle/>
          <a:p>
            <a:pPr algn="just"/>
            <a:r>
              <a:rPr lang="en-US" sz="2400" dirty="0"/>
              <a:t>İ4. </a:t>
            </a:r>
            <a:r>
              <a:rPr lang="en-US" sz="2400" dirty="0" err="1"/>
              <a:t>Uredospores</a:t>
            </a:r>
            <a:r>
              <a:rPr lang="en-US" sz="2400" dirty="0"/>
              <a:t>: They are thin-walled spores produced by the </a:t>
            </a:r>
            <a:r>
              <a:rPr lang="en-US" sz="2400" dirty="0" err="1"/>
              <a:t>uredium</a:t>
            </a:r>
            <a:r>
              <a:rPr lang="en-US" sz="2400" dirty="0"/>
              <a:t> of the rust fungi (for example: </a:t>
            </a:r>
            <a:r>
              <a:rPr lang="en-US" sz="2400" dirty="0" err="1"/>
              <a:t>Puccinia</a:t>
            </a:r>
            <a:r>
              <a:rPr lang="en-US" sz="2400" dirty="0"/>
              <a:t> </a:t>
            </a:r>
            <a:r>
              <a:rPr lang="en-US" sz="2400" dirty="0" err="1"/>
              <a:t>graminis</a:t>
            </a:r>
            <a:r>
              <a:rPr lang="en-US" sz="2400" dirty="0"/>
              <a:t> spores</a:t>
            </a:r>
            <a:r>
              <a:rPr lang="en-US" sz="2400" dirty="0" smtClean="0"/>
              <a:t>).</a:t>
            </a:r>
            <a:endParaRPr lang="tr-TR" sz="2400" dirty="0"/>
          </a:p>
        </p:txBody>
      </p:sp>
      <p:sp>
        <p:nvSpPr>
          <p:cNvPr id="3" name="Unvan 1"/>
          <p:cNvSpPr txBox="1">
            <a:spLocks/>
          </p:cNvSpPr>
          <p:nvPr/>
        </p:nvSpPr>
        <p:spPr>
          <a:xfrm>
            <a:off x="736803" y="1991031"/>
            <a:ext cx="8043403" cy="943896"/>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a:t>i.5. </a:t>
            </a:r>
            <a:r>
              <a:rPr lang="en-US" sz="2400" dirty="0" err="1"/>
              <a:t>Teliospores</a:t>
            </a:r>
            <a:r>
              <a:rPr lang="en-US" sz="2400" dirty="0"/>
              <a:t>: They are dark brown colored, thick-walled resting spore of rust and smut fungi. These spores are initially </a:t>
            </a:r>
            <a:r>
              <a:rPr lang="en-US" sz="2400" dirty="0" err="1"/>
              <a:t>dikaryotic</a:t>
            </a:r>
            <a:r>
              <a:rPr lang="en-US" sz="2400" dirty="0"/>
              <a:t>, later becomes diploid during germination.</a:t>
            </a:r>
            <a:endParaRPr lang="tr-TR" sz="2400" dirty="0"/>
          </a:p>
        </p:txBody>
      </p:sp>
      <p:sp>
        <p:nvSpPr>
          <p:cNvPr id="4" name="Unvan 1"/>
          <p:cNvSpPr txBox="1">
            <a:spLocks/>
          </p:cNvSpPr>
          <p:nvPr/>
        </p:nvSpPr>
        <p:spPr>
          <a:xfrm>
            <a:off x="736802" y="3529779"/>
            <a:ext cx="8043403" cy="943896"/>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a:t>İ6. </a:t>
            </a:r>
            <a:r>
              <a:rPr lang="en-US" sz="2400" dirty="0" err="1"/>
              <a:t>Ustilospore</a:t>
            </a:r>
            <a:r>
              <a:rPr lang="en-US" sz="2400" dirty="0"/>
              <a:t>: They are </a:t>
            </a:r>
            <a:r>
              <a:rPr lang="en-US" sz="2400" dirty="0" err="1"/>
              <a:t>dicaryotic</a:t>
            </a:r>
            <a:r>
              <a:rPr lang="en-US" sz="2400" dirty="0"/>
              <a:t> at first, then becomes diploid during germination (</a:t>
            </a:r>
            <a:r>
              <a:rPr lang="en-US" sz="2400" dirty="0" err="1"/>
              <a:t>Ustilago</a:t>
            </a:r>
            <a:r>
              <a:rPr lang="en-US" sz="2400" dirty="0"/>
              <a:t>).</a:t>
            </a:r>
            <a:endParaRPr lang="tr-TR" sz="2400" dirty="0"/>
          </a:p>
        </p:txBody>
      </p:sp>
      <p:sp>
        <p:nvSpPr>
          <p:cNvPr id="5" name="Unvan 1"/>
          <p:cNvSpPr txBox="1">
            <a:spLocks/>
          </p:cNvSpPr>
          <p:nvPr/>
        </p:nvSpPr>
        <p:spPr>
          <a:xfrm>
            <a:off x="736802" y="4999701"/>
            <a:ext cx="8043403" cy="943896"/>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a:t>İ6. </a:t>
            </a:r>
            <a:r>
              <a:rPr lang="en-US" sz="2400" dirty="0" err="1"/>
              <a:t>Ustilospore</a:t>
            </a:r>
            <a:r>
              <a:rPr lang="en-US" sz="2400" dirty="0"/>
              <a:t>: They are </a:t>
            </a:r>
            <a:r>
              <a:rPr lang="en-US" sz="2400" dirty="0" err="1"/>
              <a:t>dicaryotic</a:t>
            </a:r>
            <a:r>
              <a:rPr lang="en-US" sz="2400" dirty="0"/>
              <a:t> at first, then becomes diploid during germination (</a:t>
            </a:r>
            <a:r>
              <a:rPr lang="en-US" sz="2400" dirty="0" err="1"/>
              <a:t>Ustilago</a:t>
            </a:r>
            <a:r>
              <a:rPr lang="en-US" sz="2400" dirty="0"/>
              <a:t>).</a:t>
            </a:r>
            <a:endParaRPr lang="tr-TR" sz="2400" dirty="0"/>
          </a:p>
        </p:txBody>
      </p:sp>
    </p:spTree>
    <p:extLst>
      <p:ext uri="{BB962C8B-B14F-4D97-AF65-F5344CB8AC3E}">
        <p14:creationId xmlns:p14="http://schemas.microsoft.com/office/powerpoint/2010/main" val="11408797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7979" y="522443"/>
            <a:ext cx="7886700" cy="1217868"/>
          </a:xfrm>
        </p:spPr>
        <p:txBody>
          <a:bodyPr>
            <a:normAutofit/>
          </a:bodyPr>
          <a:lstStyle/>
          <a:p>
            <a:pPr algn="just"/>
            <a:r>
              <a:rPr lang="en-US" sz="2400" dirty="0"/>
              <a:t>ii. Endospores: They are formed within cells which are specialized and called sporangia. There are two types of endospores (</a:t>
            </a:r>
            <a:r>
              <a:rPr lang="en-US" sz="2400" dirty="0" err="1"/>
              <a:t>Isospores</a:t>
            </a:r>
            <a:r>
              <a:rPr lang="en-US" sz="2400" dirty="0"/>
              <a:t> and Anisospores).</a:t>
            </a:r>
            <a:endParaRPr lang="tr-TR" sz="2400" dirty="0"/>
          </a:p>
        </p:txBody>
      </p:sp>
      <p:sp>
        <p:nvSpPr>
          <p:cNvPr id="3" name="Unvan 1"/>
          <p:cNvSpPr txBox="1">
            <a:spLocks/>
          </p:cNvSpPr>
          <p:nvPr/>
        </p:nvSpPr>
        <p:spPr>
          <a:xfrm>
            <a:off x="667979" y="1844882"/>
            <a:ext cx="7886700" cy="1217868"/>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a:t>ii1. </a:t>
            </a:r>
            <a:r>
              <a:rPr lang="en-US" sz="2400" dirty="0" err="1"/>
              <a:t>Isospores</a:t>
            </a:r>
            <a:r>
              <a:rPr lang="en-US" sz="2400" dirty="0"/>
              <a:t>: Spores are morphologically the same shape and size. There are two main types of </a:t>
            </a:r>
            <a:r>
              <a:rPr lang="en-US" sz="2400" dirty="0" err="1"/>
              <a:t>isospores</a:t>
            </a:r>
            <a:r>
              <a:rPr lang="en-US" sz="2400" dirty="0"/>
              <a:t> (Zoospores and </a:t>
            </a:r>
            <a:r>
              <a:rPr lang="en-US" sz="2400" dirty="0" err="1"/>
              <a:t>Aplanospores</a:t>
            </a:r>
            <a:r>
              <a:rPr lang="en-US" sz="2400" dirty="0"/>
              <a:t>).</a:t>
            </a:r>
            <a:endParaRPr lang="tr-TR" sz="2400" dirty="0"/>
          </a:p>
        </p:txBody>
      </p:sp>
      <p:sp>
        <p:nvSpPr>
          <p:cNvPr id="4" name="Unvan 1"/>
          <p:cNvSpPr txBox="1">
            <a:spLocks/>
          </p:cNvSpPr>
          <p:nvPr/>
        </p:nvSpPr>
        <p:spPr>
          <a:xfrm>
            <a:off x="667979" y="3167321"/>
            <a:ext cx="7886700" cy="844240"/>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a:t>ii1a. Zoospores: They are motile asexual spores using flagellum for locomotion. These spores occur in zoosporangia.</a:t>
            </a:r>
            <a:endParaRPr lang="tr-TR" sz="2400" dirty="0"/>
          </a:p>
        </p:txBody>
      </p:sp>
      <p:sp>
        <p:nvSpPr>
          <p:cNvPr id="5" name="Unvan 1"/>
          <p:cNvSpPr txBox="1">
            <a:spLocks/>
          </p:cNvSpPr>
          <p:nvPr/>
        </p:nvSpPr>
        <p:spPr>
          <a:xfrm>
            <a:off x="667979" y="4322610"/>
            <a:ext cx="7886700" cy="1606241"/>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a:t>ii1b. </a:t>
            </a:r>
            <a:r>
              <a:rPr lang="en-US" sz="2400" dirty="0" err="1"/>
              <a:t>Aplanospores</a:t>
            </a:r>
            <a:r>
              <a:rPr lang="en-US" sz="2400" dirty="0"/>
              <a:t>: They are </a:t>
            </a:r>
            <a:r>
              <a:rPr lang="en-US" sz="2400" dirty="0" err="1"/>
              <a:t>nonmotile</a:t>
            </a:r>
            <a:r>
              <a:rPr lang="en-US" sz="2400" dirty="0"/>
              <a:t> asexual spores produced within the sporangium in certain fungi and formed by </a:t>
            </a:r>
            <a:r>
              <a:rPr lang="en-US" sz="2400" dirty="0" err="1"/>
              <a:t>rejuvenescence</a:t>
            </a:r>
            <a:r>
              <a:rPr lang="en-US" sz="2400" dirty="0"/>
              <a:t> in certain algae (Ascospores, Tetraspores and Carpospores).</a:t>
            </a:r>
            <a:endParaRPr lang="tr-TR" sz="2400" dirty="0"/>
          </a:p>
        </p:txBody>
      </p:sp>
    </p:spTree>
    <p:extLst>
      <p:ext uri="{BB962C8B-B14F-4D97-AF65-F5344CB8AC3E}">
        <p14:creationId xmlns:p14="http://schemas.microsoft.com/office/powerpoint/2010/main" val="32148712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58147" y="761841"/>
            <a:ext cx="7905750" cy="588603"/>
          </a:xfrm>
        </p:spPr>
        <p:txBody>
          <a:bodyPr>
            <a:normAutofit/>
          </a:bodyPr>
          <a:lstStyle/>
          <a:p>
            <a:pPr algn="just"/>
            <a:r>
              <a:rPr lang="en-US" sz="2400" dirty="0"/>
              <a:t>Ascospores:  They are produced inside an ascus</a:t>
            </a:r>
            <a:r>
              <a:rPr lang="en-US" sz="2400" dirty="0" smtClean="0"/>
              <a:t>.</a:t>
            </a:r>
            <a:endParaRPr lang="tr-TR" dirty="0"/>
          </a:p>
        </p:txBody>
      </p:sp>
      <p:sp>
        <p:nvSpPr>
          <p:cNvPr id="3" name="Unvan 1"/>
          <p:cNvSpPr txBox="1">
            <a:spLocks/>
          </p:cNvSpPr>
          <p:nvPr/>
        </p:nvSpPr>
        <p:spPr>
          <a:xfrm>
            <a:off x="658147" y="1795719"/>
            <a:ext cx="7905750" cy="1340771"/>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a:t>Tetraspores: These spores are produced by the </a:t>
            </a:r>
            <a:r>
              <a:rPr lang="en-US" sz="2400" dirty="0" err="1"/>
              <a:t>tetrasporophytic</a:t>
            </a:r>
            <a:r>
              <a:rPr lang="en-US" sz="2400" dirty="0"/>
              <a:t> (diploid) phase in the life history of algae in the </a:t>
            </a:r>
            <a:r>
              <a:rPr lang="en-US" sz="2400" dirty="0" err="1"/>
              <a:t>Rhodophyta</a:t>
            </a:r>
            <a:r>
              <a:rPr lang="en-US" sz="2400" dirty="0"/>
              <a:t> as a result of meiosis.</a:t>
            </a:r>
            <a:endParaRPr lang="tr-TR" sz="2400" dirty="0"/>
          </a:p>
        </p:txBody>
      </p:sp>
      <p:sp>
        <p:nvSpPr>
          <p:cNvPr id="4" name="Dikdörtgen 3"/>
          <p:cNvSpPr/>
          <p:nvPr/>
        </p:nvSpPr>
        <p:spPr>
          <a:xfrm>
            <a:off x="658147" y="3428604"/>
            <a:ext cx="7905750" cy="830997"/>
          </a:xfrm>
          <a:prstGeom prst="rect">
            <a:avLst/>
          </a:prstGeom>
        </p:spPr>
        <p:txBody>
          <a:bodyPr wrap="square">
            <a:spAutoFit/>
          </a:bodyPr>
          <a:lstStyle/>
          <a:p>
            <a:r>
              <a:rPr lang="en-US" sz="2400" dirty="0">
                <a:latin typeface="+mj-lt"/>
              </a:rPr>
              <a:t>Carpospores: They are diploid spores which was produced by red algae.</a:t>
            </a:r>
            <a:endParaRPr lang="tr-TR" sz="2400" dirty="0">
              <a:latin typeface="+mj-lt"/>
            </a:endParaRPr>
          </a:p>
        </p:txBody>
      </p:sp>
      <p:sp>
        <p:nvSpPr>
          <p:cNvPr id="5" name="Dikdörtgen 4"/>
          <p:cNvSpPr/>
          <p:nvPr/>
        </p:nvSpPr>
        <p:spPr>
          <a:xfrm>
            <a:off x="658147" y="5390140"/>
            <a:ext cx="7905750" cy="830997"/>
          </a:xfrm>
          <a:prstGeom prst="rect">
            <a:avLst/>
          </a:prstGeom>
        </p:spPr>
        <p:txBody>
          <a:bodyPr wrap="square">
            <a:spAutoFit/>
          </a:bodyPr>
          <a:lstStyle/>
          <a:p>
            <a:pPr algn="just"/>
            <a:r>
              <a:rPr lang="en-US" sz="2400" dirty="0">
                <a:latin typeface="+mj-lt"/>
              </a:rPr>
              <a:t>ii2. Anisospores: They are sexual spores exhibiting sexual dimorphism especially of size.</a:t>
            </a:r>
            <a:endParaRPr lang="tr-TR" sz="2400" dirty="0">
              <a:latin typeface="+mj-lt"/>
            </a:endParaRPr>
          </a:p>
        </p:txBody>
      </p:sp>
    </p:spTree>
    <p:extLst>
      <p:ext uri="{BB962C8B-B14F-4D97-AF65-F5344CB8AC3E}">
        <p14:creationId xmlns:p14="http://schemas.microsoft.com/office/powerpoint/2010/main" val="29423991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365127"/>
            <a:ext cx="7856589" cy="1984783"/>
          </a:xfrm>
        </p:spPr>
        <p:txBody>
          <a:bodyPr>
            <a:normAutofit/>
          </a:bodyPr>
          <a:lstStyle/>
          <a:p>
            <a:pPr algn="just"/>
            <a:r>
              <a:rPr lang="en-US" sz="2400" dirty="0"/>
              <a:t>B. Vegetative Propagation: In vegetative propagation, parts of plant such as stems, roots and leaves are used to grow a new plant.  It happens with simple cell divisions or with vegetative parts that develop into independent individuals, separated from the main plant. There are various types.</a:t>
            </a:r>
            <a:endParaRPr lang="tr-TR" sz="2400" dirty="0"/>
          </a:p>
        </p:txBody>
      </p:sp>
      <p:sp>
        <p:nvSpPr>
          <p:cNvPr id="3" name="Unvan 1"/>
          <p:cNvSpPr txBox="1">
            <a:spLocks/>
          </p:cNvSpPr>
          <p:nvPr/>
        </p:nvSpPr>
        <p:spPr>
          <a:xfrm>
            <a:off x="628649" y="2533142"/>
            <a:ext cx="7856589" cy="898318"/>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a:t>B1. Binary Fission: In binary fission, the parent cell divides into two after reaching a point where it has fully grown.</a:t>
            </a:r>
            <a:endParaRPr lang="tr-TR" sz="2400" dirty="0"/>
          </a:p>
        </p:txBody>
      </p:sp>
      <p:sp>
        <p:nvSpPr>
          <p:cNvPr id="4" name="Unvan 1"/>
          <p:cNvSpPr txBox="1">
            <a:spLocks/>
          </p:cNvSpPr>
          <p:nvPr/>
        </p:nvSpPr>
        <p:spPr>
          <a:xfrm>
            <a:off x="628649" y="3796587"/>
            <a:ext cx="7856589" cy="898318"/>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a:t>B2. Multiple Fission:  Multiple fission is also a process of asexual reproduction in which parent cell splits to form many new organisms.</a:t>
            </a:r>
            <a:endParaRPr lang="tr-TR" sz="2400" dirty="0"/>
          </a:p>
        </p:txBody>
      </p:sp>
      <p:sp>
        <p:nvSpPr>
          <p:cNvPr id="5" name="Unvan 1"/>
          <p:cNvSpPr txBox="1">
            <a:spLocks/>
          </p:cNvSpPr>
          <p:nvPr/>
        </p:nvSpPr>
        <p:spPr>
          <a:xfrm>
            <a:off x="628649" y="5148522"/>
            <a:ext cx="7856589" cy="1468588"/>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a:t>B3. Budding: The word bud means small outgrowth. In the process of budding, a small bud grows on the body of parent organism and when the time comes it detaches itself to form a new organism.</a:t>
            </a:r>
            <a:endParaRPr lang="tr-TR" sz="2400" dirty="0"/>
          </a:p>
        </p:txBody>
      </p:sp>
    </p:spTree>
    <p:extLst>
      <p:ext uri="{BB962C8B-B14F-4D97-AF65-F5344CB8AC3E}">
        <p14:creationId xmlns:p14="http://schemas.microsoft.com/office/powerpoint/2010/main" val="5410445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9321" y="719087"/>
            <a:ext cx="8063066" cy="3095829"/>
          </a:xfrm>
        </p:spPr>
        <p:txBody>
          <a:bodyPr>
            <a:normAutofit/>
          </a:bodyPr>
          <a:lstStyle/>
          <a:p>
            <a:pPr algn="just"/>
            <a:r>
              <a:rPr lang="en-US" sz="2400" dirty="0"/>
              <a:t>B4. Regeneration: This is an asexual method of reproduction. In this process, if the body of a parent organism gets cut, then each cut part can regenerate and form a whole new organism from its body parts. This happens because when the body of an organism that can undergo regeneration gets cut then the cells of cut body part divide rapidly and form a ball of cells. These cells then move to their proper places to form organs and body parts.</a:t>
            </a:r>
            <a:endParaRPr lang="tr-TR" sz="2400" dirty="0"/>
          </a:p>
        </p:txBody>
      </p:sp>
    </p:spTree>
    <p:extLst>
      <p:ext uri="{BB962C8B-B14F-4D97-AF65-F5344CB8AC3E}">
        <p14:creationId xmlns:p14="http://schemas.microsoft.com/office/powerpoint/2010/main" val="478892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71948" y="1101213"/>
            <a:ext cx="7973961" cy="1415845"/>
          </a:xfrm>
        </p:spPr>
        <p:txBody>
          <a:bodyPr>
            <a:noAutofit/>
          </a:bodyPr>
          <a:lstStyle/>
          <a:p>
            <a:pPr algn="just"/>
            <a:r>
              <a:rPr lang="en-US" sz="2400" dirty="0"/>
              <a:t>The main purpose of the classification is to group the living things in the earth according to their kinship relations and make it easier to understand them in a regular </a:t>
            </a:r>
            <a:r>
              <a:rPr lang="en-US" sz="2400" dirty="0" smtClean="0"/>
              <a:t>system.</a:t>
            </a:r>
            <a:r>
              <a:rPr lang="tr-TR" sz="2400" dirty="0"/>
              <a:t> </a:t>
            </a:r>
            <a:r>
              <a:rPr lang="en-US" sz="2400" dirty="0" smtClean="0"/>
              <a:t>The </a:t>
            </a:r>
            <a:r>
              <a:rPr lang="en-US" sz="2400" dirty="0"/>
              <a:t>science that serves this purpose is known as Systematics or Taxonomy.</a:t>
            </a:r>
            <a:endParaRPr lang="tr-TR" sz="2400" dirty="0"/>
          </a:p>
        </p:txBody>
      </p:sp>
      <p:sp>
        <p:nvSpPr>
          <p:cNvPr id="3" name="Unvan 1"/>
          <p:cNvSpPr txBox="1">
            <a:spLocks/>
          </p:cNvSpPr>
          <p:nvPr/>
        </p:nvSpPr>
        <p:spPr>
          <a:xfrm>
            <a:off x="471948" y="3088661"/>
            <a:ext cx="8190885" cy="1837300"/>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smtClean="0"/>
              <a:t>Taxonomy consists of the words "taxis" (regulation, classification) and "nomos" (rule, rule, law) in Greek. The meaning of taxonomy is to set rules and laws on the classification. Systematics is the science dealing with the diversity of organisms and of any and all relationships among them. </a:t>
            </a:r>
            <a:endParaRPr lang="tr-TR" sz="2400" dirty="0"/>
          </a:p>
        </p:txBody>
      </p:sp>
    </p:spTree>
    <p:extLst>
      <p:ext uri="{BB962C8B-B14F-4D97-AF65-F5344CB8AC3E}">
        <p14:creationId xmlns:p14="http://schemas.microsoft.com/office/powerpoint/2010/main" val="11332017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49" y="365125"/>
            <a:ext cx="8200719" cy="5750539"/>
          </a:xfrm>
        </p:spPr>
        <p:txBody>
          <a:bodyPr>
            <a:noAutofit/>
          </a:bodyPr>
          <a:lstStyle/>
          <a:p>
            <a:pPr algn="just"/>
            <a:r>
              <a:rPr lang="en-US" sz="2400" dirty="0"/>
              <a:t>2. Sexual Reproduction: Sexual reproduction  involves the process of fusion of gametes which produces new individuals that are genetically different from their parents. Sexual reproduction involves two fundamental processes which are meiosis and fertilization. Meiosis is the process of rearrangements of genes and is a </a:t>
            </a:r>
            <a:r>
              <a:rPr lang="en-US" sz="2400" dirty="0" err="1"/>
              <a:t>reductional</a:t>
            </a:r>
            <a:r>
              <a:rPr lang="en-US" sz="2400" dirty="0"/>
              <a:t> division of cells, where the chromosomes are reduced to a haploid set. Fertilization is the process of fusion of the haploid gametes to form a diploid zygote. Most of the plants undergo alternation of generation with two phases, a gametophyte phase and a sporophyte phase. In algae, sexual reproduction happens by the means of conjugation where two similar organisms fuse and exchange genetic material and split apart. Algae also undergo the process of alteration of generations. Two different generations haploid and diploid are produced.</a:t>
            </a:r>
            <a:endParaRPr lang="tr-TR" sz="2400" dirty="0"/>
          </a:p>
        </p:txBody>
      </p:sp>
    </p:spTree>
    <p:extLst>
      <p:ext uri="{BB962C8B-B14F-4D97-AF65-F5344CB8AC3E}">
        <p14:creationId xmlns:p14="http://schemas.microsoft.com/office/powerpoint/2010/main" val="39498603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49" y="365126"/>
            <a:ext cx="8033569" cy="1414513"/>
          </a:xfrm>
        </p:spPr>
        <p:txBody>
          <a:bodyPr>
            <a:normAutofit/>
          </a:bodyPr>
          <a:lstStyle/>
          <a:p>
            <a:pPr algn="just"/>
            <a:r>
              <a:rPr lang="en-US" sz="2400" dirty="0"/>
              <a:t>A. Autogamy: Autogamy is to the fusion of two gametes that come from one individual. The production of gametes by the division of a single parent cell, is frequently found in unicellular organisms.</a:t>
            </a:r>
            <a:endParaRPr lang="tr-TR" sz="2400" dirty="0"/>
          </a:p>
        </p:txBody>
      </p:sp>
      <p:sp>
        <p:nvSpPr>
          <p:cNvPr id="3" name="Unvan 1"/>
          <p:cNvSpPr txBox="1">
            <a:spLocks/>
          </p:cNvSpPr>
          <p:nvPr/>
        </p:nvSpPr>
        <p:spPr>
          <a:xfrm>
            <a:off x="628648" y="2090687"/>
            <a:ext cx="8033569" cy="3454707"/>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a:t>B. Isogamy: Isogamy is a form of sexual reproduction that involves gametes of similar morphology</a:t>
            </a:r>
            <a:r>
              <a:rPr lang="en-US" sz="2400" dirty="0" smtClean="0"/>
              <a:t>.</a:t>
            </a:r>
            <a:endParaRPr lang="tr-TR" sz="2400" dirty="0" smtClean="0"/>
          </a:p>
          <a:p>
            <a:pPr algn="just"/>
            <a:endParaRPr lang="en-US" sz="2400" dirty="0"/>
          </a:p>
          <a:p>
            <a:pPr algn="just"/>
            <a:r>
              <a:rPr lang="en-US" sz="2400" dirty="0"/>
              <a:t>C. </a:t>
            </a:r>
            <a:r>
              <a:rPr lang="en-US" sz="2400" dirty="0" err="1"/>
              <a:t>Aniogamy</a:t>
            </a:r>
            <a:r>
              <a:rPr lang="en-US" sz="2400" dirty="0"/>
              <a:t>: </a:t>
            </a:r>
            <a:r>
              <a:rPr lang="en-US" sz="2400" dirty="0" err="1"/>
              <a:t>Anisogamy</a:t>
            </a:r>
            <a:r>
              <a:rPr lang="en-US" sz="2400" dirty="0"/>
              <a:t> (</a:t>
            </a:r>
            <a:r>
              <a:rPr lang="en-US" sz="2400" dirty="0" err="1"/>
              <a:t>Heterogamy</a:t>
            </a:r>
            <a:r>
              <a:rPr lang="en-US" sz="2400" dirty="0"/>
              <a:t>) is the form of sexual reproduction that involves the union or fusion of two gametes, which differ in size or form</a:t>
            </a:r>
            <a:r>
              <a:rPr lang="en-US" sz="2400" dirty="0" smtClean="0"/>
              <a:t>.</a:t>
            </a:r>
            <a:endParaRPr lang="tr-TR" sz="2400" dirty="0" smtClean="0"/>
          </a:p>
          <a:p>
            <a:pPr algn="just"/>
            <a:endParaRPr lang="en-US" sz="2400" dirty="0"/>
          </a:p>
          <a:p>
            <a:pPr algn="just"/>
            <a:r>
              <a:rPr lang="en-US" sz="2400" dirty="0"/>
              <a:t>D. </a:t>
            </a:r>
            <a:r>
              <a:rPr lang="en-US" sz="2400" dirty="0" err="1"/>
              <a:t>Oogamy</a:t>
            </a:r>
            <a:r>
              <a:rPr lang="en-US" sz="2400" dirty="0"/>
              <a:t>: </a:t>
            </a:r>
            <a:r>
              <a:rPr lang="en-US" sz="2400" dirty="0" err="1"/>
              <a:t>Oogamy</a:t>
            </a:r>
            <a:r>
              <a:rPr lang="en-US" sz="2400" dirty="0"/>
              <a:t> is the familiar form of sexual reproduction. It is a form of </a:t>
            </a:r>
            <a:r>
              <a:rPr lang="en-US" sz="2400" dirty="0" err="1"/>
              <a:t>anisogamy</a:t>
            </a:r>
            <a:r>
              <a:rPr lang="en-US" sz="2400" dirty="0"/>
              <a:t>   in which the female gamete is significantly larger than male gamete.</a:t>
            </a:r>
          </a:p>
        </p:txBody>
      </p:sp>
    </p:spTree>
    <p:extLst>
      <p:ext uri="{BB962C8B-B14F-4D97-AF65-F5344CB8AC3E}">
        <p14:creationId xmlns:p14="http://schemas.microsoft.com/office/powerpoint/2010/main" val="40608883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8818" y="1750142"/>
            <a:ext cx="8171221" cy="1081549"/>
          </a:xfrm>
        </p:spPr>
        <p:txBody>
          <a:bodyPr>
            <a:normAutofit fontScale="90000"/>
          </a:bodyPr>
          <a:lstStyle/>
          <a:p>
            <a:pPr algn="just"/>
            <a:r>
              <a:rPr lang="en-US" sz="2700" dirty="0"/>
              <a:t>E. </a:t>
            </a:r>
            <a:r>
              <a:rPr lang="en-US" sz="2700" dirty="0" err="1"/>
              <a:t>Gametangiogamy</a:t>
            </a:r>
            <a:r>
              <a:rPr lang="en-US" sz="2700" dirty="0"/>
              <a:t>: </a:t>
            </a:r>
            <a:r>
              <a:rPr lang="en-US" sz="2700" dirty="0" err="1"/>
              <a:t>Gametangiogamy</a:t>
            </a:r>
            <a:r>
              <a:rPr lang="en-US" sz="2700" dirty="0"/>
              <a:t> is the fusion or copulation of whole </a:t>
            </a:r>
            <a:r>
              <a:rPr lang="en-US" sz="2700" dirty="0" err="1"/>
              <a:t>gametangia</a:t>
            </a:r>
            <a:r>
              <a:rPr lang="en-US" sz="2700" dirty="0"/>
              <a:t> for examples (some </a:t>
            </a:r>
            <a:r>
              <a:rPr lang="en-US" sz="2700" dirty="0" err="1"/>
              <a:t>Zygomycota</a:t>
            </a:r>
            <a:r>
              <a:rPr lang="en-US" sz="2700" dirty="0"/>
              <a:t> and Ascomycota members</a:t>
            </a:r>
            <a:r>
              <a:rPr lang="en-US" sz="2700" dirty="0" smtClean="0"/>
              <a:t>).</a:t>
            </a:r>
            <a:endParaRPr lang="tr-TR" dirty="0"/>
          </a:p>
        </p:txBody>
      </p:sp>
      <p:sp>
        <p:nvSpPr>
          <p:cNvPr id="3" name="Unvan 1"/>
          <p:cNvSpPr txBox="1">
            <a:spLocks/>
          </p:cNvSpPr>
          <p:nvPr/>
        </p:nvSpPr>
        <p:spPr>
          <a:xfrm>
            <a:off x="618817" y="3564193"/>
            <a:ext cx="8171221" cy="1081549"/>
          </a:xfrm>
          <a:prstGeom prst="rect">
            <a:avLst/>
          </a:prstGeom>
        </p:spPr>
        <p:txBody>
          <a:bodyPr vert="horz" lIns="91440" tIns="45720" rIns="91440" bIns="45720" rtlCol="0" anchor="ctr">
            <a:normAutofit fontScale="97500"/>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just"/>
            <a:r>
              <a:rPr lang="en-US" sz="2400" dirty="0"/>
              <a:t>F. </a:t>
            </a:r>
            <a:r>
              <a:rPr lang="en-US" sz="2400" dirty="0" err="1"/>
              <a:t>Somatogamy</a:t>
            </a:r>
            <a:r>
              <a:rPr lang="en-US" sz="2400" dirty="0"/>
              <a:t>: The fusion of two somatic hyphae acting as gametes for two sexually compatible mycelia.</a:t>
            </a:r>
            <a:endParaRPr lang="tr-TR" sz="2400" dirty="0"/>
          </a:p>
        </p:txBody>
      </p:sp>
    </p:spTree>
    <p:extLst>
      <p:ext uri="{BB962C8B-B14F-4D97-AF65-F5344CB8AC3E}">
        <p14:creationId xmlns:p14="http://schemas.microsoft.com/office/powerpoint/2010/main" val="20696787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8984" y="698091"/>
            <a:ext cx="8013905" cy="3962400"/>
          </a:xfrm>
        </p:spPr>
        <p:txBody>
          <a:bodyPr>
            <a:normAutofit/>
          </a:bodyPr>
          <a:lstStyle/>
          <a:p>
            <a:r>
              <a:rPr lang="tr-TR" sz="2700" dirty="0"/>
              <a:t>REFERENCES</a:t>
            </a:r>
            <a:br>
              <a:rPr lang="tr-TR" sz="2700" dirty="0"/>
            </a:br>
            <a:r>
              <a:rPr lang="tr-TR" sz="1800" dirty="0" err="1"/>
              <a:t>Altuner</a:t>
            </a:r>
            <a:r>
              <a:rPr lang="tr-TR" sz="1800" dirty="0"/>
              <a:t> Z. 1998. Tohumsuz Bitkiler Sistematiği I-II, Özyurt Yayınları, Tokat.</a:t>
            </a:r>
            <a:br>
              <a:rPr lang="tr-TR" sz="1800" dirty="0"/>
            </a:br>
            <a:r>
              <a:rPr lang="tr-TR" sz="1800" dirty="0" err="1"/>
              <a:t>Madigan</a:t>
            </a:r>
            <a:r>
              <a:rPr lang="tr-TR" sz="1800" dirty="0"/>
              <a:t>, T.M., </a:t>
            </a:r>
            <a:r>
              <a:rPr lang="tr-TR" sz="1800" dirty="0" err="1"/>
              <a:t>Martinko</a:t>
            </a:r>
            <a:r>
              <a:rPr lang="tr-TR" sz="1800" dirty="0"/>
              <a:t>, J. M., </a:t>
            </a:r>
            <a:r>
              <a:rPr lang="tr-TR" sz="1800" dirty="0" err="1"/>
              <a:t>Stahl</a:t>
            </a:r>
            <a:r>
              <a:rPr lang="tr-TR" sz="1800" dirty="0"/>
              <a:t>, D. A., </a:t>
            </a:r>
            <a:r>
              <a:rPr lang="tr-TR" sz="1800" dirty="0" err="1"/>
              <a:t>Clark</a:t>
            </a:r>
            <a:r>
              <a:rPr lang="tr-TR" sz="1800" dirty="0"/>
              <a:t>, D. P. 2012. </a:t>
            </a:r>
            <a:r>
              <a:rPr lang="tr-TR" sz="1800" dirty="0" err="1"/>
              <a:t>Brock</a:t>
            </a:r>
            <a:r>
              <a:rPr lang="tr-TR" sz="1800" dirty="0"/>
              <a:t> </a:t>
            </a:r>
            <a:r>
              <a:rPr lang="tr-TR" sz="1800" dirty="0" err="1"/>
              <a:t>biology</a:t>
            </a:r>
            <a:r>
              <a:rPr lang="tr-TR" sz="1800" dirty="0"/>
              <a:t> of </a:t>
            </a:r>
            <a:r>
              <a:rPr lang="tr-TR" sz="1800" dirty="0" err="1"/>
              <a:t>microorganisms</a:t>
            </a:r>
            <a:r>
              <a:rPr lang="tr-TR" sz="1800" dirty="0"/>
              <a:t>. </a:t>
            </a:r>
            <a:r>
              <a:rPr lang="tr-TR" sz="1800" dirty="0" err="1"/>
              <a:t>Thirteen</a:t>
            </a:r>
            <a:r>
              <a:rPr lang="tr-TR" sz="1800" dirty="0"/>
              <a:t> </a:t>
            </a:r>
            <a:r>
              <a:rPr lang="tr-TR" sz="1800" dirty="0" err="1"/>
              <a:t>edition</a:t>
            </a:r>
            <a:r>
              <a:rPr lang="tr-TR" sz="1800" dirty="0"/>
              <a:t>.</a:t>
            </a:r>
            <a:br>
              <a:rPr lang="tr-TR" sz="1800" dirty="0"/>
            </a:br>
            <a:r>
              <a:rPr lang="tr-TR" sz="1800" dirty="0" err="1"/>
              <a:t>Webster</a:t>
            </a:r>
            <a:r>
              <a:rPr lang="tr-TR" sz="1800" dirty="0"/>
              <a:t> J, </a:t>
            </a:r>
            <a:r>
              <a:rPr lang="tr-TR" sz="1800" dirty="0" err="1"/>
              <a:t>Weber</a:t>
            </a:r>
            <a:r>
              <a:rPr lang="tr-TR" sz="1800" dirty="0"/>
              <a:t> R.2007. </a:t>
            </a:r>
            <a:r>
              <a:rPr lang="tr-TR" sz="1800" dirty="0" err="1"/>
              <a:t>Introduction</a:t>
            </a:r>
            <a:r>
              <a:rPr lang="tr-TR" sz="1800" dirty="0"/>
              <a:t> </a:t>
            </a:r>
            <a:r>
              <a:rPr lang="tr-TR" sz="1800" dirty="0" err="1"/>
              <a:t>to</a:t>
            </a:r>
            <a:r>
              <a:rPr lang="tr-TR" sz="1800" dirty="0"/>
              <a:t> </a:t>
            </a:r>
            <a:r>
              <a:rPr lang="tr-TR" sz="1800" dirty="0" err="1"/>
              <a:t>fungi</a:t>
            </a:r>
            <a:r>
              <a:rPr lang="tr-TR" sz="1800" dirty="0"/>
              <a:t>. Cambridge </a:t>
            </a:r>
            <a:r>
              <a:rPr lang="tr-TR" sz="1800" dirty="0" err="1"/>
              <a:t>University</a:t>
            </a:r>
            <a:r>
              <a:rPr lang="tr-TR" sz="1800" dirty="0"/>
              <a:t> </a:t>
            </a:r>
            <a:r>
              <a:rPr lang="tr-TR" sz="1800" dirty="0" err="1"/>
              <a:t>PresS</a:t>
            </a:r>
            <a:r>
              <a:rPr lang="tr-TR" sz="1800" dirty="0"/>
              <a:t>, </a:t>
            </a:r>
            <a:r>
              <a:rPr lang="tr-TR" sz="1800" dirty="0" err="1"/>
              <a:t>Edinburg</a:t>
            </a:r>
            <a:r>
              <a:rPr lang="tr-TR" sz="1800" dirty="0"/>
              <a:t>.</a:t>
            </a:r>
            <a:br>
              <a:rPr lang="tr-TR" sz="1800" dirty="0"/>
            </a:br>
            <a:r>
              <a:rPr lang="tr-TR" sz="1800" dirty="0" err="1"/>
              <a:t>Woese</a:t>
            </a:r>
            <a:r>
              <a:rPr lang="tr-TR" sz="1800" dirty="0"/>
              <a:t> CRO, </a:t>
            </a:r>
            <a:r>
              <a:rPr lang="tr-TR" sz="1800" dirty="0" err="1"/>
              <a:t>Kandler</a:t>
            </a:r>
            <a:r>
              <a:rPr lang="tr-TR" sz="1800" dirty="0"/>
              <a:t> ML,  </a:t>
            </a:r>
            <a:r>
              <a:rPr lang="tr-TR" sz="1800" dirty="0" err="1"/>
              <a:t>Wheelis</a:t>
            </a:r>
            <a:r>
              <a:rPr lang="tr-TR" sz="1800" dirty="0"/>
              <a:t>. 1990, </a:t>
            </a:r>
            <a:r>
              <a:rPr lang="tr-TR" sz="1800" dirty="0" err="1"/>
              <a:t>Towards</a:t>
            </a:r>
            <a:r>
              <a:rPr lang="tr-TR" sz="1800" dirty="0"/>
              <a:t> a </a:t>
            </a:r>
            <a:r>
              <a:rPr lang="tr-TR" sz="1800" dirty="0" err="1"/>
              <a:t>natural</a:t>
            </a:r>
            <a:r>
              <a:rPr lang="tr-TR" sz="1800" dirty="0"/>
              <a:t> </a:t>
            </a:r>
            <a:r>
              <a:rPr lang="tr-TR" sz="1800" dirty="0" err="1"/>
              <a:t>system</a:t>
            </a:r>
            <a:r>
              <a:rPr lang="tr-TR" sz="1800" dirty="0"/>
              <a:t> of </a:t>
            </a:r>
            <a:r>
              <a:rPr lang="tr-TR" sz="1800" dirty="0" err="1"/>
              <a:t>organisms</a:t>
            </a:r>
            <a:r>
              <a:rPr lang="tr-TR" sz="1800" dirty="0"/>
              <a:t>: </a:t>
            </a:r>
            <a:r>
              <a:rPr lang="tr-TR" sz="1800" dirty="0" err="1"/>
              <a:t>Proposal</a:t>
            </a:r>
            <a:r>
              <a:rPr lang="tr-TR" sz="1800" dirty="0"/>
              <a:t> </a:t>
            </a:r>
            <a:r>
              <a:rPr lang="tr-TR" sz="1800" dirty="0" err="1"/>
              <a:t>for</a:t>
            </a:r>
            <a:r>
              <a:rPr lang="tr-TR" sz="1800" dirty="0"/>
              <a:t> </a:t>
            </a:r>
            <a:r>
              <a:rPr lang="tr-TR" sz="1800" dirty="0" err="1"/>
              <a:t>the</a:t>
            </a:r>
            <a:r>
              <a:rPr lang="tr-TR" sz="1800" dirty="0"/>
              <a:t> </a:t>
            </a:r>
            <a:r>
              <a:rPr lang="tr-TR" sz="1800" dirty="0" err="1"/>
              <a:t>domains</a:t>
            </a:r>
            <a:r>
              <a:rPr lang="tr-TR" sz="1800" dirty="0"/>
              <a:t> </a:t>
            </a:r>
            <a:r>
              <a:rPr lang="tr-TR" sz="1800" dirty="0" err="1"/>
              <a:t>Archaea</a:t>
            </a:r>
            <a:r>
              <a:rPr lang="tr-TR" sz="1800" dirty="0"/>
              <a:t>, </a:t>
            </a:r>
            <a:r>
              <a:rPr lang="tr-TR" sz="1800" dirty="0" err="1"/>
              <a:t>Bacteria</a:t>
            </a:r>
            <a:r>
              <a:rPr lang="tr-TR" sz="1800" dirty="0"/>
              <a:t>, </a:t>
            </a:r>
            <a:r>
              <a:rPr lang="tr-TR" sz="1800" dirty="0" err="1"/>
              <a:t>and</a:t>
            </a:r>
            <a:r>
              <a:rPr lang="tr-TR" sz="1800" dirty="0"/>
              <a:t> </a:t>
            </a:r>
            <a:r>
              <a:rPr lang="tr-TR" sz="1800" dirty="0" err="1"/>
              <a:t>Eucarya</a:t>
            </a:r>
            <a:r>
              <a:rPr lang="tr-TR" sz="1800" dirty="0"/>
              <a:t>, Proc.Natl.Acad.Sci.USA.,87, 4576-4579.</a:t>
            </a:r>
            <a:br>
              <a:rPr lang="tr-TR" sz="1800" dirty="0"/>
            </a:br>
            <a:r>
              <a:rPr lang="tr-TR" sz="1800" dirty="0"/>
              <a:t>Url1: biology.tutorvista.com.</a:t>
            </a:r>
            <a:br>
              <a:rPr lang="tr-TR" sz="1800" dirty="0"/>
            </a:br>
            <a:r>
              <a:rPr lang="tr-TR" sz="1800" dirty="0"/>
              <a:t>Url2. www.britannica.com.</a:t>
            </a:r>
            <a:r>
              <a:rPr lang="tr-TR" dirty="0"/>
              <a:t/>
            </a:r>
            <a:br>
              <a:rPr lang="tr-TR" dirty="0"/>
            </a:br>
            <a:r>
              <a:rPr lang="tr-TR" dirty="0"/>
              <a:t/>
            </a:r>
            <a:br>
              <a:rPr lang="tr-TR" dirty="0"/>
            </a:br>
            <a:endParaRPr lang="tr-TR" dirty="0"/>
          </a:p>
        </p:txBody>
      </p:sp>
    </p:spTree>
    <p:extLst>
      <p:ext uri="{BB962C8B-B14F-4D97-AF65-F5344CB8AC3E}">
        <p14:creationId xmlns:p14="http://schemas.microsoft.com/office/powerpoint/2010/main" val="4146288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7476" y="2007113"/>
            <a:ext cx="7886700" cy="1325563"/>
          </a:xfrm>
        </p:spPr>
        <p:txBody>
          <a:bodyPr/>
          <a:lstStyle/>
          <a:p>
            <a:pPr algn="ctr"/>
            <a:r>
              <a:rPr lang="tr-TR" b="1" dirty="0"/>
              <a:t>HISTORY OF CLASSIFICATION</a:t>
            </a:r>
          </a:p>
        </p:txBody>
      </p:sp>
    </p:spTree>
    <p:extLst>
      <p:ext uri="{BB962C8B-B14F-4D97-AF65-F5344CB8AC3E}">
        <p14:creationId xmlns:p14="http://schemas.microsoft.com/office/powerpoint/2010/main" val="1525352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58761" y="1210701"/>
            <a:ext cx="7973961" cy="3430125"/>
          </a:xfrm>
        </p:spPr>
        <p:txBody>
          <a:bodyPr>
            <a:normAutofit/>
          </a:bodyPr>
          <a:lstStyle/>
          <a:p>
            <a:pPr algn="just"/>
            <a:r>
              <a:rPr lang="en-US" sz="2400" dirty="0"/>
              <a:t>Aristotle (384-322 B.C.), is one of the first scientist to organize living things. He developed the first classification system, which divided all known organisms into two groups </a:t>
            </a:r>
            <a:r>
              <a:rPr lang="en-US" sz="2400" dirty="0" smtClean="0"/>
              <a:t>(</a:t>
            </a:r>
            <a:r>
              <a:rPr lang="en-US" sz="2400" dirty="0"/>
              <a:t>Plants and Animals</a:t>
            </a:r>
            <a:r>
              <a:rPr lang="en-US" sz="2400" dirty="0" smtClean="0"/>
              <a:t>).</a:t>
            </a:r>
            <a:r>
              <a:rPr lang="tr-TR" sz="2400" dirty="0" smtClean="0"/>
              <a:t> </a:t>
            </a:r>
            <a:r>
              <a:rPr lang="en-US" sz="2400" dirty="0" smtClean="0"/>
              <a:t>The </a:t>
            </a:r>
            <a:r>
              <a:rPr lang="en-US" sz="2400" dirty="0"/>
              <a:t>basis of this classification is to classify the living things based on their external appearances, living conditions, the basis of analogical organs and morphologic similarity. </a:t>
            </a:r>
            <a:r>
              <a:rPr lang="en-US" sz="2400" dirty="0" smtClean="0"/>
              <a:t>Nowadays</a:t>
            </a:r>
            <a:r>
              <a:rPr lang="en-US" sz="2400" dirty="0"/>
              <a:t>, this classification has lost its validity. Phylogenetic classification is currently used in the classification of living things</a:t>
            </a:r>
            <a:r>
              <a:rPr lang="en-US" sz="2800" dirty="0"/>
              <a:t>.</a:t>
            </a:r>
            <a:endParaRPr lang="tr-TR" sz="2800" dirty="0"/>
          </a:p>
        </p:txBody>
      </p:sp>
    </p:spTree>
    <p:extLst>
      <p:ext uri="{BB962C8B-B14F-4D97-AF65-F5344CB8AC3E}">
        <p14:creationId xmlns:p14="http://schemas.microsoft.com/office/powerpoint/2010/main" val="1079737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79489" y="1799302"/>
            <a:ext cx="7984408" cy="2192594"/>
          </a:xfrm>
        </p:spPr>
        <p:txBody>
          <a:bodyPr>
            <a:normAutofit/>
          </a:bodyPr>
          <a:lstStyle/>
          <a:p>
            <a:pPr algn="just"/>
            <a:r>
              <a:rPr lang="en-US" sz="2400" dirty="0"/>
              <a:t>The basic principles of scientific classification were first introduced by Carl Linnaeus (1707-1778) and he is known as the father of taxonomy. Linnaeus, like Aristotle, classified organisms according to their traits. The classification systems of both Aristotle and Linnaeus started with the same two groups (Plants and Animals). </a:t>
            </a:r>
            <a:endParaRPr lang="tr-TR" sz="2400" dirty="0"/>
          </a:p>
        </p:txBody>
      </p:sp>
    </p:spTree>
    <p:extLst>
      <p:ext uri="{BB962C8B-B14F-4D97-AF65-F5344CB8AC3E}">
        <p14:creationId xmlns:p14="http://schemas.microsoft.com/office/powerpoint/2010/main" val="1769876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71334" y="1514169"/>
            <a:ext cx="8259712" cy="3303638"/>
          </a:xfrm>
        </p:spPr>
        <p:txBody>
          <a:bodyPr>
            <a:noAutofit/>
          </a:bodyPr>
          <a:lstStyle/>
          <a:p>
            <a:pPr algn="just"/>
            <a:r>
              <a:rPr lang="en-US" sz="2400" dirty="0"/>
              <a:t>Linnaeus called these groups, kingdoms. Unlike Aristotle, Linnaeus divided kingdom into levels (Class, Order, Genera, Species etc.). Organisms were placed in these levels based on traits, including similarities of body parts, physical form such as size, shape, and methods of feeding. In addition, he established a simple method of naming each species. </a:t>
            </a:r>
            <a:r>
              <a:rPr lang="en-US" sz="2400" dirty="0" smtClean="0"/>
              <a:t>This </a:t>
            </a:r>
            <a:r>
              <a:rPr lang="en-US" sz="2400" dirty="0"/>
              <a:t>method is called binomial system. According to binominal system, each species is represented by two names. The first part of the species name identifies the genus to which the species belongs; the second part identifies the species within the genus (for example: Amanita </a:t>
            </a:r>
            <a:r>
              <a:rPr lang="en-US" sz="2400" dirty="0" err="1"/>
              <a:t>muscaria</a:t>
            </a:r>
            <a:r>
              <a:rPr lang="en-US" sz="2400" dirty="0"/>
              <a:t>).</a:t>
            </a:r>
            <a:endParaRPr lang="tr-TR" sz="2400" dirty="0"/>
          </a:p>
        </p:txBody>
      </p:sp>
    </p:spTree>
    <p:extLst>
      <p:ext uri="{BB962C8B-B14F-4D97-AF65-F5344CB8AC3E}">
        <p14:creationId xmlns:p14="http://schemas.microsoft.com/office/powerpoint/2010/main" val="3366416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8985" y="1102546"/>
            <a:ext cx="8043403" cy="3439958"/>
          </a:xfrm>
        </p:spPr>
        <p:txBody>
          <a:bodyPr>
            <a:normAutofit/>
          </a:bodyPr>
          <a:lstStyle/>
          <a:p>
            <a:pPr algn="just"/>
            <a:r>
              <a:rPr lang="en-US" sz="2800" dirty="0"/>
              <a:t>In addition to plants and animals, Ernst Haeckel (1834-1919) has been proposed to be a third world, called "Protista", which contains all the microscopic organisms. He later included the Bacteria as the fourth kingdom to this classification. Robert H. Whittaker (1920-1980) has further refined this idea to include a fifth world under the name Fungi</a:t>
            </a:r>
            <a:r>
              <a:rPr lang="en-US" dirty="0"/>
              <a:t>. </a:t>
            </a:r>
            <a:endParaRPr lang="tr-TR" dirty="0"/>
          </a:p>
        </p:txBody>
      </p:sp>
    </p:spTree>
    <p:extLst>
      <p:ext uri="{BB962C8B-B14F-4D97-AF65-F5344CB8AC3E}">
        <p14:creationId xmlns:p14="http://schemas.microsoft.com/office/powerpoint/2010/main" val="35295599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59824" y="1436842"/>
            <a:ext cx="8072898" cy="2505894"/>
          </a:xfrm>
        </p:spPr>
        <p:txBody>
          <a:bodyPr>
            <a:normAutofit/>
          </a:bodyPr>
          <a:lstStyle/>
          <a:p>
            <a:pPr algn="just"/>
            <a:r>
              <a:rPr lang="en-US" sz="2400" dirty="0"/>
              <a:t>In 1990, Carl </a:t>
            </a:r>
            <a:r>
              <a:rPr lang="en-US" sz="2400" dirty="0" err="1"/>
              <a:t>Woese</a:t>
            </a:r>
            <a:r>
              <a:rPr lang="en-US" sz="2400" dirty="0"/>
              <a:t> separated the living organisms into three domains (Bacteria, Archaea and </a:t>
            </a:r>
            <a:r>
              <a:rPr lang="en-US" sz="2400" dirty="0" err="1"/>
              <a:t>Eucaryota</a:t>
            </a:r>
            <a:r>
              <a:rPr lang="en-US" sz="2400" dirty="0"/>
              <a:t>). Although living organisms have been classified in different forms throughout history, they are now grouped phylogenetically by the use of molecular biological techniques. Although Archaea and Bacteria domains are prokaryotic, Archaea is closer to </a:t>
            </a:r>
            <a:r>
              <a:rPr lang="en-US" sz="2400" dirty="0" err="1"/>
              <a:t>Eucaryota</a:t>
            </a:r>
            <a:r>
              <a:rPr lang="en-US" sz="2400" dirty="0"/>
              <a:t> than Bacteria.</a:t>
            </a:r>
            <a:endParaRPr lang="tr-TR" sz="2400" dirty="0"/>
          </a:p>
        </p:txBody>
      </p:sp>
    </p:spTree>
    <p:extLst>
      <p:ext uri="{BB962C8B-B14F-4D97-AF65-F5344CB8AC3E}">
        <p14:creationId xmlns:p14="http://schemas.microsoft.com/office/powerpoint/2010/main" val="3361629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811" y="2134932"/>
            <a:ext cx="7886700" cy="1325563"/>
          </a:xfrm>
        </p:spPr>
        <p:txBody>
          <a:bodyPr/>
          <a:lstStyle/>
          <a:p>
            <a:pPr algn="ctr"/>
            <a:r>
              <a:rPr lang="tr-TR" dirty="0"/>
              <a:t>SYSTEMATICS OF CRYPTOGAMAE</a:t>
            </a:r>
          </a:p>
        </p:txBody>
      </p:sp>
    </p:spTree>
    <p:extLst>
      <p:ext uri="{BB962C8B-B14F-4D97-AF65-F5344CB8AC3E}">
        <p14:creationId xmlns:p14="http://schemas.microsoft.com/office/powerpoint/2010/main" val="376533965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TotalTime>
  <Words>1797</Words>
  <Application>Microsoft Office PowerPoint</Application>
  <PresentationFormat>Ekran Gösterisi (4:3)</PresentationFormat>
  <Paragraphs>48</Paragraphs>
  <Slides>23</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23</vt:i4>
      </vt:variant>
    </vt:vector>
  </HeadingPairs>
  <TitlesOfParts>
    <vt:vector size="27" baseType="lpstr">
      <vt:lpstr>Arial</vt:lpstr>
      <vt:lpstr>Calibri</vt:lpstr>
      <vt:lpstr>Calibri Light</vt:lpstr>
      <vt:lpstr>Office Teması</vt:lpstr>
      <vt:lpstr>CLASIFCATION OF LIVING ORGANISMS</vt:lpstr>
      <vt:lpstr>The main purpose of the classification is to group the living things in the earth according to their kinship relations and make it easier to understand them in a regular system. The science that serves this purpose is known as Systematics or Taxonomy.</vt:lpstr>
      <vt:lpstr>HISTORY OF CLASSIFICATION</vt:lpstr>
      <vt:lpstr>Aristotle (384-322 B.C.), is one of the first scientist to organize living things. He developed the first classification system, which divided all known organisms into two groups (Plants and Animals). The basis of this classification is to classify the living things based on their external appearances, living conditions, the basis of analogical organs and morphologic similarity. Nowadays, this classification has lost its validity. Phylogenetic classification is currently used in the classification of living things.</vt:lpstr>
      <vt:lpstr>The basic principles of scientific classification were first introduced by Carl Linnaeus (1707-1778) and he is known as the father of taxonomy. Linnaeus, like Aristotle, classified organisms according to their traits. The classification systems of both Aristotle and Linnaeus started with the same two groups (Plants and Animals). </vt:lpstr>
      <vt:lpstr>Linnaeus called these groups, kingdoms. Unlike Aristotle, Linnaeus divided kingdom into levels (Class, Order, Genera, Species etc.). Organisms were placed in these levels based on traits, including similarities of body parts, physical form such as size, shape, and methods of feeding. In addition, he established a simple method of naming each species. This method is called binomial system. According to binominal system, each species is represented by two names. The first part of the species name identifies the genus to which the species belongs; the second part identifies the species within the genus (for example: Amanita muscaria).</vt:lpstr>
      <vt:lpstr>In addition to plants and animals, Ernst Haeckel (1834-1919) has been proposed to be a third world, called "Protista", which contains all the microscopic organisms. He later included the Bacteria as the fourth kingdom to this classification. Robert H. Whittaker (1920-1980) has further refined this idea to include a fifth world under the name Fungi. </vt:lpstr>
      <vt:lpstr>In 1990, Carl Woese separated the living organisms into three domains (Bacteria, Archaea and Eucaryota). Although living organisms have been classified in different forms throughout history, they are now grouped phylogenetically by the use of molecular biological techniques. Although Archaea and Bacteria domains are prokaryotic, Archaea is closer to Eucaryota than Bacteria.</vt:lpstr>
      <vt:lpstr>SYSTEMATICS OF CRYPTOGAMAE</vt:lpstr>
      <vt:lpstr>Plantae, the evolutionary most advanced Eukaryota after kingdom Animalia, includes autotrophic organisms with cell wall containing cellulose, containing chloroplasts and thus capable of photosynthesis. Kingdom Plantae, which has approximately 360.000 widely distributed species, is mainly divided into Phanerogamae and Cryptogamae. </vt:lpstr>
      <vt:lpstr>Cyanophyta members which were previously known as blue-green algae are currently called Cyanobacteria and classified under domain Bacteria. While the other algae, together with fungi-like protists (Myxomycota, Plasmodiophoromycota, Acrasiomycota, Dictyostelıomycota, Oomycota, Labyrinthulomycota and Hyphochytriomycota members) are classified under the kingdom Protista, Chydridiomycota, Zygomycota, Ascomycota and Basidiomycota divisions are classified under kingdom Fungi. </vt:lpstr>
      <vt:lpstr>REPRODUCTION IN PLANTS</vt:lpstr>
      <vt:lpstr>1. Asexual Reproduction: Asexual reproduction produces individuals that are genetically identical to the parent plant. This is a process in which new organism is produced from a single parent without the involvement of gametes or sex cells. Many unicellular and multicellular organisms reproduce asexually.</vt:lpstr>
      <vt:lpstr>i. Exospores: They are spores that some cells in the main plant bring to the outside and do not occur in a special sac.</vt:lpstr>
      <vt:lpstr>İ4. Uredospores: They are thin-walled spores produced by the uredium of the rust fungi (for example: Puccinia graminis spores).</vt:lpstr>
      <vt:lpstr>ii. Endospores: They are formed within cells which are specialized and called sporangia. There are two types of endospores (Isospores and Anisospores).</vt:lpstr>
      <vt:lpstr>Ascospores:  They are produced inside an ascus.</vt:lpstr>
      <vt:lpstr>B. Vegetative Propagation: In vegetative propagation, parts of plant such as stems, roots and leaves are used to grow a new plant.  It happens with simple cell divisions or with vegetative parts that develop into independent individuals, separated from the main plant. There are various types.</vt:lpstr>
      <vt:lpstr>B4. Regeneration: This is an asexual method of reproduction. In this process, if the body of a parent organism gets cut, then each cut part can regenerate and form a whole new organism from its body parts. This happens because when the body of an organism that can undergo regeneration gets cut then the cells of cut body part divide rapidly and form a ball of cells. These cells then move to their proper places to form organs and body parts.</vt:lpstr>
      <vt:lpstr>2. Sexual Reproduction: Sexual reproduction  involves the process of fusion of gametes which produces new individuals that are genetically different from their parents. Sexual reproduction involves two fundamental processes which are meiosis and fertilization. Meiosis is the process of rearrangements of genes and is a reductional division of cells, where the chromosomes are reduced to a haploid set. Fertilization is the process of fusion of the haploid gametes to form a diploid zygote. Most of the plants undergo alternation of generation with two phases, a gametophyte phase and a sporophyte phase. In algae, sexual reproduction happens by the means of conjugation where two similar organisms fuse and exchange genetic material and split apart. Algae also undergo the process of alteration of generations. Two different generations haploid and diploid are produced.</vt:lpstr>
      <vt:lpstr>A. Autogamy: Autogamy is to the fusion of two gametes that come from one individual. The production of gametes by the division of a single parent cell, is frequently found in unicellular organisms.</vt:lpstr>
      <vt:lpstr>E. Gametangiogamy: Gametangiogamy is the fusion or copulation of whole gametangia for examples (some Zygomycota and Ascomycota members).</vt:lpstr>
      <vt:lpstr>REFERENCES Altuner Z. 1998. Tohumsuz Bitkiler Sistematiği I-II, Özyurt Yayınları, Tokat. Madigan, T.M., Martinko, J. M., Stahl, D. A., Clark, D. P. 2012. Brock biology of microorganisms. Thirteen edition. Webster J, Weber R.2007. Introduction to fungi. Cambridge University PresS, Edinburg. Woese CRO, Kandler ML,  Wheelis. 1990, Towards a natural system of organisms: Proposal for the domains Archaea, Bacteria, and Eucarya, Proc.Natl.Acad.Sci.USA.,87, 4576-4579. Url1: biology.tutorvista.com. Url2. www.britannica.com.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Plant Taxonomy and Systematics </dc:title>
  <dc:creator>isabaskose@gmail.com</dc:creator>
  <cp:lastModifiedBy>Ilgaz Akata</cp:lastModifiedBy>
  <cp:revision>8</cp:revision>
  <dcterms:created xsi:type="dcterms:W3CDTF">2020-01-24T12:30:13Z</dcterms:created>
  <dcterms:modified xsi:type="dcterms:W3CDTF">2020-10-19T02:54:03Z</dcterms:modified>
</cp:coreProperties>
</file>