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284DC5-9361-45FB-BA35-96D281F4A5C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6AF68CC-6FBB-4C2B-93DD-B5814DAE92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24B0257-AED3-4444-8A11-8B42C225081C}"/>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7C2543A4-8AA5-4BE0-B21C-513CA725D5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EFBF06-15EB-4D42-A77A-7D426DD028B6}"/>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1296737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8C8DDC-0E1D-464F-A1E2-0EFD4554C80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95C940E-042B-45E3-97CC-22B08F9B147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A979FEA-8905-4705-B595-359FF3200B08}"/>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276982A3-ED2B-42E1-A912-E5FBE0C28A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C932AA-1D76-4BA9-B7D2-3C5802F5EAA0}"/>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3900122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4AF5574-B303-402D-94F9-F794611FA10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642A98A-7D0B-4608-8CB9-3F48125814E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A6A3DE5-F775-4B54-8218-58058F42170B}"/>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F9D39276-2DF9-47B7-8849-C019E8AF4D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40FA9B-5A04-4C68-AA7D-D70686C66D67}"/>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223818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B2F884-2660-4DE4-BF7E-E4FA3BFF8F7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5FDCCB3-53E3-44B8-A352-0E8BA48AFAE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A2ED6C-936F-489A-837E-9B1C8D1315ED}"/>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FBDDFA46-2147-431B-A0E3-4DEA234C5C0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2A9CDD-4649-43FA-8FF1-BE0BC5E00DCE}"/>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368986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AA3577-DB5F-43E2-8EFA-DDC7D9147D7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5877E53-FD19-4A02-B7A1-78BDD4EBFA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64F2480-22C0-4C54-B137-239236DEA122}"/>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073777C8-BD97-443D-9472-9A9B0192BE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5E0F91-93C5-4819-BD2C-1E279F09655A}"/>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1935448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D275BF-65C9-4DF3-81BC-98225A6FEBB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7D7847C-E23C-490B-B5DB-E863D79283A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34BB1A1-CEE2-4370-AA91-C16EB4DC11C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563CADB-F503-4DDB-B524-5477AE23DB11}"/>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6" name="Alt Bilgi Yer Tutucusu 5">
            <a:extLst>
              <a:ext uri="{FF2B5EF4-FFF2-40B4-BE49-F238E27FC236}">
                <a16:creationId xmlns:a16="http://schemas.microsoft.com/office/drawing/2014/main" id="{4DA17024-D1E9-4DC6-B1BA-C066FF10048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F86AE62-785B-4600-AF29-738AFF4E7E4F}"/>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3808969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72FED7-6CD3-4CB3-827D-7413372811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CB029E1-C27E-45D6-BFC7-1AA54E4007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D2C9DF3-DF34-4E21-A636-33502349AE9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45F22BC-6915-43C0-865D-2D51093682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04F72CC-06A9-4089-8683-D2822E8E0E9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1C22FEB-E148-4B15-86EB-BE360718E1D4}"/>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8" name="Alt Bilgi Yer Tutucusu 7">
            <a:extLst>
              <a:ext uri="{FF2B5EF4-FFF2-40B4-BE49-F238E27FC236}">
                <a16:creationId xmlns:a16="http://schemas.microsoft.com/office/drawing/2014/main" id="{EEFBEE62-A335-4125-8B71-EDD84381EC6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BCB3FA7-55FE-4E74-B8FE-ABCDFFE3DB21}"/>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358692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9431B0-A852-40EC-8FCC-B3495B7D323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8AF5DE3-5D4A-4181-9ED1-300BE8FBE737}"/>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4" name="Alt Bilgi Yer Tutucusu 3">
            <a:extLst>
              <a:ext uri="{FF2B5EF4-FFF2-40B4-BE49-F238E27FC236}">
                <a16:creationId xmlns:a16="http://schemas.microsoft.com/office/drawing/2014/main" id="{2DF9106C-1AB8-4868-A983-2EBB791A68D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97AFB5C-4633-4C47-B49B-0A678407CF2C}"/>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2413576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AC84DFB-9184-4AFC-AF6A-D75024E25D43}"/>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3" name="Alt Bilgi Yer Tutucusu 2">
            <a:extLst>
              <a:ext uri="{FF2B5EF4-FFF2-40B4-BE49-F238E27FC236}">
                <a16:creationId xmlns:a16="http://schemas.microsoft.com/office/drawing/2014/main" id="{DCB04353-6FAF-4172-BC19-9D37BAC5473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7B62BA4-136C-4EFB-B067-3AD119B88605}"/>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2016648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7DB96A-10A9-4226-A547-CAFF93D27E8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529DEB1-CC23-4223-A3A3-555B3FFBAD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B5A70A-58EB-4026-B1A0-6B3C93DB72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20D0E4C-87F0-4924-836B-33918F0520BE}"/>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6" name="Alt Bilgi Yer Tutucusu 5">
            <a:extLst>
              <a:ext uri="{FF2B5EF4-FFF2-40B4-BE49-F238E27FC236}">
                <a16:creationId xmlns:a16="http://schemas.microsoft.com/office/drawing/2014/main" id="{385F1594-44A2-4E3F-A20F-63A572CD329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45F6DC0-ABD9-4BF8-823D-396E65B62BE5}"/>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1185633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A9C437-B512-4BA1-8A10-2566959495B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F75B099-D67C-4A2E-B09E-5C583902AC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809723D-2C65-4059-985E-BF5775B6A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F1F6003-F29C-44E4-86B9-B5BC726CDF39}"/>
              </a:ext>
            </a:extLst>
          </p:cNvPr>
          <p:cNvSpPr>
            <a:spLocks noGrp="1"/>
          </p:cNvSpPr>
          <p:nvPr>
            <p:ph type="dt" sz="half" idx="10"/>
          </p:nvPr>
        </p:nvSpPr>
        <p:spPr/>
        <p:txBody>
          <a:bodyPr/>
          <a:lstStyle/>
          <a:p>
            <a:fld id="{1A28E9C4-7E28-46C6-A08E-4F77815D5B1A}" type="datetimeFigureOut">
              <a:rPr lang="tr-TR" smtClean="0"/>
              <a:t>25.04.2020</a:t>
            </a:fld>
            <a:endParaRPr lang="tr-TR"/>
          </a:p>
        </p:txBody>
      </p:sp>
      <p:sp>
        <p:nvSpPr>
          <p:cNvPr id="6" name="Alt Bilgi Yer Tutucusu 5">
            <a:extLst>
              <a:ext uri="{FF2B5EF4-FFF2-40B4-BE49-F238E27FC236}">
                <a16:creationId xmlns:a16="http://schemas.microsoft.com/office/drawing/2014/main" id="{08C0703A-EBF0-49AB-9C68-22AEC7E72B5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FFD77CB-A14B-441E-A31F-DA6394D00428}"/>
              </a:ext>
            </a:extLst>
          </p:cNvPr>
          <p:cNvSpPr>
            <a:spLocks noGrp="1"/>
          </p:cNvSpPr>
          <p:nvPr>
            <p:ph type="sldNum" sz="quarter" idx="12"/>
          </p:nvPr>
        </p:nvSpPr>
        <p:spPr/>
        <p:txBody>
          <a:bodyPr/>
          <a:lstStyle/>
          <a:p>
            <a:fld id="{FF22DA7D-A706-4095-9B8D-790DD3861A75}" type="slidenum">
              <a:rPr lang="tr-TR" smtClean="0"/>
              <a:t>‹#›</a:t>
            </a:fld>
            <a:endParaRPr lang="tr-TR"/>
          </a:p>
        </p:txBody>
      </p:sp>
    </p:spTree>
    <p:extLst>
      <p:ext uri="{BB962C8B-B14F-4D97-AF65-F5344CB8AC3E}">
        <p14:creationId xmlns:p14="http://schemas.microsoft.com/office/powerpoint/2010/main" val="2024110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8C17CD9-CA5B-4041-84FD-B512C0F1C6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89BDF3-53A7-4D12-B05D-42AB11DBA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329216A-802F-43AB-938F-347DF9A723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8E9C4-7E28-46C6-A08E-4F77815D5B1A}" type="datetimeFigureOut">
              <a:rPr lang="tr-TR" smtClean="0"/>
              <a:t>25.04.2020</a:t>
            </a:fld>
            <a:endParaRPr lang="tr-TR"/>
          </a:p>
        </p:txBody>
      </p:sp>
      <p:sp>
        <p:nvSpPr>
          <p:cNvPr id="5" name="Alt Bilgi Yer Tutucusu 4">
            <a:extLst>
              <a:ext uri="{FF2B5EF4-FFF2-40B4-BE49-F238E27FC236}">
                <a16:creationId xmlns:a16="http://schemas.microsoft.com/office/drawing/2014/main" id="{90D1E62C-0DA0-4764-87BC-83D3614085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DDD60DB-DF09-4C9A-AEB5-930576BECC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2DA7D-A706-4095-9B8D-790DD3861A75}" type="slidenum">
              <a:rPr lang="tr-TR" smtClean="0"/>
              <a:t>‹#›</a:t>
            </a:fld>
            <a:endParaRPr lang="tr-TR"/>
          </a:p>
        </p:txBody>
      </p:sp>
    </p:spTree>
    <p:extLst>
      <p:ext uri="{BB962C8B-B14F-4D97-AF65-F5344CB8AC3E}">
        <p14:creationId xmlns:p14="http://schemas.microsoft.com/office/powerpoint/2010/main" val="1969965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751BAA-448F-4F79-A1BA-ECDBC7ECD6C3}"/>
              </a:ext>
            </a:extLst>
          </p:cNvPr>
          <p:cNvSpPr>
            <a:spLocks noGrp="1"/>
          </p:cNvSpPr>
          <p:nvPr>
            <p:ph type="title"/>
          </p:nvPr>
        </p:nvSpPr>
        <p:spPr>
          <a:xfrm>
            <a:off x="1653363" y="365760"/>
            <a:ext cx="9367203" cy="1188720"/>
          </a:xfrm>
        </p:spPr>
        <p:txBody>
          <a:bodyPr>
            <a:normAutofit/>
          </a:bodyPr>
          <a:lstStyle/>
          <a:p>
            <a:br>
              <a:rPr lang="tr-TR" sz="2400" dirty="0"/>
            </a:br>
            <a:r>
              <a:rPr lang="tr-TR" sz="2400" b="1" dirty="0">
                <a:solidFill>
                  <a:srgbClr val="FF0000"/>
                </a:solidFill>
              </a:rPr>
              <a:t>DIŞ TİCARETTE KULLANILAN ÖDEME TÜRLERİ</a:t>
            </a:r>
            <a:br>
              <a:rPr lang="tr-TR" sz="2400" b="1" dirty="0">
                <a:solidFill>
                  <a:srgbClr val="FF0000"/>
                </a:solidFill>
              </a:rPr>
            </a:br>
            <a:endParaRPr lang="tr-TR" sz="2400" b="1" dirty="0">
              <a:solidFill>
                <a:srgbClr val="FF0000"/>
              </a:solidFill>
            </a:endParaRP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7CAC4F4-204E-486E-852D-60E51A285FDA}"/>
              </a:ext>
            </a:extLst>
          </p:cNvPr>
          <p:cNvSpPr>
            <a:spLocks noGrp="1"/>
          </p:cNvSpPr>
          <p:nvPr>
            <p:ph idx="1"/>
          </p:nvPr>
        </p:nvSpPr>
        <p:spPr>
          <a:xfrm>
            <a:off x="1207478" y="1695372"/>
            <a:ext cx="9813090" cy="5010228"/>
          </a:xfrm>
        </p:spPr>
        <p:txBody>
          <a:bodyPr anchor="t">
            <a:normAutofit/>
          </a:bodyPr>
          <a:lstStyle/>
          <a:p>
            <a:r>
              <a:rPr lang="tr-TR" sz="2400" b="1" dirty="0">
                <a:highlight>
                  <a:srgbClr val="FFFF00"/>
                </a:highlight>
              </a:rPr>
              <a:t>PEŞİN ÖDEME</a:t>
            </a:r>
          </a:p>
          <a:p>
            <a:r>
              <a:rPr lang="tr-TR" sz="2400" b="1" dirty="0"/>
              <a:t>Dış ticarette kullanılan ödeme şekilleri işlemin özelliğine göre değişmektedir. Bu nedenle uygulamada altı farklı ödeme şekli mevcuttur. Bunlar:</a:t>
            </a:r>
          </a:p>
          <a:p>
            <a:r>
              <a:rPr lang="tr-TR" sz="2400" b="1" dirty="0"/>
              <a:t>Peşin Ödeme</a:t>
            </a:r>
          </a:p>
          <a:p>
            <a:r>
              <a:rPr lang="tr-TR" sz="2400" b="1" dirty="0"/>
              <a:t>Vesaik Mukabili Ödeme</a:t>
            </a:r>
          </a:p>
          <a:p>
            <a:r>
              <a:rPr lang="tr-TR" sz="2400" b="1" dirty="0"/>
              <a:t>Mal Mukabili Ödeme</a:t>
            </a:r>
          </a:p>
          <a:p>
            <a:r>
              <a:rPr lang="tr-TR" sz="2400" b="1" dirty="0"/>
              <a:t>Akreditif</a:t>
            </a:r>
          </a:p>
          <a:p>
            <a:r>
              <a:rPr lang="tr-TR" sz="2400" b="1" dirty="0"/>
              <a:t>Kredili Ödeme</a:t>
            </a:r>
          </a:p>
          <a:p>
            <a:r>
              <a:rPr lang="tr-TR" sz="2400" b="1" dirty="0"/>
              <a:t>Konsinye Satışlar</a:t>
            </a:r>
          </a:p>
          <a:p>
            <a:r>
              <a:rPr lang="tr-TR" sz="2400" b="1" dirty="0"/>
              <a:t>Takas ve bağlı muamele işlemleri</a:t>
            </a:r>
          </a:p>
          <a:p>
            <a:endParaRPr lang="tr-TR" sz="2000" dirty="0"/>
          </a:p>
        </p:txBody>
      </p:sp>
    </p:spTree>
    <p:extLst>
      <p:ext uri="{BB962C8B-B14F-4D97-AF65-F5344CB8AC3E}">
        <p14:creationId xmlns:p14="http://schemas.microsoft.com/office/powerpoint/2010/main" val="3454516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DF18702-0BD5-4580-876C-647FEE9881B8}"/>
              </a:ext>
            </a:extLst>
          </p:cNvPr>
          <p:cNvSpPr>
            <a:spLocks noGrp="1"/>
          </p:cNvSpPr>
          <p:nvPr>
            <p:ph idx="1"/>
          </p:nvPr>
        </p:nvSpPr>
        <p:spPr>
          <a:xfrm>
            <a:off x="555710" y="213360"/>
            <a:ext cx="10798089" cy="6644639"/>
          </a:xfrm>
        </p:spPr>
        <p:txBody>
          <a:bodyPr>
            <a:normAutofit/>
          </a:bodyPr>
          <a:lstStyle/>
          <a:p>
            <a:r>
              <a:rPr lang="tr-TR" b="1" dirty="0">
                <a:solidFill>
                  <a:schemeClr val="accent1"/>
                </a:solidFill>
              </a:rPr>
              <a:t>MAL VE VESAİK MUKABİLİ ÖDEME</a:t>
            </a:r>
          </a:p>
          <a:p>
            <a:r>
              <a:rPr lang="tr-TR" b="1" dirty="0"/>
              <a:t>Modülümüzde öncelikli olarak vesaik </a:t>
            </a:r>
            <a:r>
              <a:rPr lang="tr-TR" b="1" dirty="0" err="1"/>
              <a:t>karşılğı</a:t>
            </a:r>
            <a:r>
              <a:rPr lang="tr-TR" b="1" dirty="0"/>
              <a:t> ödemeyi ele alalım.</a:t>
            </a:r>
          </a:p>
          <a:p>
            <a:r>
              <a:rPr lang="tr-TR" b="1" dirty="0"/>
              <a:t>Vesaik Mukabili (Belge </a:t>
            </a:r>
            <a:r>
              <a:rPr lang="tr-TR" b="1" dirty="0" err="1"/>
              <a:t>Karşılğı</a:t>
            </a:r>
            <a:r>
              <a:rPr lang="tr-TR" b="1" dirty="0"/>
              <a:t>) Ödeme</a:t>
            </a:r>
          </a:p>
          <a:p>
            <a:r>
              <a:rPr lang="tr-TR" b="1" dirty="0"/>
              <a:t>İhraç konusu malın ihraç ülkesinden nakliye vasıtasına yüklenerek sevk edilmesinden sonra sevk edildiğini gösteren belgeleri, ihracat bedeli ödendikten sonra bankadan teslim alınması yoluyla yapılan ödeme şeklidir.</a:t>
            </a:r>
          </a:p>
          <a:p>
            <a:r>
              <a:rPr lang="tr-TR" b="1" dirty="0"/>
              <a:t>Başka bir ifade ile bankanın ihraç bedelini tahsil ettikten sonra vesaikleri ithalatçıya teslim ettiği ödeme türüdür. Bu ödeme şekline belge (vesaik) karşılığı (mukabili) ödeme şekli de denir.</a:t>
            </a:r>
          </a:p>
          <a:p>
            <a:endParaRPr lang="tr-TR" sz="2600" dirty="0"/>
          </a:p>
        </p:txBody>
      </p:sp>
    </p:spTree>
    <p:extLst>
      <p:ext uri="{BB962C8B-B14F-4D97-AF65-F5344CB8AC3E}">
        <p14:creationId xmlns:p14="http://schemas.microsoft.com/office/powerpoint/2010/main" val="1125243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CE3FDFA6-3D72-49B3-818E-8B70CC408C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9A0918FC-AE66-43E6-968E-458B347FD254}"/>
              </a:ext>
            </a:extLst>
          </p:cNvPr>
          <p:cNvSpPr>
            <a:spLocks noGrp="1"/>
          </p:cNvSpPr>
          <p:nvPr>
            <p:ph idx="1"/>
          </p:nvPr>
        </p:nvSpPr>
        <p:spPr>
          <a:xfrm>
            <a:off x="335280" y="1485106"/>
            <a:ext cx="11856720" cy="5372894"/>
          </a:xfrm>
        </p:spPr>
        <p:txBody>
          <a:bodyPr>
            <a:normAutofit/>
          </a:bodyPr>
          <a:lstStyle/>
          <a:p>
            <a:r>
              <a:rPr lang="tr-TR" b="1" dirty="0">
                <a:solidFill>
                  <a:schemeClr val="accent1"/>
                </a:solidFill>
              </a:rPr>
              <a:t>Vesaik Karşılığı Tahsilat</a:t>
            </a:r>
          </a:p>
          <a:p>
            <a:r>
              <a:rPr lang="tr-TR" b="1" dirty="0"/>
              <a:t>Ticari belgeler ekindeki mali belgenin bedelinin tahsilidir. Konşimento ve ticari fatura ekindeki poliçe bedelinin tahsil edilmesi gibi. Ekinde mali belge olmayan ticari belgelerin tahsilidir. Poliçesi olmayan yükleme vesaikinin fatura </a:t>
            </a:r>
            <a:r>
              <a:rPr lang="tr-TR" b="1" dirty="0" err="1"/>
              <a:t>bedlinin</a:t>
            </a:r>
            <a:r>
              <a:rPr lang="tr-TR" b="1" dirty="0"/>
              <a:t> tahsil edilmesi gibi.</a:t>
            </a:r>
          </a:p>
          <a:p>
            <a:r>
              <a:rPr lang="tr-TR" b="1" dirty="0">
                <a:solidFill>
                  <a:schemeClr val="accent1"/>
                </a:solidFill>
              </a:rPr>
              <a:t>Mal Mukabili Ödeme</a:t>
            </a:r>
          </a:p>
          <a:p>
            <a:r>
              <a:rPr lang="tr-TR" b="1" dirty="0"/>
              <a:t>İhraç edilen malın bedelinin, malın ithalatçı tarafından teslim alınmasından sonra ödenmesi şeklinde yapılan bir ödeme biçimidir. Mal mukabili ödeme türünde belgeler ihracat konusu mallar ile birlikte ithalatçıya gönderilmekte ve bu belgeleri alan ithalatçı bu belgeleri yetkili birimlere ibraz ederek malları teslim alabilmektedir.</a:t>
            </a:r>
          </a:p>
          <a:p>
            <a:endParaRPr lang="tr-TR" sz="2400" dirty="0"/>
          </a:p>
        </p:txBody>
      </p:sp>
    </p:spTree>
    <p:extLst>
      <p:ext uri="{BB962C8B-B14F-4D97-AF65-F5344CB8AC3E}">
        <p14:creationId xmlns:p14="http://schemas.microsoft.com/office/powerpoint/2010/main" val="196872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28F6CC0B-50C4-4F48-B85D-8ABB524C0AC6}"/>
              </a:ext>
            </a:extLst>
          </p:cNvPr>
          <p:cNvSpPr>
            <a:spLocks noGrp="1"/>
          </p:cNvSpPr>
          <p:nvPr>
            <p:ph idx="1"/>
          </p:nvPr>
        </p:nvSpPr>
        <p:spPr>
          <a:xfrm>
            <a:off x="487680" y="670560"/>
            <a:ext cx="10866120" cy="5867400"/>
          </a:xfrm>
        </p:spPr>
        <p:txBody>
          <a:bodyPr>
            <a:normAutofit/>
          </a:bodyPr>
          <a:lstStyle/>
          <a:p>
            <a:r>
              <a:rPr lang="tr-TR" b="1" dirty="0">
                <a:solidFill>
                  <a:schemeClr val="accent1"/>
                </a:solidFill>
              </a:rPr>
              <a:t>KONSİNYE İHRACAT- KONSİNYASYON</a:t>
            </a:r>
          </a:p>
          <a:p>
            <a:r>
              <a:rPr lang="tr-TR" b="1" dirty="0">
                <a:solidFill>
                  <a:schemeClr val="accent1"/>
                </a:solidFill>
              </a:rPr>
              <a:t>(CONSIGNATIONS)</a:t>
            </a:r>
          </a:p>
          <a:p>
            <a:endParaRPr lang="tr-TR" b="1" dirty="0"/>
          </a:p>
          <a:p>
            <a:r>
              <a:rPr lang="tr-TR" b="1" dirty="0"/>
              <a:t>Kesin satış yapılmadan malın, dış alıcılara, komisyonculara, şube ve temsilciliklere gönderilmesine imkan veren bir ihracat şeklidir. Konsinye satış, gerçekte bir satış değil, satış imkanı arama yoludur. Malın kısmen veya tamamen satılamaması mümkündür. Bu durumda satılamayan mallar geri getirilir.</a:t>
            </a:r>
          </a:p>
          <a:p>
            <a:endParaRPr lang="tr-TR" sz="2400" dirty="0"/>
          </a:p>
        </p:txBody>
      </p:sp>
    </p:spTree>
    <p:extLst>
      <p:ext uri="{BB962C8B-B14F-4D97-AF65-F5344CB8AC3E}">
        <p14:creationId xmlns:p14="http://schemas.microsoft.com/office/powerpoint/2010/main" val="74095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0404D5E7-2D35-4D18-8C24-9083EAC20A1B}"/>
              </a:ext>
            </a:extLst>
          </p:cNvPr>
          <p:cNvSpPr>
            <a:spLocks noGrp="1"/>
          </p:cNvSpPr>
          <p:nvPr>
            <p:ph idx="1"/>
          </p:nvPr>
        </p:nvSpPr>
        <p:spPr>
          <a:xfrm>
            <a:off x="609600" y="426720"/>
            <a:ext cx="11079480" cy="5913120"/>
          </a:xfrm>
        </p:spPr>
        <p:txBody>
          <a:bodyPr>
            <a:normAutofit/>
          </a:bodyPr>
          <a:lstStyle/>
          <a:p>
            <a:r>
              <a:rPr lang="tr-TR" b="1" dirty="0">
                <a:solidFill>
                  <a:schemeClr val="accent1"/>
                </a:solidFill>
              </a:rPr>
              <a:t>ÖZEL TAKAS VE BAĞLI MUAMELE</a:t>
            </a:r>
          </a:p>
          <a:p>
            <a:r>
              <a:rPr lang="tr-TR" b="1" dirty="0"/>
              <a:t>Özel takas ve bağlı </a:t>
            </a:r>
            <a:r>
              <a:rPr lang="tr-TR" b="1" dirty="0" err="1"/>
              <a:t>mumele</a:t>
            </a:r>
            <a:r>
              <a:rPr lang="tr-TR" b="1" dirty="0"/>
              <a:t> işlemleri ayrı ödeme özellikleri gösterir bu nedenle </a:t>
            </a:r>
            <a:r>
              <a:rPr lang="tr-TR" b="1" dirty="0" err="1"/>
              <a:t>ayrıayrı</a:t>
            </a:r>
            <a:r>
              <a:rPr lang="tr-TR" b="1" dirty="0"/>
              <a:t> ele alınacaktır.</a:t>
            </a:r>
          </a:p>
          <a:p>
            <a:r>
              <a:rPr lang="tr-TR" b="1" dirty="0"/>
              <a:t>Özel Takas İşlemleri</a:t>
            </a:r>
          </a:p>
          <a:p>
            <a:r>
              <a:rPr lang="tr-TR" b="1" dirty="0"/>
              <a:t>Mal ve/veya hizmet ihraç ve ithalinde karşılıklı tarafların aynı gerçek veya tüzel kişiler olması halinde, bunların bedelleri herhangi bir para hareketi söz konusu olmaksızın kısmen veya tamamen birbiri ile takas (mahsup) edilebilir.</a:t>
            </a:r>
          </a:p>
          <a:p>
            <a:r>
              <a:rPr lang="tr-TR" b="1" dirty="0"/>
              <a:t>Hesapların izlenmesi bakımından ithalat ve ihracat işlemleri aynı banka tarafından yürütülür. Malların ithalatı sırasında GB ’de ödeme şekli ilgililerce “Özel Takas” olarak belirtilir. Bu durumda gümrüklerce, söz konusu GB ’de belirtilen aracı bankaya bu ithalatla ilgili gerekli bilgi iletilir.</a:t>
            </a:r>
          </a:p>
          <a:p>
            <a:endParaRPr lang="tr-TR" sz="2000" dirty="0"/>
          </a:p>
        </p:txBody>
      </p:sp>
    </p:spTree>
    <p:extLst>
      <p:ext uri="{BB962C8B-B14F-4D97-AF65-F5344CB8AC3E}">
        <p14:creationId xmlns:p14="http://schemas.microsoft.com/office/powerpoint/2010/main" val="1928412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42A496B6-7FC7-45F0-9571-7250BB95003B}"/>
              </a:ext>
            </a:extLst>
          </p:cNvPr>
          <p:cNvSpPr>
            <a:spLocks noGrp="1"/>
          </p:cNvSpPr>
          <p:nvPr>
            <p:ph idx="1"/>
          </p:nvPr>
        </p:nvSpPr>
        <p:spPr>
          <a:xfrm>
            <a:off x="457200" y="320040"/>
            <a:ext cx="10896600" cy="6111240"/>
          </a:xfrm>
        </p:spPr>
        <p:txBody>
          <a:bodyPr>
            <a:normAutofit/>
          </a:bodyPr>
          <a:lstStyle/>
          <a:p>
            <a:r>
              <a:rPr lang="tr-TR" b="1" dirty="0">
                <a:solidFill>
                  <a:schemeClr val="accent1"/>
                </a:solidFill>
              </a:rPr>
              <a:t>Takas talebi;</a:t>
            </a:r>
          </a:p>
          <a:p>
            <a:r>
              <a:rPr lang="tr-TR" b="1" dirty="0"/>
              <a:t>• Mal ve/veya hizmet ihracatının önce yapılması halinde mal ihracatı için ihracatla ilgili olarak belirlenen tahsil süreleri, hizmet ihraç bedelleri içinse hizmete ilişkin fatura ve/veya hak ediş raporu tarihinden itibaren 180 gün içinde,</a:t>
            </a:r>
          </a:p>
          <a:p>
            <a:r>
              <a:rPr lang="tr-TR" b="1" dirty="0"/>
              <a:t>• Mal ithalatının önce yapılması halinde ithal tarihinden itibaren 180 gün, hizmet ithalatının önce yapılması halinde ise mal ihracına ilişkin bedellerin tahsil süreleri içinde bankalara yapılır.</a:t>
            </a:r>
          </a:p>
          <a:p>
            <a:endParaRPr lang="tr-TR" sz="2400" dirty="0"/>
          </a:p>
        </p:txBody>
      </p:sp>
    </p:spTree>
    <p:extLst>
      <p:ext uri="{BB962C8B-B14F-4D97-AF65-F5344CB8AC3E}">
        <p14:creationId xmlns:p14="http://schemas.microsoft.com/office/powerpoint/2010/main" val="3782282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86F98DB-AD35-498E-B860-6BC9DDDC1A9A}"/>
              </a:ext>
            </a:extLst>
          </p:cNvPr>
          <p:cNvSpPr>
            <a:spLocks noGrp="1"/>
          </p:cNvSpPr>
          <p:nvPr>
            <p:ph idx="1"/>
          </p:nvPr>
        </p:nvSpPr>
        <p:spPr>
          <a:xfrm>
            <a:off x="555710" y="477998"/>
            <a:ext cx="11194330" cy="6517162"/>
          </a:xfrm>
        </p:spPr>
        <p:txBody>
          <a:bodyPr>
            <a:normAutofit/>
          </a:bodyPr>
          <a:lstStyle/>
          <a:p>
            <a:r>
              <a:rPr lang="tr-TR" b="1" dirty="0">
                <a:highlight>
                  <a:srgbClr val="FFFF00"/>
                </a:highlight>
              </a:rPr>
              <a:t>Bağlı Muamele</a:t>
            </a:r>
          </a:p>
          <a:p>
            <a:r>
              <a:rPr lang="tr-TR" b="1" dirty="0"/>
              <a:t>İthal edilen mal, hizmet ve teknoloji bedelinin mal, hizmet ve teknoloji ihracı ile karşılanmasına bağlı muamele denilmektedir.</a:t>
            </a:r>
          </a:p>
          <a:p>
            <a:r>
              <a:rPr lang="tr-TR" b="1" dirty="0"/>
              <a:t>Bağlı muamele yapılabilmesi için ihracatçı firmanın üyesi olduğu veya bulunduğu bölgedeki İhracatçı Birliğinden izin belgesi alması ve bunun bankalarca aranması gerekir.</a:t>
            </a:r>
          </a:p>
          <a:p>
            <a:r>
              <a:rPr lang="tr-TR" b="1" dirty="0"/>
              <a:t>Dış Ticarette, ihracata konu malların, hizmetlerin ve teknolojilerin bedellerinin dış ticarette taraf olan ülkeler ve firmalar arasında yapılan anlaşmaya istinaden para yerine geçen diğer mal, hizmet ve teknoloji ithalatıyla karşılanması ve aradaki artı ya da eksi farkların döviz transferleri ile kapatılmasıdır. Bu işlemde ikiden fazla taraf söz konusudur.</a:t>
            </a:r>
          </a:p>
          <a:p>
            <a:endParaRPr lang="tr-TR" sz="2400" dirty="0"/>
          </a:p>
        </p:txBody>
      </p:sp>
    </p:spTree>
    <p:extLst>
      <p:ext uri="{BB962C8B-B14F-4D97-AF65-F5344CB8AC3E}">
        <p14:creationId xmlns:p14="http://schemas.microsoft.com/office/powerpoint/2010/main" val="3672616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EB419D6E-6BF5-4C8C-AAF1-AC19D0BCDCF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39400" y="681037"/>
            <a:ext cx="914400" cy="914400"/>
          </a:xfrm>
          <a:prstGeom prst="rect">
            <a:avLst/>
          </a:prstGeom>
        </p:spPr>
      </p:pic>
      <p:sp>
        <p:nvSpPr>
          <p:cNvPr id="3" name="İçerik Yer Tutucusu 2">
            <a:extLst>
              <a:ext uri="{FF2B5EF4-FFF2-40B4-BE49-F238E27FC236}">
                <a16:creationId xmlns:a16="http://schemas.microsoft.com/office/drawing/2014/main" id="{97D75342-9876-4BE6-BC4A-748D879A82CC}"/>
              </a:ext>
            </a:extLst>
          </p:cNvPr>
          <p:cNvSpPr>
            <a:spLocks noGrp="1"/>
          </p:cNvSpPr>
          <p:nvPr>
            <p:ph idx="1"/>
          </p:nvPr>
        </p:nvSpPr>
        <p:spPr>
          <a:xfrm>
            <a:off x="487680" y="426720"/>
            <a:ext cx="11445240" cy="6431280"/>
          </a:xfrm>
        </p:spPr>
        <p:txBody>
          <a:bodyPr>
            <a:normAutofit/>
          </a:bodyPr>
          <a:lstStyle/>
          <a:p>
            <a:r>
              <a:rPr lang="tr-TR" sz="2400" b="1" dirty="0">
                <a:solidFill>
                  <a:srgbClr val="FF0000"/>
                </a:solidFill>
              </a:rPr>
              <a:t>Peşin Ödemede Taraflar</a:t>
            </a:r>
          </a:p>
          <a:p>
            <a:r>
              <a:rPr lang="tr-TR" sz="2400" b="1" dirty="0"/>
              <a:t>Peşin ödeme genellikle birbirini çok iyi tanıyan alıcı ve satıcı arasında yapılmaktadır.</a:t>
            </a:r>
          </a:p>
          <a:p>
            <a:r>
              <a:rPr lang="tr-TR" sz="2400" b="1" dirty="0"/>
              <a:t>Bu ödeme şekli ihracatçı ve ithalatçı arasındaki güvene dayanır.</a:t>
            </a:r>
          </a:p>
          <a:p>
            <a:r>
              <a:rPr lang="tr-TR" sz="2400" b="1" dirty="0">
                <a:solidFill>
                  <a:srgbClr val="FF0000"/>
                </a:solidFill>
              </a:rPr>
              <a:t>Doğabilecek Riskler</a:t>
            </a:r>
          </a:p>
          <a:p>
            <a:r>
              <a:rPr lang="tr-TR" sz="2400" b="1" dirty="0"/>
              <a:t>Dış ticaret işlemlerinde firmalar çoğu zaman farklı risklerle karşı karşıya kalmaktadır.</a:t>
            </a:r>
          </a:p>
          <a:p>
            <a:r>
              <a:rPr lang="tr-TR" sz="2400" b="1" dirty="0"/>
              <a:t>Dış ticarete taraf olan firmaların farklı ülkelerde bulunmaları, mevzuatlarının farklı olması, değişik para birimlerini kullanmaları, ayrı dillerin konuşulması gibi nedenler firmaları ödeme konusunda çeşitli risklerle karşı karşıya bırakmaktadır.</a:t>
            </a:r>
          </a:p>
          <a:p>
            <a:r>
              <a:rPr lang="tr-TR" sz="2400" b="1" dirty="0"/>
              <a:t>İhracatçı sattığı malın bedelini zamanında ve belirtilen şekilde tahsil etmeyi, ithalatçı ise bedelini ödeyeceği malı zamanında ve istenilen özelliklerde almayı amaçlamaktadır.</a:t>
            </a:r>
          </a:p>
          <a:p>
            <a:r>
              <a:rPr lang="tr-TR" sz="2400" b="1" dirty="0"/>
              <a:t>Peşin ödeme şekli, ihracatçı açısından en elverişli ödeme şeklidir. Ancak mallar gönderilmeden parası ödendiği için riskin tümü ithalatçı (alıcı) üzerindedir. Bu ödeme şeklinde alıcı için olası bazı riskleri vardır.</a:t>
            </a:r>
          </a:p>
          <a:p>
            <a:endParaRPr lang="tr-TR" sz="1800" dirty="0"/>
          </a:p>
        </p:txBody>
      </p:sp>
    </p:spTree>
    <p:extLst>
      <p:ext uri="{BB962C8B-B14F-4D97-AF65-F5344CB8AC3E}">
        <p14:creationId xmlns:p14="http://schemas.microsoft.com/office/powerpoint/2010/main" val="392892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3272F5B9-216E-4F77-A7E9-6652BC5FB36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39400" y="681037"/>
            <a:ext cx="914400" cy="914400"/>
          </a:xfrm>
          <a:prstGeom prst="rect">
            <a:avLst/>
          </a:prstGeom>
        </p:spPr>
      </p:pic>
      <p:sp>
        <p:nvSpPr>
          <p:cNvPr id="3" name="İçerik Yer Tutucusu 2">
            <a:extLst>
              <a:ext uri="{FF2B5EF4-FFF2-40B4-BE49-F238E27FC236}">
                <a16:creationId xmlns:a16="http://schemas.microsoft.com/office/drawing/2014/main" id="{0DA2998A-5698-449B-A5E2-0E7CC5B107BF}"/>
              </a:ext>
            </a:extLst>
          </p:cNvPr>
          <p:cNvSpPr>
            <a:spLocks noGrp="1"/>
          </p:cNvSpPr>
          <p:nvPr>
            <p:ph idx="1"/>
          </p:nvPr>
        </p:nvSpPr>
        <p:spPr>
          <a:xfrm>
            <a:off x="472440" y="411480"/>
            <a:ext cx="10881360" cy="6446520"/>
          </a:xfrm>
        </p:spPr>
        <p:txBody>
          <a:bodyPr>
            <a:normAutofit/>
          </a:bodyPr>
          <a:lstStyle/>
          <a:p>
            <a:r>
              <a:rPr lang="tr-TR" b="1" dirty="0">
                <a:solidFill>
                  <a:srgbClr val="FF0000"/>
                </a:solidFill>
              </a:rPr>
              <a:t>Ödeme Yapılacak Banka</a:t>
            </a:r>
          </a:p>
          <a:p>
            <a:r>
              <a:rPr lang="tr-TR" b="1" dirty="0"/>
              <a:t>Mal ve hizmet ihracı ile ihracat sayılan satış ve teslimler karşılığında gelen peşin bedeller ihracatçı veya yurt dışında yerleşik kişiler adına açılan Döviz Tevdiat Hesaplarına (DTH) alınır ve bu hesaptan kısım </a:t>
            </a:r>
            <a:r>
              <a:rPr lang="tr-TR" b="1" dirty="0" err="1"/>
              <a:t>kısım</a:t>
            </a:r>
            <a:r>
              <a:rPr lang="tr-TR" b="1" dirty="0"/>
              <a:t> alışı yapılabilir.</a:t>
            </a:r>
          </a:p>
          <a:p>
            <a:r>
              <a:rPr lang="tr-TR" b="1" dirty="0"/>
              <a:t>Peşin bedeller, gönderenin </a:t>
            </a:r>
            <a:r>
              <a:rPr lang="tr-TR" b="1" dirty="0" err="1"/>
              <a:t>muvafakatı</a:t>
            </a:r>
            <a:r>
              <a:rPr lang="tr-TR" b="1" dirty="0"/>
              <a:t> (onayı) ile devreden ihracatçı firmanın beyanın alınması ve devralan </a:t>
            </a:r>
            <a:r>
              <a:rPr lang="tr-TR" b="1" dirty="0" err="1"/>
              <a:t>tarfından</a:t>
            </a:r>
            <a:r>
              <a:rPr lang="tr-TR" b="1" dirty="0"/>
              <a:t> tekrar devredilmemek kaydıyla başka bir ihracatçı firmaya devredilebilir. </a:t>
            </a:r>
          </a:p>
          <a:p>
            <a:endParaRPr lang="tr-TR" dirty="0"/>
          </a:p>
        </p:txBody>
      </p:sp>
    </p:spTree>
    <p:extLst>
      <p:ext uri="{BB962C8B-B14F-4D97-AF65-F5344CB8AC3E}">
        <p14:creationId xmlns:p14="http://schemas.microsoft.com/office/powerpoint/2010/main" val="4277802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131CE07F-701F-46E4-BC8C-FAA4C0830E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8600" y="0"/>
            <a:ext cx="914400" cy="914400"/>
          </a:xfrm>
          <a:prstGeom prst="rect">
            <a:avLst/>
          </a:prstGeom>
        </p:spPr>
      </p:pic>
      <p:sp>
        <p:nvSpPr>
          <p:cNvPr id="3" name="İçerik Yer Tutucusu 2">
            <a:extLst>
              <a:ext uri="{FF2B5EF4-FFF2-40B4-BE49-F238E27FC236}">
                <a16:creationId xmlns:a16="http://schemas.microsoft.com/office/drawing/2014/main" id="{673707C4-4EAB-4F0E-8704-A5E6B9C05212}"/>
              </a:ext>
            </a:extLst>
          </p:cNvPr>
          <p:cNvSpPr>
            <a:spLocks noGrp="1"/>
          </p:cNvSpPr>
          <p:nvPr>
            <p:ph idx="1"/>
          </p:nvPr>
        </p:nvSpPr>
        <p:spPr>
          <a:xfrm>
            <a:off x="685800" y="198120"/>
            <a:ext cx="11506200" cy="6659880"/>
          </a:xfrm>
        </p:spPr>
        <p:txBody>
          <a:bodyPr>
            <a:normAutofit/>
          </a:bodyPr>
          <a:lstStyle/>
          <a:p>
            <a:r>
              <a:rPr lang="tr-TR" sz="3200" b="1" dirty="0">
                <a:solidFill>
                  <a:srgbClr val="FF0000"/>
                </a:solidFill>
              </a:rPr>
              <a:t>Döviz Alım Belgesi</a:t>
            </a:r>
          </a:p>
          <a:p>
            <a:r>
              <a:rPr lang="tr-TR" sz="3200" b="1" dirty="0"/>
              <a:t>Döviz tevdiat hesabına alınan dövizlerin ihracat hesabının kapatılmasında kullanılabilmesi için mutlaka döviz alım belgesi (DAB) düzenlenmesi gerekir.</a:t>
            </a:r>
          </a:p>
          <a:p>
            <a:r>
              <a:rPr lang="tr-TR" sz="3200" b="1" dirty="0"/>
              <a:t>Tahsil edilen peşin bedelle ilgili olarak düzenlenecek DAB üzerinde;</a:t>
            </a:r>
          </a:p>
          <a:p>
            <a:r>
              <a:rPr lang="tr-TR" sz="3200" b="1" dirty="0"/>
              <a:t>Bedelin peşin ihracat bedeli olduğu</a:t>
            </a:r>
          </a:p>
          <a:p>
            <a:r>
              <a:rPr lang="tr-TR" sz="3200" b="1" dirty="0"/>
              <a:t>Ne şekilde gönderildiği (havale, efektif, çek veya kredi kartı)</a:t>
            </a:r>
          </a:p>
          <a:p>
            <a:r>
              <a:rPr lang="tr-TR" sz="3200" b="1" dirty="0"/>
              <a:t>Peşin bedelin süresi belirtilir.</a:t>
            </a:r>
          </a:p>
          <a:p>
            <a:endParaRPr lang="tr-TR" sz="3200" b="1" dirty="0"/>
          </a:p>
          <a:p>
            <a:endParaRPr lang="tr-TR" dirty="0"/>
          </a:p>
        </p:txBody>
      </p:sp>
    </p:spTree>
    <p:extLst>
      <p:ext uri="{BB962C8B-B14F-4D97-AF65-F5344CB8AC3E}">
        <p14:creationId xmlns:p14="http://schemas.microsoft.com/office/powerpoint/2010/main" val="3688776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F82D2783-05FE-45B9-83F4-2B8F21E17A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96600" y="403066"/>
            <a:ext cx="914400" cy="914400"/>
          </a:xfrm>
          <a:prstGeom prst="rect">
            <a:avLst/>
          </a:prstGeom>
        </p:spPr>
      </p:pic>
      <p:sp>
        <p:nvSpPr>
          <p:cNvPr id="3" name="İçerik Yer Tutucusu 2">
            <a:extLst>
              <a:ext uri="{FF2B5EF4-FFF2-40B4-BE49-F238E27FC236}">
                <a16:creationId xmlns:a16="http://schemas.microsoft.com/office/drawing/2014/main" id="{73642F01-1D4D-4DEF-A9AC-BD30DDCEE129}"/>
              </a:ext>
            </a:extLst>
          </p:cNvPr>
          <p:cNvSpPr>
            <a:spLocks noGrp="1"/>
          </p:cNvSpPr>
          <p:nvPr>
            <p:ph idx="1"/>
          </p:nvPr>
        </p:nvSpPr>
        <p:spPr>
          <a:xfrm>
            <a:off x="381000" y="1317466"/>
            <a:ext cx="11551920" cy="5266214"/>
          </a:xfrm>
        </p:spPr>
        <p:txBody>
          <a:bodyPr>
            <a:normAutofit/>
          </a:bodyPr>
          <a:lstStyle/>
          <a:p>
            <a:r>
              <a:rPr lang="tr-TR" sz="3200" b="1" dirty="0">
                <a:solidFill>
                  <a:srgbClr val="FF0000"/>
                </a:solidFill>
              </a:rPr>
              <a:t>Gemi İnşasında</a:t>
            </a:r>
          </a:p>
          <a:p>
            <a:r>
              <a:rPr lang="tr-TR" sz="3200" b="1" dirty="0"/>
              <a:t>Gemi inşa ve ihracının (hazır gemi hariç) finansmanı amacıyla getirilecek peşin bedelin kullanım süresi, </a:t>
            </a:r>
            <a:r>
              <a:rPr lang="tr-TR" sz="3200" b="1" dirty="0" err="1"/>
              <a:t>DAB’ın</a:t>
            </a:r>
            <a:r>
              <a:rPr lang="tr-TR" sz="3200" b="1" dirty="0"/>
              <a:t> düzenlendiği tarihten, bu dövizlerin </a:t>
            </a:r>
            <a:r>
              <a:rPr lang="tr-TR" sz="3200" b="1" dirty="0" err="1"/>
              <a:t>DTH’ye</a:t>
            </a:r>
            <a:r>
              <a:rPr lang="tr-TR" sz="3200" b="1" dirty="0"/>
              <a:t> alınmış olması halinde ise bu hesaba alınış tarihinden itibaren 24 aydır. Başka bir deyişle; gemi inşa ve ihraç (hazır gemi hariç) bedeli olan peşin dövizlerde ihracatın 24 ay içinde gerçekleştirilmesi zorunludur. Gemi inşa ve ihracı için gelen peşin bedel karşılığında başka bir mal ihraç edilmesi halinde bu süre 18 ayla sınırlıdır.</a:t>
            </a:r>
          </a:p>
          <a:p>
            <a:endParaRPr lang="tr-TR" dirty="0"/>
          </a:p>
        </p:txBody>
      </p:sp>
    </p:spTree>
    <p:extLst>
      <p:ext uri="{BB962C8B-B14F-4D97-AF65-F5344CB8AC3E}">
        <p14:creationId xmlns:p14="http://schemas.microsoft.com/office/powerpoint/2010/main" val="948799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3ED24B05-075B-40C6-A923-6CECC4C83619}"/>
              </a:ext>
            </a:extLst>
          </p:cNvPr>
          <p:cNvSpPr>
            <a:spLocks noGrp="1"/>
          </p:cNvSpPr>
          <p:nvPr>
            <p:ph idx="1"/>
          </p:nvPr>
        </p:nvSpPr>
        <p:spPr>
          <a:xfrm>
            <a:off x="426720" y="591344"/>
            <a:ext cx="11762232" cy="6114256"/>
          </a:xfrm>
        </p:spPr>
        <p:txBody>
          <a:bodyPr>
            <a:normAutofit/>
          </a:bodyPr>
          <a:lstStyle/>
          <a:p>
            <a:r>
              <a:rPr lang="tr-TR" b="1" dirty="0">
                <a:highlight>
                  <a:srgbClr val="FFFF00"/>
                </a:highlight>
              </a:rPr>
              <a:t>Menşe </a:t>
            </a:r>
            <a:r>
              <a:rPr lang="tr-TR" b="1" dirty="0" err="1">
                <a:highlight>
                  <a:srgbClr val="FFFF00"/>
                </a:highlight>
              </a:rPr>
              <a:t>Şehadetnamesi</a:t>
            </a:r>
            <a:r>
              <a:rPr lang="tr-TR" b="1" dirty="0">
                <a:highlight>
                  <a:srgbClr val="FFFF00"/>
                </a:highlight>
              </a:rPr>
              <a:t> (</a:t>
            </a:r>
            <a:r>
              <a:rPr lang="tr-TR" b="1" dirty="0" err="1">
                <a:highlight>
                  <a:srgbClr val="FFFF00"/>
                </a:highlight>
              </a:rPr>
              <a:t>Certefical</a:t>
            </a:r>
            <a:r>
              <a:rPr lang="tr-TR" b="1" dirty="0">
                <a:highlight>
                  <a:srgbClr val="FFFF00"/>
                </a:highlight>
              </a:rPr>
              <a:t> Of </a:t>
            </a:r>
            <a:r>
              <a:rPr lang="tr-TR" b="1" dirty="0" err="1">
                <a:highlight>
                  <a:srgbClr val="FFFF00"/>
                </a:highlight>
              </a:rPr>
              <a:t>Origin</a:t>
            </a:r>
            <a:r>
              <a:rPr lang="tr-TR" b="1" dirty="0">
                <a:highlight>
                  <a:srgbClr val="FFFF00"/>
                </a:highlight>
              </a:rPr>
              <a:t>)</a:t>
            </a:r>
          </a:p>
          <a:p>
            <a:r>
              <a:rPr lang="tr-TR" b="1" dirty="0"/>
              <a:t>Menşe </a:t>
            </a:r>
            <a:r>
              <a:rPr lang="tr-TR" b="1" dirty="0" err="1"/>
              <a:t>şehadetnamesi</a:t>
            </a:r>
            <a:r>
              <a:rPr lang="tr-TR" b="1" dirty="0"/>
              <a:t>, ihraç edilen malların menşeini yani üretildiği ülkeyi gösteren bir belgedir. Bu belge, malın o ülkede ekimi, üretimi yapıldığını yada başka bir ülkede yapıldığı yada üretildiği halde menşei verilen ülkede geçirdiği işlem ile önemli bir değişikliğe uğradığını kanıtlayıcı niteliktedir.</a:t>
            </a:r>
          </a:p>
          <a:p>
            <a:r>
              <a:rPr lang="tr-TR" b="1" dirty="0">
                <a:highlight>
                  <a:srgbClr val="FFFF00"/>
                </a:highlight>
              </a:rPr>
              <a:t>Dolaşım Belgesi (</a:t>
            </a:r>
            <a:r>
              <a:rPr lang="tr-TR" b="1" dirty="0" err="1">
                <a:highlight>
                  <a:srgbClr val="FFFF00"/>
                </a:highlight>
              </a:rPr>
              <a:t>Movement</a:t>
            </a:r>
            <a:r>
              <a:rPr lang="tr-TR" b="1" dirty="0">
                <a:highlight>
                  <a:srgbClr val="FFFF00"/>
                </a:highlight>
              </a:rPr>
              <a:t> </a:t>
            </a:r>
            <a:r>
              <a:rPr lang="tr-TR" b="1" dirty="0" err="1">
                <a:highlight>
                  <a:srgbClr val="FFFF00"/>
                </a:highlight>
              </a:rPr>
              <a:t>Certificate</a:t>
            </a:r>
            <a:r>
              <a:rPr lang="tr-TR" b="1" dirty="0">
                <a:highlight>
                  <a:srgbClr val="FFFF00"/>
                </a:highlight>
              </a:rPr>
              <a:t>)</a:t>
            </a:r>
          </a:p>
          <a:p>
            <a:r>
              <a:rPr lang="tr-TR" b="1" dirty="0"/>
              <a:t>Ortak Pazar ülkelerine yapılacak ihracatta ve bu ülkelerden yapılan ithalatta, tercihli rejimden yararlanma imkanı sağlayan bu belge tanzim edilir. Bu belge fiili ihracat sırasında düzenlenir, Ticaret Odasınca tasdik ve Gümrük İdaresince vize edilir.</a:t>
            </a:r>
          </a:p>
          <a:p>
            <a:endParaRPr lang="tr-TR" b="1" dirty="0"/>
          </a:p>
          <a:p>
            <a:endParaRPr lang="tr-TR" sz="2600" dirty="0"/>
          </a:p>
        </p:txBody>
      </p:sp>
    </p:spTree>
    <p:extLst>
      <p:ext uri="{BB962C8B-B14F-4D97-AF65-F5344CB8AC3E}">
        <p14:creationId xmlns:p14="http://schemas.microsoft.com/office/powerpoint/2010/main" val="3047688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F8403D92-FA74-4887-9C31-FB6B39C3A799}"/>
              </a:ext>
            </a:extLst>
          </p:cNvPr>
          <p:cNvSpPr>
            <a:spLocks noGrp="1"/>
          </p:cNvSpPr>
          <p:nvPr>
            <p:ph idx="1"/>
          </p:nvPr>
        </p:nvSpPr>
        <p:spPr>
          <a:xfrm>
            <a:off x="327349" y="543147"/>
            <a:ext cx="11221184" cy="5633816"/>
          </a:xfrm>
        </p:spPr>
        <p:txBody>
          <a:bodyPr>
            <a:normAutofit/>
          </a:bodyPr>
          <a:lstStyle/>
          <a:p>
            <a:r>
              <a:rPr lang="tr-TR" b="1" dirty="0">
                <a:solidFill>
                  <a:schemeClr val="accent1"/>
                </a:solidFill>
              </a:rPr>
              <a:t>İhracat Bilgi Belgesi/Kota Belgesi (</a:t>
            </a:r>
            <a:r>
              <a:rPr lang="tr-TR" b="1" dirty="0" err="1">
                <a:solidFill>
                  <a:schemeClr val="accent1"/>
                </a:solidFill>
              </a:rPr>
              <a:t>Export</a:t>
            </a:r>
            <a:r>
              <a:rPr lang="tr-TR" b="1" dirty="0">
                <a:solidFill>
                  <a:schemeClr val="accent1"/>
                </a:solidFill>
              </a:rPr>
              <a:t> Information </a:t>
            </a:r>
            <a:r>
              <a:rPr lang="tr-TR" b="1" dirty="0" err="1">
                <a:solidFill>
                  <a:schemeClr val="accent1"/>
                </a:solidFill>
              </a:rPr>
              <a:t>Dokument</a:t>
            </a:r>
            <a:r>
              <a:rPr lang="tr-TR" b="1" dirty="0">
                <a:solidFill>
                  <a:schemeClr val="accent1"/>
                </a:solidFill>
              </a:rPr>
              <a:t>-EID)</a:t>
            </a:r>
          </a:p>
          <a:p>
            <a:r>
              <a:rPr lang="tr-TR" b="1" dirty="0"/>
              <a:t>Tekstil gibi bazı mallarımıza ithalatçı ülkelerin miktar kısıtlaması yani kota koymaları halinde kota evrakının İhracatçı Birliklerinden alınarak ithalatçıya gönderilmesi gerekir.</a:t>
            </a:r>
          </a:p>
          <a:p>
            <a:r>
              <a:rPr lang="tr-TR" b="1" dirty="0"/>
              <a:t>Kotaların ihracatçılara dağıtılması geçmişte gerçekleştirdikleri ihracat miktarına (</a:t>
            </a:r>
            <a:r>
              <a:rPr lang="tr-TR" b="1" dirty="0" err="1"/>
              <a:t>Past</a:t>
            </a:r>
            <a:r>
              <a:rPr lang="tr-TR" b="1" dirty="0"/>
              <a:t> </a:t>
            </a:r>
            <a:r>
              <a:rPr lang="tr-TR" b="1" dirty="0" err="1"/>
              <a:t>Performance</a:t>
            </a:r>
            <a:r>
              <a:rPr lang="tr-TR" b="1" dirty="0"/>
              <a:t>) ya da yılda 4 kez dağıtılan serbest kotalara göre yapılır.</a:t>
            </a:r>
          </a:p>
          <a:p>
            <a:r>
              <a:rPr lang="tr-TR" b="1" dirty="0">
                <a:solidFill>
                  <a:schemeClr val="accent1"/>
                </a:solidFill>
              </a:rPr>
              <a:t>Konsolosluk Faturası (</a:t>
            </a:r>
            <a:r>
              <a:rPr lang="tr-TR" b="1" dirty="0" err="1">
                <a:solidFill>
                  <a:schemeClr val="accent1"/>
                </a:solidFill>
              </a:rPr>
              <a:t>Consular</a:t>
            </a:r>
            <a:r>
              <a:rPr lang="tr-TR" b="1" dirty="0">
                <a:solidFill>
                  <a:schemeClr val="accent1"/>
                </a:solidFill>
              </a:rPr>
              <a:t> </a:t>
            </a:r>
            <a:r>
              <a:rPr lang="tr-TR" b="1" dirty="0" err="1">
                <a:solidFill>
                  <a:schemeClr val="accent1"/>
                </a:solidFill>
              </a:rPr>
              <a:t>Invoice</a:t>
            </a:r>
            <a:r>
              <a:rPr lang="tr-TR" b="1" dirty="0">
                <a:solidFill>
                  <a:schemeClr val="accent1"/>
                </a:solidFill>
              </a:rPr>
              <a:t>)</a:t>
            </a:r>
          </a:p>
          <a:p>
            <a:r>
              <a:rPr lang="tr-TR" b="1" dirty="0"/>
              <a:t>Bazı ülkelerin ithalat mevzuatında ihraç ülkelerindeki ithalatçı ülkenin konsolosluğundan sağlanacak boş fatura doldurularak, alınan Konsoloslukça tasdik edilmesi istenir. Böylece mal ithal gümrüğünde tam değeri üzerinden vergilendirilmiş olur. (Bu durum </a:t>
            </a:r>
            <a:r>
              <a:rPr lang="tr-TR" b="1" dirty="0" err="1"/>
              <a:t>advalorem</a:t>
            </a:r>
            <a:r>
              <a:rPr lang="tr-TR" b="1" dirty="0"/>
              <a:t> vergilerde önem taşır)</a:t>
            </a:r>
          </a:p>
          <a:p>
            <a:endParaRPr lang="tr-TR" b="1" dirty="0"/>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882089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B4C7B27E-FFDA-4493-9135-D262CEBB5845}"/>
              </a:ext>
            </a:extLst>
          </p:cNvPr>
          <p:cNvSpPr>
            <a:spLocks noGrp="1"/>
          </p:cNvSpPr>
          <p:nvPr>
            <p:ph idx="1"/>
          </p:nvPr>
        </p:nvSpPr>
        <p:spPr>
          <a:xfrm>
            <a:off x="1630680" y="1249680"/>
            <a:ext cx="10866120" cy="5608320"/>
          </a:xfrm>
        </p:spPr>
        <p:txBody>
          <a:bodyPr anchor="t">
            <a:normAutofit/>
          </a:bodyPr>
          <a:lstStyle/>
          <a:p>
            <a:r>
              <a:rPr lang="tr-TR" b="1" dirty="0">
                <a:highlight>
                  <a:srgbClr val="FFFF00"/>
                </a:highlight>
              </a:rPr>
              <a:t>Tasdikli Fatura (</a:t>
            </a:r>
            <a:r>
              <a:rPr lang="tr-TR" b="1" dirty="0" err="1">
                <a:highlight>
                  <a:srgbClr val="FFFF00"/>
                </a:highlight>
              </a:rPr>
              <a:t>Legalized</a:t>
            </a:r>
            <a:r>
              <a:rPr lang="tr-TR" b="1" dirty="0">
                <a:highlight>
                  <a:srgbClr val="FFFF00"/>
                </a:highlight>
              </a:rPr>
              <a:t> </a:t>
            </a:r>
            <a:r>
              <a:rPr lang="tr-TR" b="1" dirty="0" err="1">
                <a:highlight>
                  <a:srgbClr val="FFFF00"/>
                </a:highlight>
              </a:rPr>
              <a:t>Invoice</a:t>
            </a:r>
            <a:r>
              <a:rPr lang="tr-TR" b="1" dirty="0">
                <a:highlight>
                  <a:srgbClr val="FFFF00"/>
                </a:highlight>
              </a:rPr>
              <a:t>)</a:t>
            </a:r>
          </a:p>
          <a:p>
            <a:r>
              <a:rPr lang="tr-TR" b="1" dirty="0"/>
              <a:t>Özellikle Orta Doğu ülkeleri, ticari faturaların ihraç ülkesindeki kendi konsolosluklarınca tasdik edilmesini isterler. Burada amaç, yüksek fatura bedeli tanzim ederek ülke dışına döviz kaçışını önlemektir.</a:t>
            </a:r>
          </a:p>
          <a:p>
            <a:r>
              <a:rPr lang="tr-TR" b="1" dirty="0">
                <a:highlight>
                  <a:srgbClr val="FFFF00"/>
                </a:highlight>
              </a:rPr>
              <a:t>Sevk belgesi (Konşimento - Bill of </a:t>
            </a:r>
            <a:r>
              <a:rPr lang="tr-TR" b="1" dirty="0" err="1">
                <a:highlight>
                  <a:srgbClr val="FFFF00"/>
                </a:highlight>
              </a:rPr>
              <a:t>Lading</a:t>
            </a:r>
            <a:r>
              <a:rPr lang="tr-TR" b="1" dirty="0">
                <a:highlight>
                  <a:srgbClr val="FFFF00"/>
                </a:highlight>
              </a:rPr>
              <a:t>)</a:t>
            </a:r>
          </a:p>
          <a:p>
            <a:r>
              <a:rPr lang="tr-TR" b="1" dirty="0"/>
              <a:t>Tren, uçak veya gemi ile yapılan taşımacılıkta kullanılan ve malın taşımak üzere teslim alındığını ve varış noktasında konşimento sahibine teslim edileceğini gösteren kıymetli evrak niteliğinde bir belgedir.</a:t>
            </a:r>
          </a:p>
          <a:p>
            <a:endParaRPr lang="tr-TR" sz="2400" dirty="0"/>
          </a:p>
        </p:txBody>
      </p:sp>
    </p:spTree>
    <p:extLst>
      <p:ext uri="{BB962C8B-B14F-4D97-AF65-F5344CB8AC3E}">
        <p14:creationId xmlns:p14="http://schemas.microsoft.com/office/powerpoint/2010/main" val="2169981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D723D208-776D-4418-9C20-783A4B30607E}"/>
              </a:ext>
            </a:extLst>
          </p:cNvPr>
          <p:cNvSpPr>
            <a:spLocks noGrp="1"/>
          </p:cNvSpPr>
          <p:nvPr>
            <p:ph idx="1"/>
          </p:nvPr>
        </p:nvSpPr>
        <p:spPr>
          <a:xfrm>
            <a:off x="838200" y="548640"/>
            <a:ext cx="10896600" cy="5456722"/>
          </a:xfrm>
        </p:spPr>
        <p:txBody>
          <a:bodyPr>
            <a:normAutofit/>
          </a:bodyPr>
          <a:lstStyle/>
          <a:p>
            <a:r>
              <a:rPr lang="tr-TR" sz="2400" b="1" dirty="0">
                <a:solidFill>
                  <a:schemeClr val="accent1"/>
                </a:solidFill>
              </a:rPr>
              <a:t>Sigorta belgesi</a:t>
            </a:r>
          </a:p>
          <a:p>
            <a:r>
              <a:rPr lang="tr-TR" sz="2400" b="1" dirty="0"/>
              <a:t>CIF veya CI teslim şekline göre yapılan ihracatta </a:t>
            </a:r>
            <a:r>
              <a:rPr lang="tr-TR" sz="2400" b="1" dirty="0" err="1"/>
              <a:t>sözkonusu</a:t>
            </a:r>
            <a:r>
              <a:rPr lang="tr-TR" sz="2400" b="1" dirty="0"/>
              <a:t> olmaktadır. İthalatçının verdiği bilgiler ve talimat doğrultusunda ve ithalatçı hesabına ihracatçı tarafından yaptırılmaktadır.</a:t>
            </a:r>
          </a:p>
          <a:p>
            <a:r>
              <a:rPr lang="tr-TR" sz="2400" b="1" dirty="0"/>
              <a:t>Dış ticarette, söz konusu olan ticari mal rizikolara karşı sigorta ettirilmiş olmaktadır.</a:t>
            </a:r>
          </a:p>
          <a:p>
            <a:r>
              <a:rPr lang="tr-TR" sz="2400" b="1" dirty="0">
                <a:solidFill>
                  <a:schemeClr val="accent1"/>
                </a:solidFill>
              </a:rPr>
              <a:t>Navlun Faturası: </a:t>
            </a:r>
          </a:p>
          <a:p>
            <a:r>
              <a:rPr lang="tr-TR" sz="2400" b="1" dirty="0"/>
              <a:t>CF veya CIF satışta, navlun satıcı tarafından ödenmektedir. Mal ile ilgili satış faturasında, navlun tutarı mal bedeline dahil olarak veya ayrı olarak gösterilebilmektedir. Bu faturaya Navlun Faturası denmektedir. Akreditif, mal bedeli ile birlikte navlun bedelini de içeriyorsa, konşimento ve diğer sevk belgesi üzerinde "Navlunu ödenmiştir" kaydının bulunması gerekmektedir.</a:t>
            </a:r>
          </a:p>
          <a:p>
            <a:endParaRPr lang="tr-TR" sz="2000" dirty="0"/>
          </a:p>
        </p:txBody>
      </p:sp>
    </p:spTree>
    <p:extLst>
      <p:ext uri="{BB962C8B-B14F-4D97-AF65-F5344CB8AC3E}">
        <p14:creationId xmlns:p14="http://schemas.microsoft.com/office/powerpoint/2010/main" val="27302912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1247</Words>
  <Application>Microsoft Office PowerPoint</Application>
  <PresentationFormat>Geniş ekran</PresentationFormat>
  <Paragraphs>72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 DIŞ TİCARETTE KULLANILAN ÖDEME TÜRLERİ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DIŞ TİCARETTE KULLANILAN ÖDEME TÜRLERİ </dc:title>
  <dc:creator>selami özal</dc:creator>
  <cp:lastModifiedBy>selami özal</cp:lastModifiedBy>
  <cp:revision>3</cp:revision>
  <dcterms:created xsi:type="dcterms:W3CDTF">2020-04-24T21:31:03Z</dcterms:created>
  <dcterms:modified xsi:type="dcterms:W3CDTF">2020-04-24T21:46:05Z</dcterms:modified>
</cp:coreProperties>
</file>