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5" r:id="rId2"/>
    <p:sldId id="260" r:id="rId3"/>
    <p:sldId id="257" r:id="rId4"/>
    <p:sldId id="262" r:id="rId5"/>
    <p:sldId id="256" r:id="rId6"/>
    <p:sldId id="259" r:id="rId7"/>
    <p:sldId id="258" r:id="rId8"/>
    <p:sldId id="264" r:id="rId9"/>
    <p:sldId id="263" r:id="rId10"/>
    <p:sldId id="266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A1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3246" autoAdjust="0"/>
  </p:normalViewPr>
  <p:slideViewPr>
    <p:cSldViewPr snapToGrid="0">
      <p:cViewPr>
        <p:scale>
          <a:sx n="50" d="100"/>
          <a:sy n="50" d="100"/>
        </p:scale>
        <p:origin x="-127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29E8E-2809-497B-AA56-434CE116F6AD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4078C-C170-424D-9704-A3E388434A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11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7C3-D44D-401A-B6B6-CF3DE1668DD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2-DFDB-4FAA-8B6A-A158B072707C}" type="slidenum">
              <a:rPr lang="tr-TR" smtClean="0"/>
              <a:t>‹#›</a:t>
            </a:fld>
            <a:endParaRPr lang="tr-T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7C3-D44D-401A-B6B6-CF3DE1668DD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2-DFDB-4FAA-8B6A-A158B072707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7C3-D44D-401A-B6B6-CF3DE1668DD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2-DFDB-4FAA-8B6A-A158B072707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7C3-D44D-401A-B6B6-CF3DE1668DD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2-DFDB-4FAA-8B6A-A158B072707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7C3-D44D-401A-B6B6-CF3DE1668DD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2-DFDB-4FAA-8B6A-A158B072707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7C3-D44D-401A-B6B6-CF3DE1668DD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2-DFDB-4FAA-8B6A-A158B072707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7C3-D44D-401A-B6B6-CF3DE1668DD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2-DFDB-4FAA-8B6A-A158B072707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7C3-D44D-401A-B6B6-CF3DE1668DD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2-DFDB-4FAA-8B6A-A158B072707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7C3-D44D-401A-B6B6-CF3DE1668DD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2-DFDB-4FAA-8B6A-A158B072707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7C3-D44D-401A-B6B6-CF3DE1668DD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2-DFDB-4FAA-8B6A-A158B072707C}" type="slidenum">
              <a:rPr lang="tr-TR" smtClean="0"/>
              <a:t>‹#›</a:t>
            </a:fld>
            <a:endParaRPr lang="tr-T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7C3-D44D-401A-B6B6-CF3DE1668DD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2-DFDB-4FAA-8B6A-A158B072707C}" type="slidenum">
              <a:rPr lang="tr-TR" smtClean="0"/>
              <a:t>‹#›</a:t>
            </a:fld>
            <a:endParaRPr lang="tr-T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E7A57C3-D44D-401A-B6B6-CF3DE1668DD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DAB4FE2-DFDB-4FAA-8B6A-A158B072707C}" type="slidenum">
              <a:rPr lang="tr-TR" smtClean="0"/>
              <a:t>‹#›</a:t>
            </a:fld>
            <a:endParaRPr lang="tr-TR"/>
          </a:p>
        </p:txBody>
      </p:sp>
      <p:sp>
        <p:nvSpPr>
          <p:cNvPr id="7" name="Metin kutusu 6"/>
          <p:cNvSpPr txBox="1"/>
          <p:nvPr userDrawn="1"/>
        </p:nvSpPr>
        <p:spPr>
          <a:xfrm>
            <a:off x="4076700" y="3695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9" name="Metin kutusu 8"/>
          <p:cNvSpPr txBox="1"/>
          <p:nvPr userDrawn="1"/>
        </p:nvSpPr>
        <p:spPr>
          <a:xfrm>
            <a:off x="199136" y="137160"/>
            <a:ext cx="11826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tx1">
                    <a:alpha val="30000"/>
                  </a:schemeClr>
                </a:solidFill>
                <a:latin typeface="Times New Roman" pitchFamily="18" charset="0"/>
                <a:cs typeface="Times New Roman" pitchFamily="18" charset="0"/>
              </a:rPr>
              <a:t>Ankara Üniversitesi Diş Hekimliği </a:t>
            </a:r>
            <a:r>
              <a:rPr lang="tr-TR" sz="2400" b="1" dirty="0" smtClean="0">
                <a:solidFill>
                  <a:schemeClr val="tx1">
                    <a:alpha val="30000"/>
                  </a:schemeClr>
                </a:solidFill>
                <a:latin typeface="Times New Roman" pitchFamily="18" charset="0"/>
                <a:cs typeface="Times New Roman" pitchFamily="18" charset="0"/>
              </a:rPr>
              <a:t>Fakültesi</a:t>
            </a:r>
            <a:r>
              <a:rPr lang="tr-TR" sz="2400" b="1" baseline="0" dirty="0" smtClean="0">
                <a:solidFill>
                  <a:schemeClr val="tx1">
                    <a:alpha val="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solidFill>
                  <a:schemeClr val="tx1">
                    <a:alpha val="30000"/>
                  </a:schemeClr>
                </a:solidFill>
                <a:latin typeface="Times New Roman" pitchFamily="18" charset="0"/>
                <a:cs typeface="Times New Roman" pitchFamily="18" charset="0"/>
              </a:rPr>
              <a:t>Ağız, Diş ve Çene Radyolojisi Anabilim Dalı</a:t>
            </a:r>
          </a:p>
          <a:p>
            <a:endParaRPr lang="tr-TR" sz="44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sa=i&amp;rct=j&amp;q=&amp;esrc=s&amp;source=images&amp;cd=&amp;cad=rja&amp;uact=8&amp;ved=0CAcQjRxqFQoTCP2byq3NiMYCFQEUFAodTDgAjw&amp;url=http://arsiv.ankara.edu.tr/yazi.php?yad=1601&amp;ei=NQB6Vb2tJ4GoUMzwgPgI&amp;bvm=bv.95277229,d.d24&amp;psig=AFQjCNH-ijeyohFRFwfKt6YhMWGmPMQBUQ&amp;ust=143414511100407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78" y="832416"/>
            <a:ext cx="1720649" cy="169053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ttp://arsiv.ankara.edu.tr/gorsel/dosya/1176363329dishe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741" y="795184"/>
            <a:ext cx="1768539" cy="17277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şlık 1"/>
          <p:cNvSpPr>
            <a:spLocks noGrp="1"/>
          </p:cNvSpPr>
          <p:nvPr>
            <p:ph idx="1"/>
          </p:nvPr>
        </p:nvSpPr>
        <p:spPr>
          <a:xfrm>
            <a:off x="348878" y="2686052"/>
            <a:ext cx="11532402" cy="91439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Panoramik Radyografi Çalışma Soruları</a:t>
            </a:r>
            <a:endParaRPr lang="tr-TR" sz="3600" b="1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6550" y="40392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Comic Sans MS" pitchFamily="66" charset="0"/>
              </a:rPr>
              <a:t>Ankara </a:t>
            </a:r>
            <a:r>
              <a:rPr lang="en-GB" altLang="en-US" sz="2400" b="1" dirty="0" err="1">
                <a:latin typeface="Comic Sans MS" pitchFamily="66" charset="0"/>
              </a:rPr>
              <a:t>Üniversitesi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Diş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Hekimliği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Fakültesi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Ağız</a:t>
            </a:r>
            <a:r>
              <a:rPr lang="en-GB" altLang="en-US" sz="2400" b="1" dirty="0">
                <a:latin typeface="Comic Sans MS" pitchFamily="66" charset="0"/>
              </a:rPr>
              <a:t>, </a:t>
            </a:r>
            <a:r>
              <a:rPr lang="en-GB" altLang="en-US" sz="2400" b="1" dirty="0" err="1">
                <a:latin typeface="Comic Sans MS" pitchFamily="66" charset="0"/>
              </a:rPr>
              <a:t>Diş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ve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Çene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Radyolojisi</a:t>
            </a:r>
            <a:r>
              <a:rPr lang="en-GB" altLang="en-US" sz="2400" b="1" dirty="0">
                <a:latin typeface="Comic Sans MS" pitchFamily="66" charset="0"/>
              </a:rPr>
              <a:t> ABD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9202" y="5829479"/>
            <a:ext cx="10430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en-US" b="1" dirty="0">
                <a:latin typeface="Comic Sans MS" pitchFamily="66" charset="0"/>
              </a:rPr>
              <a:t>Ankara Üniversitesi Diş Hekimliği Fakültesi Ağız, Diş ve Çene Radyolojisi Anabilim Dalının ders notlarının tüm hakları saklıdır, izinsiz kullanılmaması rica olunur.</a:t>
            </a:r>
            <a:endParaRPr lang="en-US" alt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1817451" y="1228219"/>
            <a:ext cx="9213849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Comic Sans MS" pitchFamily="66" charset="0"/>
              </a:rPr>
              <a:t>Ankara </a:t>
            </a:r>
            <a:r>
              <a:rPr lang="en-GB" altLang="en-US" sz="2400" b="1" dirty="0" err="1">
                <a:latin typeface="Comic Sans MS" pitchFamily="66" charset="0"/>
              </a:rPr>
              <a:t>Üniversitesi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Diş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Hekimliği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Fakültesi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Ağız</a:t>
            </a:r>
            <a:r>
              <a:rPr lang="en-GB" altLang="en-US" sz="2400" b="1" dirty="0">
                <a:latin typeface="Comic Sans MS" pitchFamily="66" charset="0"/>
              </a:rPr>
              <a:t>, </a:t>
            </a:r>
            <a:r>
              <a:rPr lang="en-GB" altLang="en-US" sz="2400" b="1" dirty="0" err="1">
                <a:latin typeface="Comic Sans MS" pitchFamily="66" charset="0"/>
              </a:rPr>
              <a:t>Diş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ve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Çene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Radyolojisi</a:t>
            </a:r>
            <a:r>
              <a:rPr lang="en-GB" altLang="en-US" sz="2400" b="1" dirty="0">
                <a:latin typeface="Comic Sans MS" pitchFamily="66" charset="0"/>
              </a:rPr>
              <a:t> ABD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tr-TR" altLang="en-US" sz="2400" b="1" u="sng" dirty="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tr-TR" altLang="en-US" sz="2400" b="1" u="sng" dirty="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tr-TR" altLang="en-US" sz="1800" b="1" u="sng" dirty="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en-US" sz="2000" b="1" u="sng" dirty="0">
                <a:latin typeface="Comic Sans MS" pitchFamily="66" charset="0"/>
              </a:rPr>
              <a:t>KATKISI OLANLAR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en-US" sz="2000" b="1" dirty="0">
                <a:latin typeface="Comic Sans MS" pitchFamily="66" charset="0"/>
              </a:rPr>
              <a:t>DT. </a:t>
            </a:r>
            <a:r>
              <a:rPr lang="tr-TR" altLang="en-US" sz="2000" b="1" dirty="0" smtClean="0">
                <a:latin typeface="Comic Sans MS" pitchFamily="66" charset="0"/>
              </a:rPr>
              <a:t>CANSU GÖRÜRGÖZ</a:t>
            </a:r>
            <a:endParaRPr lang="tr-TR" altLang="en-US" sz="2000" b="1" dirty="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en-US" sz="2000" b="1" dirty="0">
                <a:latin typeface="Comic Sans MS" pitchFamily="66" charset="0"/>
              </a:rPr>
              <a:t>DT. </a:t>
            </a:r>
            <a:r>
              <a:rPr lang="tr-TR" altLang="en-US" sz="2000" b="1" dirty="0" smtClean="0">
                <a:latin typeface="Comic Sans MS" pitchFamily="66" charset="0"/>
              </a:rPr>
              <a:t>ERÇİN SAMUNAHMETOĞLU</a:t>
            </a:r>
            <a:endParaRPr lang="tr-TR" altLang="en-US" sz="2000" b="1" dirty="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tr-TR" altLang="en-US" sz="2000" b="1" dirty="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tr-TR" altLang="en-US" sz="2400" b="1" dirty="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en-US" sz="2400" b="1" dirty="0">
                <a:latin typeface="Comic Sans MS" pitchFamily="66" charset="0"/>
              </a:rPr>
              <a:t>Koordinator: Prof. Dr. Kıvanç </a:t>
            </a:r>
            <a:r>
              <a:rPr lang="tr-TR" altLang="en-US" sz="2400" b="1" dirty="0" smtClean="0">
                <a:latin typeface="Comic Sans MS" pitchFamily="66" charset="0"/>
              </a:rPr>
              <a:t>Kamburoğlu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9202" y="5981879"/>
            <a:ext cx="10430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en-US" b="1" dirty="0">
                <a:latin typeface="Comic Sans MS" pitchFamily="66" charset="0"/>
              </a:rPr>
              <a:t>Ankara Üniversitesi Diş Hekimliği Fakültesi Ağız, Diş ve Çene Radyolojisi Anabilim Dalının ders notlarının tüm hakları saklıdır, izinsiz kullanılmaması rica olunur.</a:t>
            </a:r>
            <a:endParaRPr lang="en-US" alt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9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26780" r="805" b="26472"/>
          <a:stretch/>
        </p:blipFill>
        <p:spPr>
          <a:xfrm>
            <a:off x="894551" y="774702"/>
            <a:ext cx="10357651" cy="4895165"/>
          </a:xfrm>
          <a:prstGeom prst="rect">
            <a:avLst/>
          </a:prstGeom>
        </p:spPr>
      </p:pic>
      <p:cxnSp>
        <p:nvCxnSpPr>
          <p:cNvPr id="4" name="Düz Ok Bağlayıcısı 3"/>
          <p:cNvCxnSpPr>
            <a:stCxn id="14" idx="2"/>
          </p:cNvCxnSpPr>
          <p:nvPr/>
        </p:nvCxnSpPr>
        <p:spPr>
          <a:xfrm>
            <a:off x="7414799" y="774700"/>
            <a:ext cx="83552" cy="805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>
            <a:stCxn id="15" idx="0"/>
          </p:cNvCxnSpPr>
          <p:nvPr/>
        </p:nvCxnSpPr>
        <p:spPr>
          <a:xfrm flipH="1" flipV="1">
            <a:off x="7343777" y="1580634"/>
            <a:ext cx="542939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 flipV="1">
            <a:off x="7802654" y="1718450"/>
            <a:ext cx="71348" cy="567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V="1">
            <a:off x="7874002" y="1613416"/>
            <a:ext cx="266700" cy="672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kdörtgen 12"/>
          <p:cNvSpPr/>
          <p:nvPr/>
        </p:nvSpPr>
        <p:spPr>
          <a:xfrm>
            <a:off x="7731064" y="1244084"/>
            <a:ext cx="31130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7259147" y="40536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7731064" y="23045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894551" y="5669865"/>
            <a:ext cx="25527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>
                <a:solidFill>
                  <a:srgbClr val="00B050"/>
                </a:solidFill>
              </a:rPr>
              <a:t>1- </a:t>
            </a:r>
            <a:r>
              <a:rPr lang="tr-TR" dirty="0" err="1">
                <a:solidFill>
                  <a:srgbClr val="00B050"/>
                </a:solidFill>
              </a:rPr>
              <a:t>Orbita</a:t>
            </a:r>
            <a:endParaRPr lang="tr-TR" dirty="0">
              <a:solidFill>
                <a:srgbClr val="00B050"/>
              </a:solidFill>
            </a:endParaRPr>
          </a:p>
          <a:p>
            <a:r>
              <a:rPr lang="tr-TR" dirty="0">
                <a:solidFill>
                  <a:srgbClr val="0070C0"/>
                </a:solidFill>
              </a:rPr>
              <a:t>2- </a:t>
            </a:r>
            <a:r>
              <a:rPr lang="tr-TR" dirty="0" err="1">
                <a:solidFill>
                  <a:srgbClr val="0070C0"/>
                </a:solidFill>
              </a:rPr>
              <a:t>İnferiror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orbital</a:t>
            </a:r>
            <a:r>
              <a:rPr lang="tr-TR" dirty="0">
                <a:solidFill>
                  <a:srgbClr val="0070C0"/>
                </a:solidFill>
              </a:rPr>
              <a:t> kenar</a:t>
            </a:r>
          </a:p>
          <a:p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3-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İnferior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orbital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 kanal</a:t>
            </a:r>
          </a:p>
        </p:txBody>
      </p:sp>
    </p:spTree>
    <p:extLst>
      <p:ext uri="{BB962C8B-B14F-4D97-AF65-F5344CB8AC3E}">
        <p14:creationId xmlns:p14="http://schemas.microsoft.com/office/powerpoint/2010/main" val="23793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5" b="27253"/>
          <a:stretch/>
        </p:blipFill>
        <p:spPr>
          <a:xfrm>
            <a:off x="901700" y="812800"/>
            <a:ext cx="10353365" cy="4895282"/>
          </a:xfrm>
        </p:spPr>
      </p:pic>
      <p:cxnSp>
        <p:nvCxnSpPr>
          <p:cNvPr id="5" name="Düz Ok Bağlayıcısı 4"/>
          <p:cNvCxnSpPr>
            <a:stCxn id="17" idx="2"/>
          </p:cNvCxnSpPr>
          <p:nvPr/>
        </p:nvCxnSpPr>
        <p:spPr>
          <a:xfrm>
            <a:off x="5013418" y="902732"/>
            <a:ext cx="187247" cy="81657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4025902" y="1562100"/>
            <a:ext cx="622300" cy="40640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V="1">
            <a:off x="4337204" y="2488483"/>
            <a:ext cx="434915" cy="406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>
            <a:stCxn id="18" idx="1"/>
          </p:cNvCxnSpPr>
          <p:nvPr/>
        </p:nvCxnSpPr>
        <p:spPr>
          <a:xfrm flipH="1">
            <a:off x="6394604" y="704850"/>
            <a:ext cx="352350" cy="3873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6083300" y="165100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4025900" y="276860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5</a:t>
            </a:r>
            <a:endParaRPr lang="tr-TR" dirty="0"/>
          </a:p>
        </p:txBody>
      </p:sp>
      <p:sp>
        <p:nvSpPr>
          <p:cNvPr id="16" name="Dikdörtgen 15"/>
          <p:cNvSpPr/>
          <p:nvPr/>
        </p:nvSpPr>
        <p:spPr>
          <a:xfrm>
            <a:off x="3621057" y="134997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17" name="Dikdörtgen 16"/>
          <p:cNvSpPr/>
          <p:nvPr/>
        </p:nvSpPr>
        <p:spPr>
          <a:xfrm>
            <a:off x="4772119" y="520184"/>
            <a:ext cx="482598" cy="382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6746954" y="52018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20" name="Dikdörtgen 19"/>
          <p:cNvSpPr/>
          <p:nvPr/>
        </p:nvSpPr>
        <p:spPr>
          <a:xfrm>
            <a:off x="897229" y="5772814"/>
            <a:ext cx="246224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/>
              <a:t>1- </a:t>
            </a:r>
            <a:r>
              <a:rPr lang="tr-TR" dirty="0" smtClean="0"/>
              <a:t>Nazal Fossa</a:t>
            </a:r>
            <a:endParaRPr lang="tr-TR" dirty="0"/>
          </a:p>
          <a:p>
            <a:r>
              <a:rPr lang="tr-TR" dirty="0">
                <a:solidFill>
                  <a:srgbClr val="0070C0"/>
                </a:solidFill>
              </a:rPr>
              <a:t>2- </a:t>
            </a:r>
            <a:r>
              <a:rPr lang="tr-TR" dirty="0" smtClean="0">
                <a:solidFill>
                  <a:srgbClr val="0070C0"/>
                </a:solidFill>
              </a:rPr>
              <a:t>Nazal </a:t>
            </a:r>
            <a:r>
              <a:rPr lang="tr-TR" dirty="0" err="1" smtClean="0">
                <a:solidFill>
                  <a:srgbClr val="0070C0"/>
                </a:solidFill>
              </a:rPr>
              <a:t>Septum</a:t>
            </a:r>
            <a:endParaRPr lang="tr-TR" dirty="0">
              <a:solidFill>
                <a:srgbClr val="0070C0"/>
              </a:solidFill>
            </a:endParaRPr>
          </a:p>
          <a:p>
            <a:r>
              <a:rPr lang="tr-TR" dirty="0">
                <a:solidFill>
                  <a:srgbClr val="FFFF00"/>
                </a:solidFill>
              </a:rPr>
              <a:t>3- </a:t>
            </a:r>
            <a:r>
              <a:rPr lang="tr-TR" dirty="0" smtClean="0">
                <a:solidFill>
                  <a:srgbClr val="FFFF00"/>
                </a:solidFill>
              </a:rPr>
              <a:t>Orta </a:t>
            </a:r>
            <a:r>
              <a:rPr lang="tr-TR" dirty="0" err="1" smtClean="0">
                <a:solidFill>
                  <a:srgbClr val="FFFF00"/>
                </a:solidFill>
              </a:rPr>
              <a:t>Meatus</a:t>
            </a:r>
            <a:endParaRPr lang="tr-TR" dirty="0" smtClean="0">
              <a:solidFill>
                <a:srgbClr val="FFFF00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475007" y="5772625"/>
            <a:ext cx="297659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tr-TR" dirty="0">
                <a:solidFill>
                  <a:srgbClr val="FF33CC"/>
                </a:solidFill>
              </a:rPr>
              <a:t>4- </a:t>
            </a:r>
            <a:r>
              <a:rPr lang="tr-TR" dirty="0" err="1" smtClean="0">
                <a:solidFill>
                  <a:srgbClr val="FF33CC"/>
                </a:solidFill>
              </a:rPr>
              <a:t>İnferior</a:t>
            </a:r>
            <a:r>
              <a:rPr lang="tr-TR" dirty="0" smtClean="0">
                <a:solidFill>
                  <a:srgbClr val="FF33CC"/>
                </a:solidFill>
              </a:rPr>
              <a:t> </a:t>
            </a:r>
            <a:r>
              <a:rPr lang="tr-TR" dirty="0">
                <a:solidFill>
                  <a:srgbClr val="FF33CC"/>
                </a:solidFill>
              </a:rPr>
              <a:t>Nazal </a:t>
            </a:r>
            <a:r>
              <a:rPr lang="tr-TR" dirty="0" err="1">
                <a:solidFill>
                  <a:srgbClr val="FF33CC"/>
                </a:solidFill>
              </a:rPr>
              <a:t>Konka</a:t>
            </a:r>
            <a:endParaRPr lang="tr-TR" dirty="0">
              <a:solidFill>
                <a:srgbClr val="FF33CC"/>
              </a:solidFill>
            </a:endParaRPr>
          </a:p>
          <a:p>
            <a:pPr lvl="0"/>
            <a:r>
              <a:rPr lang="tr-TR" dirty="0">
                <a:solidFill>
                  <a:srgbClr val="00B050"/>
                </a:solidFill>
              </a:rPr>
              <a:t>5- </a:t>
            </a:r>
            <a:r>
              <a:rPr lang="tr-TR" dirty="0" err="1">
                <a:solidFill>
                  <a:srgbClr val="00B050"/>
                </a:solidFill>
              </a:rPr>
              <a:t>İnferior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Meatus</a:t>
            </a:r>
            <a:endParaRPr lang="tr-TR" dirty="0" smtClean="0">
              <a:solidFill>
                <a:srgbClr val="00B050"/>
              </a:solidFill>
            </a:endParaRPr>
          </a:p>
          <a:p>
            <a:pPr lvl="0"/>
            <a:r>
              <a:rPr lang="tr-TR" dirty="0" smtClean="0">
                <a:solidFill>
                  <a:srgbClr val="7030A0"/>
                </a:solidFill>
              </a:rPr>
              <a:t>6- </a:t>
            </a:r>
            <a:r>
              <a:rPr lang="tr-TR" dirty="0" err="1" smtClean="0">
                <a:solidFill>
                  <a:srgbClr val="7030A0"/>
                </a:solidFill>
              </a:rPr>
              <a:t>Spina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Nazalis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Anterior</a:t>
            </a:r>
            <a:endParaRPr lang="tr-TR" dirty="0">
              <a:solidFill>
                <a:srgbClr val="7030A0"/>
              </a:solidFill>
            </a:endParaRPr>
          </a:p>
        </p:txBody>
      </p:sp>
      <p:cxnSp>
        <p:nvCxnSpPr>
          <p:cNvPr id="24" name="Düz Ok Bağlayıcısı 23"/>
          <p:cNvCxnSpPr/>
          <p:nvPr/>
        </p:nvCxnSpPr>
        <p:spPr>
          <a:xfrm flipV="1">
            <a:off x="6234143" y="2565400"/>
            <a:ext cx="0" cy="38786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6083300" y="308026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41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Desktop\pano\10012601_1-2-2019 17.5.43\2.16.840.1.113669.632.10.20170215.113606898.458163.590_1052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25690" r="1289" b="26980"/>
          <a:stretch/>
        </p:blipFill>
        <p:spPr bwMode="auto">
          <a:xfrm>
            <a:off x="838197" y="526018"/>
            <a:ext cx="1031279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rbest Form 1"/>
          <p:cNvSpPr/>
          <p:nvPr/>
        </p:nvSpPr>
        <p:spPr>
          <a:xfrm>
            <a:off x="3059905" y="995918"/>
            <a:ext cx="434271" cy="1248918"/>
          </a:xfrm>
          <a:custGeom>
            <a:avLst/>
            <a:gdLst>
              <a:gd name="connsiteX0" fmla="*/ 115098 w 434271"/>
              <a:gd name="connsiteY0" fmla="*/ 0 h 1248918"/>
              <a:gd name="connsiteX1" fmla="*/ 798 w 434271"/>
              <a:gd name="connsiteY1" fmla="*/ 50800 h 1248918"/>
              <a:gd name="connsiteX2" fmla="*/ 64298 w 434271"/>
              <a:gd name="connsiteY2" fmla="*/ 215900 h 1248918"/>
              <a:gd name="connsiteX3" fmla="*/ 64298 w 434271"/>
              <a:gd name="connsiteY3" fmla="*/ 469900 h 1248918"/>
              <a:gd name="connsiteX4" fmla="*/ 115098 w 434271"/>
              <a:gd name="connsiteY4" fmla="*/ 762000 h 1248918"/>
              <a:gd name="connsiteX5" fmla="*/ 229398 w 434271"/>
              <a:gd name="connsiteY5" fmla="*/ 977900 h 1248918"/>
              <a:gd name="connsiteX6" fmla="*/ 305598 w 434271"/>
              <a:gd name="connsiteY6" fmla="*/ 1244600 h 1248918"/>
              <a:gd name="connsiteX7" fmla="*/ 318298 w 434271"/>
              <a:gd name="connsiteY7" fmla="*/ 749300 h 1248918"/>
              <a:gd name="connsiteX8" fmla="*/ 381798 w 434271"/>
              <a:gd name="connsiteY8" fmla="*/ 457200 h 1248918"/>
              <a:gd name="connsiteX9" fmla="*/ 432598 w 434271"/>
              <a:gd name="connsiteY9" fmla="*/ 215900 h 1248918"/>
              <a:gd name="connsiteX10" fmla="*/ 318298 w 434271"/>
              <a:gd name="connsiteY10" fmla="*/ 50800 h 1248918"/>
              <a:gd name="connsiteX11" fmla="*/ 178598 w 434271"/>
              <a:gd name="connsiteY11" fmla="*/ 12700 h 1248918"/>
              <a:gd name="connsiteX12" fmla="*/ 51598 w 434271"/>
              <a:gd name="connsiteY12" fmla="*/ 12700 h 12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4271" h="1248918">
                <a:moveTo>
                  <a:pt x="115098" y="0"/>
                </a:moveTo>
                <a:cubicBezTo>
                  <a:pt x="62181" y="7408"/>
                  <a:pt x="9265" y="14817"/>
                  <a:pt x="798" y="50800"/>
                </a:cubicBezTo>
                <a:cubicBezTo>
                  <a:pt x="-7669" y="86783"/>
                  <a:pt x="53715" y="146050"/>
                  <a:pt x="64298" y="215900"/>
                </a:cubicBezTo>
                <a:cubicBezTo>
                  <a:pt x="74881" y="285750"/>
                  <a:pt x="55831" y="378883"/>
                  <a:pt x="64298" y="469900"/>
                </a:cubicBezTo>
                <a:cubicBezTo>
                  <a:pt x="72765" y="560917"/>
                  <a:pt x="87581" y="677333"/>
                  <a:pt x="115098" y="762000"/>
                </a:cubicBezTo>
                <a:cubicBezTo>
                  <a:pt x="142615" y="846667"/>
                  <a:pt x="197648" y="897467"/>
                  <a:pt x="229398" y="977900"/>
                </a:cubicBezTo>
                <a:cubicBezTo>
                  <a:pt x="261148" y="1058333"/>
                  <a:pt x="290781" y="1282700"/>
                  <a:pt x="305598" y="1244600"/>
                </a:cubicBezTo>
                <a:cubicBezTo>
                  <a:pt x="320415" y="1206500"/>
                  <a:pt x="305598" y="880533"/>
                  <a:pt x="318298" y="749300"/>
                </a:cubicBezTo>
                <a:cubicBezTo>
                  <a:pt x="330998" y="618067"/>
                  <a:pt x="362748" y="546100"/>
                  <a:pt x="381798" y="457200"/>
                </a:cubicBezTo>
                <a:cubicBezTo>
                  <a:pt x="400848" y="368300"/>
                  <a:pt x="443181" y="283633"/>
                  <a:pt x="432598" y="215900"/>
                </a:cubicBezTo>
                <a:cubicBezTo>
                  <a:pt x="422015" y="148167"/>
                  <a:pt x="360631" y="84667"/>
                  <a:pt x="318298" y="50800"/>
                </a:cubicBezTo>
                <a:cubicBezTo>
                  <a:pt x="275965" y="16933"/>
                  <a:pt x="223048" y="19050"/>
                  <a:pt x="178598" y="12700"/>
                </a:cubicBezTo>
                <a:cubicBezTo>
                  <a:pt x="134148" y="6350"/>
                  <a:pt x="92873" y="9525"/>
                  <a:pt x="51598" y="1270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erbest Form 2"/>
          <p:cNvSpPr/>
          <p:nvPr/>
        </p:nvSpPr>
        <p:spPr>
          <a:xfrm>
            <a:off x="8788402" y="1859518"/>
            <a:ext cx="444500" cy="825500"/>
          </a:xfrm>
          <a:custGeom>
            <a:avLst/>
            <a:gdLst>
              <a:gd name="connsiteX0" fmla="*/ 444500 w 444500"/>
              <a:gd name="connsiteY0" fmla="*/ 0 h 825500"/>
              <a:gd name="connsiteX1" fmla="*/ 342900 w 444500"/>
              <a:gd name="connsiteY1" fmla="*/ 114300 h 825500"/>
              <a:gd name="connsiteX2" fmla="*/ 279400 w 444500"/>
              <a:gd name="connsiteY2" fmla="*/ 393700 h 825500"/>
              <a:gd name="connsiteX3" fmla="*/ 330200 w 444500"/>
              <a:gd name="connsiteY3" fmla="*/ 609600 h 825500"/>
              <a:gd name="connsiteX4" fmla="*/ 381000 w 444500"/>
              <a:gd name="connsiteY4" fmla="*/ 673100 h 825500"/>
              <a:gd name="connsiteX5" fmla="*/ 368300 w 444500"/>
              <a:gd name="connsiteY5" fmla="*/ 774700 h 825500"/>
              <a:gd name="connsiteX6" fmla="*/ 165100 w 444500"/>
              <a:gd name="connsiteY6" fmla="*/ 787400 h 825500"/>
              <a:gd name="connsiteX7" fmla="*/ 0 w 444500"/>
              <a:gd name="connsiteY7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00" h="825500">
                <a:moveTo>
                  <a:pt x="444500" y="0"/>
                </a:moveTo>
                <a:cubicBezTo>
                  <a:pt x="407458" y="24341"/>
                  <a:pt x="370417" y="48683"/>
                  <a:pt x="342900" y="114300"/>
                </a:cubicBezTo>
                <a:cubicBezTo>
                  <a:pt x="315383" y="179917"/>
                  <a:pt x="281517" y="311150"/>
                  <a:pt x="279400" y="393700"/>
                </a:cubicBezTo>
                <a:cubicBezTo>
                  <a:pt x="277283" y="476250"/>
                  <a:pt x="313267" y="563033"/>
                  <a:pt x="330200" y="609600"/>
                </a:cubicBezTo>
                <a:cubicBezTo>
                  <a:pt x="347133" y="656167"/>
                  <a:pt x="374650" y="645583"/>
                  <a:pt x="381000" y="673100"/>
                </a:cubicBezTo>
                <a:cubicBezTo>
                  <a:pt x="387350" y="700617"/>
                  <a:pt x="404283" y="755650"/>
                  <a:pt x="368300" y="774700"/>
                </a:cubicBezTo>
                <a:cubicBezTo>
                  <a:pt x="332317" y="793750"/>
                  <a:pt x="226483" y="778933"/>
                  <a:pt x="165100" y="787400"/>
                </a:cubicBezTo>
                <a:cubicBezTo>
                  <a:pt x="103717" y="795867"/>
                  <a:pt x="51858" y="810683"/>
                  <a:pt x="0" y="825500"/>
                </a:cubicBezTo>
              </a:path>
            </a:pathLst>
          </a:cu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 flipH="1" flipV="1">
            <a:off x="3606800" y="2685018"/>
            <a:ext cx="330200" cy="5334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V="1">
            <a:off x="3937002" y="2862818"/>
            <a:ext cx="114300" cy="3556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V="1">
            <a:off x="3937000" y="2951718"/>
            <a:ext cx="558800" cy="2667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6591299" y="2244836"/>
            <a:ext cx="279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6591299" y="2532618"/>
            <a:ext cx="508000" cy="1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7621557" y="199870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4073585" y="199870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3771900" y="325120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3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6246841" y="218336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975351" y="189761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4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9131300" y="249348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5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838197" y="5706072"/>
            <a:ext cx="3657603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/>
              <a:t>1- </a:t>
            </a:r>
            <a:r>
              <a:rPr lang="tr-TR" dirty="0" err="1" smtClean="0"/>
              <a:t>Maksiller</a:t>
            </a:r>
            <a:r>
              <a:rPr lang="tr-TR" dirty="0" smtClean="0"/>
              <a:t> Sinüs</a:t>
            </a:r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2- </a:t>
            </a:r>
            <a:r>
              <a:rPr lang="tr-TR" dirty="0" err="1" smtClean="0">
                <a:solidFill>
                  <a:srgbClr val="FF0000"/>
                </a:solidFill>
              </a:rPr>
              <a:t>Maksiller</a:t>
            </a:r>
            <a:r>
              <a:rPr lang="tr-TR" dirty="0" smtClean="0">
                <a:solidFill>
                  <a:srgbClr val="FF0000"/>
                </a:solidFill>
              </a:rPr>
              <a:t> Sinüsün </a:t>
            </a:r>
            <a:r>
              <a:rPr lang="tr-TR" dirty="0" err="1" smtClean="0">
                <a:solidFill>
                  <a:srgbClr val="FF0000"/>
                </a:solidFill>
              </a:rPr>
              <a:t>Anterior</a:t>
            </a:r>
            <a:r>
              <a:rPr lang="tr-TR" dirty="0" smtClean="0">
                <a:solidFill>
                  <a:srgbClr val="FF0000"/>
                </a:solidFill>
              </a:rPr>
              <a:t> Duvarı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rgbClr val="0070C0"/>
                </a:solidFill>
              </a:rPr>
              <a:t>3- </a:t>
            </a:r>
            <a:r>
              <a:rPr lang="tr-TR" dirty="0" err="1" smtClean="0">
                <a:solidFill>
                  <a:srgbClr val="0070C0"/>
                </a:solidFill>
              </a:rPr>
              <a:t>Maksiller</a:t>
            </a:r>
            <a:r>
              <a:rPr lang="tr-TR" dirty="0" smtClean="0">
                <a:solidFill>
                  <a:srgbClr val="0070C0"/>
                </a:solidFill>
              </a:rPr>
              <a:t> Sinüsün Tabanı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4581488" y="5706070"/>
            <a:ext cx="363239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4- </a:t>
            </a:r>
            <a:r>
              <a:rPr lang="tr-TR" dirty="0" err="1" smtClean="0">
                <a:solidFill>
                  <a:srgbClr val="FFFF00"/>
                </a:solidFill>
              </a:rPr>
              <a:t>Pterigomaksiller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Fissür</a:t>
            </a:r>
            <a:endParaRPr lang="tr-TR" dirty="0">
              <a:solidFill>
                <a:srgbClr val="FFFF00"/>
              </a:solidFill>
            </a:endParaRPr>
          </a:p>
          <a:p>
            <a:r>
              <a:rPr lang="tr-TR" dirty="0" smtClean="0">
                <a:solidFill>
                  <a:srgbClr val="92D050"/>
                </a:solidFill>
              </a:rPr>
              <a:t>5- </a:t>
            </a:r>
            <a:r>
              <a:rPr lang="tr-TR" dirty="0" err="1" smtClean="0">
                <a:solidFill>
                  <a:srgbClr val="92D050"/>
                </a:solidFill>
              </a:rPr>
              <a:t>Lateral</a:t>
            </a:r>
            <a:r>
              <a:rPr lang="tr-TR" dirty="0" smtClean="0">
                <a:solidFill>
                  <a:srgbClr val="92D050"/>
                </a:solidFill>
              </a:rPr>
              <a:t> </a:t>
            </a:r>
            <a:r>
              <a:rPr lang="tr-TR" dirty="0" err="1" smtClean="0">
                <a:solidFill>
                  <a:srgbClr val="92D050"/>
                </a:solidFill>
              </a:rPr>
              <a:t>Pterigoid</a:t>
            </a:r>
            <a:r>
              <a:rPr lang="tr-TR" dirty="0" smtClean="0">
                <a:solidFill>
                  <a:srgbClr val="92D050"/>
                </a:solidFill>
              </a:rPr>
              <a:t> </a:t>
            </a:r>
            <a:r>
              <a:rPr lang="tr-TR" dirty="0" err="1" smtClean="0">
                <a:solidFill>
                  <a:srgbClr val="92D050"/>
                </a:solidFill>
              </a:rPr>
              <a:t>Lamina</a:t>
            </a:r>
            <a:endParaRPr lang="tr-TR" dirty="0" smtClean="0">
              <a:solidFill>
                <a:srgbClr val="92D050"/>
              </a:solidFill>
            </a:endParaRPr>
          </a:p>
          <a:p>
            <a:r>
              <a:rPr lang="tr-TR" dirty="0" smtClean="0">
                <a:solidFill>
                  <a:srgbClr val="FFC000"/>
                </a:solidFill>
              </a:rPr>
              <a:t>6- </a:t>
            </a:r>
            <a:r>
              <a:rPr lang="tr-TR" dirty="0" err="1" smtClean="0">
                <a:solidFill>
                  <a:srgbClr val="FFC000"/>
                </a:solidFill>
              </a:rPr>
              <a:t>Tüber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Maksilla</a:t>
            </a:r>
            <a:endParaRPr lang="tr-TR" dirty="0">
              <a:solidFill>
                <a:srgbClr val="FFC000"/>
              </a:solidFill>
            </a:endParaRPr>
          </a:p>
        </p:txBody>
      </p:sp>
      <p:cxnSp>
        <p:nvCxnSpPr>
          <p:cNvPr id="27" name="Düz Ok Bağlayıcısı 26"/>
          <p:cNvCxnSpPr/>
          <p:nvPr/>
        </p:nvCxnSpPr>
        <p:spPr>
          <a:xfrm flipH="1" flipV="1">
            <a:off x="8788401" y="2862818"/>
            <a:ext cx="222251" cy="38838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kdörtgen 28"/>
          <p:cNvSpPr/>
          <p:nvPr/>
        </p:nvSpPr>
        <p:spPr>
          <a:xfrm>
            <a:off x="9010649" y="321841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6</a:t>
            </a:r>
            <a:endParaRPr lang="tr-TR" dirty="0">
              <a:solidFill>
                <a:schemeClr val="bg1"/>
              </a:solidFill>
            </a:endParaRPr>
          </a:p>
        </p:txBody>
      </p:sp>
      <p:cxnSp>
        <p:nvCxnSpPr>
          <p:cNvPr id="30" name="Düz Ok Bağlayıcısı 29"/>
          <p:cNvCxnSpPr/>
          <p:nvPr/>
        </p:nvCxnSpPr>
        <p:spPr>
          <a:xfrm flipH="1">
            <a:off x="1244600" y="995918"/>
            <a:ext cx="279400" cy="515382"/>
          </a:xfrm>
          <a:prstGeom prst="straightConnector1">
            <a:avLst/>
          </a:prstGeom>
          <a:ln>
            <a:solidFill>
              <a:srgbClr val="6A105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Düz Ok Bağlayıcısı 1023"/>
          <p:cNvCxnSpPr/>
          <p:nvPr/>
        </p:nvCxnSpPr>
        <p:spPr>
          <a:xfrm>
            <a:off x="1958913" y="693777"/>
            <a:ext cx="327087" cy="436523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ikdörtgen 33"/>
          <p:cNvSpPr/>
          <p:nvPr/>
        </p:nvSpPr>
        <p:spPr>
          <a:xfrm>
            <a:off x="1093757" y="76096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8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1647609" y="509111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Dikdörtgen 1024"/>
          <p:cNvSpPr/>
          <p:nvPr/>
        </p:nvSpPr>
        <p:spPr>
          <a:xfrm>
            <a:off x="8318502" y="5706072"/>
            <a:ext cx="283249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33CC"/>
                </a:solidFill>
              </a:rPr>
              <a:t>7- Orta </a:t>
            </a:r>
            <a:r>
              <a:rPr lang="tr-TR" dirty="0" err="1" smtClean="0">
                <a:solidFill>
                  <a:srgbClr val="FF33CC"/>
                </a:solidFill>
              </a:rPr>
              <a:t>Kranial</a:t>
            </a:r>
            <a:r>
              <a:rPr lang="tr-TR" dirty="0" smtClean="0">
                <a:solidFill>
                  <a:srgbClr val="FF33CC"/>
                </a:solidFill>
              </a:rPr>
              <a:t> Fossa</a:t>
            </a:r>
          </a:p>
          <a:p>
            <a:r>
              <a:rPr lang="tr-TR" dirty="0" smtClean="0">
                <a:solidFill>
                  <a:srgbClr val="6A1057"/>
                </a:solidFill>
              </a:rPr>
              <a:t>8- Dış Kulak Yolu</a:t>
            </a:r>
          </a:p>
          <a:p>
            <a:endParaRPr lang="tr-T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/>
      <p:bldP spid="19" grpId="0"/>
      <p:bldP spid="20" grpId="0"/>
      <p:bldP spid="21" grpId="0"/>
      <p:bldP spid="29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26780" r="805" b="26472"/>
          <a:stretch/>
        </p:blipFill>
        <p:spPr>
          <a:xfrm>
            <a:off x="1016002" y="917470"/>
            <a:ext cx="10045700" cy="4747733"/>
          </a:xfrm>
          <a:prstGeom prst="rect">
            <a:avLst/>
          </a:prstGeom>
        </p:spPr>
      </p:pic>
      <p:cxnSp>
        <p:nvCxnSpPr>
          <p:cNvPr id="3" name="Düz Ok Bağlayıcısı 2"/>
          <p:cNvCxnSpPr/>
          <p:nvPr/>
        </p:nvCxnSpPr>
        <p:spPr>
          <a:xfrm flipH="1" flipV="1">
            <a:off x="9067802" y="2260600"/>
            <a:ext cx="342900" cy="4699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7556502" y="2044700"/>
            <a:ext cx="368300" cy="381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7556501" y="2044700"/>
            <a:ext cx="323851" cy="4191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 flipH="1">
            <a:off x="3479800" y="4546600"/>
            <a:ext cx="254000" cy="203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H="1">
            <a:off x="3873500" y="5041900"/>
            <a:ext cx="431800" cy="508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 flipH="1" flipV="1">
            <a:off x="3733800" y="5334000"/>
            <a:ext cx="3556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 flipV="1">
            <a:off x="9639300" y="3797300"/>
            <a:ext cx="685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>
            <a:off x="9639302" y="3835400"/>
            <a:ext cx="901700" cy="71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>
            <a:off x="9410702" y="3149600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Dikdörtgen 37"/>
          <p:cNvSpPr/>
          <p:nvPr/>
        </p:nvSpPr>
        <p:spPr>
          <a:xfrm>
            <a:off x="7245197" y="176266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9385148" y="245411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9067800" y="314170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4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9298079" y="382750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5</a:t>
            </a:r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3141571" y="48826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6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016000" y="5654408"/>
            <a:ext cx="2971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>
                <a:solidFill>
                  <a:srgbClr val="0070C0"/>
                </a:solidFill>
              </a:rPr>
              <a:t>1- </a:t>
            </a:r>
            <a:r>
              <a:rPr lang="tr-TR" dirty="0" err="1" smtClean="0">
                <a:solidFill>
                  <a:srgbClr val="0070C0"/>
                </a:solidFill>
              </a:rPr>
              <a:t>Zigomatik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Proçes</a:t>
            </a:r>
            <a:endParaRPr lang="tr-TR" dirty="0">
              <a:solidFill>
                <a:srgbClr val="0070C0"/>
              </a:solidFill>
            </a:endParaRPr>
          </a:p>
          <a:p>
            <a:r>
              <a:rPr lang="tr-TR" dirty="0">
                <a:solidFill>
                  <a:srgbClr val="7030A0"/>
                </a:solidFill>
              </a:rPr>
              <a:t>2- </a:t>
            </a:r>
            <a:r>
              <a:rPr lang="tr-TR" dirty="0" err="1" smtClean="0">
                <a:solidFill>
                  <a:srgbClr val="7030A0"/>
                </a:solidFill>
              </a:rPr>
              <a:t>Zigomatikotemporal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Fissür</a:t>
            </a:r>
            <a:endParaRPr lang="tr-TR" dirty="0" smtClean="0">
              <a:solidFill>
                <a:srgbClr val="7030A0"/>
              </a:solidFill>
            </a:endParaRPr>
          </a:p>
          <a:p>
            <a:r>
              <a:rPr lang="tr-TR" dirty="0" smtClean="0">
                <a:solidFill>
                  <a:srgbClr val="92D050"/>
                </a:solidFill>
              </a:rPr>
              <a:t>3- </a:t>
            </a:r>
            <a:r>
              <a:rPr lang="tr-TR" dirty="0" err="1" smtClean="0">
                <a:solidFill>
                  <a:srgbClr val="92D050"/>
                </a:solidFill>
              </a:rPr>
              <a:t>Zigomatik</a:t>
            </a:r>
            <a:r>
              <a:rPr lang="tr-TR" dirty="0" smtClean="0">
                <a:solidFill>
                  <a:srgbClr val="92D050"/>
                </a:solidFill>
              </a:rPr>
              <a:t> Ark</a:t>
            </a:r>
            <a:endParaRPr lang="tr-TR" dirty="0">
              <a:solidFill>
                <a:srgbClr val="92D050"/>
              </a:solidFill>
            </a:endParaRPr>
          </a:p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4- </a:t>
            </a:r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</a:rPr>
              <a:t>Stiloid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</a:rPr>
              <a:t>Proçes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4305300" y="5837537"/>
            <a:ext cx="2971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 smtClean="0"/>
              <a:t>5- </a:t>
            </a: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Vertebralar</a:t>
            </a:r>
            <a:endParaRPr lang="tr-TR" dirty="0"/>
          </a:p>
          <a:p>
            <a:r>
              <a:rPr lang="tr-TR" dirty="0" smtClean="0">
                <a:solidFill>
                  <a:srgbClr val="00B050"/>
                </a:solidFill>
              </a:rPr>
              <a:t>6- </a:t>
            </a:r>
            <a:r>
              <a:rPr lang="tr-TR" dirty="0" err="1" smtClean="0">
                <a:solidFill>
                  <a:srgbClr val="00B050"/>
                </a:solidFill>
              </a:rPr>
              <a:t>Hyoid</a:t>
            </a:r>
            <a:r>
              <a:rPr lang="tr-TR" dirty="0" smtClean="0">
                <a:solidFill>
                  <a:srgbClr val="00B050"/>
                </a:solidFill>
              </a:rPr>
              <a:t> Kemik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7- </a:t>
            </a:r>
            <a:r>
              <a:rPr lang="tr-TR" dirty="0" err="1" smtClean="0">
                <a:solidFill>
                  <a:srgbClr val="FF0000"/>
                </a:solidFill>
              </a:rPr>
              <a:t>Mandibular</a:t>
            </a:r>
            <a:r>
              <a:rPr lang="tr-TR" dirty="0" smtClean="0">
                <a:solidFill>
                  <a:srgbClr val="FF0000"/>
                </a:solidFill>
              </a:rPr>
              <a:t> Fossa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4089400" y="4513302"/>
            <a:ext cx="31130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7</a:t>
            </a:r>
            <a:endParaRPr lang="tr-TR" dirty="0">
              <a:solidFill>
                <a:schemeClr val="bg1"/>
              </a:solidFill>
            </a:endParaRPr>
          </a:p>
        </p:txBody>
      </p:sp>
      <p:cxnSp>
        <p:nvCxnSpPr>
          <p:cNvPr id="48" name="Düz Ok Bağlayıcısı 47"/>
          <p:cNvCxnSpPr/>
          <p:nvPr/>
        </p:nvCxnSpPr>
        <p:spPr>
          <a:xfrm flipH="1">
            <a:off x="9239251" y="1409700"/>
            <a:ext cx="209672" cy="5207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Dikdörtgen 71"/>
          <p:cNvSpPr/>
          <p:nvPr/>
        </p:nvSpPr>
        <p:spPr>
          <a:xfrm>
            <a:off x="9488457" y="130071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3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6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1" b="26666"/>
          <a:stretch/>
        </p:blipFill>
        <p:spPr>
          <a:xfrm>
            <a:off x="723902" y="617432"/>
            <a:ext cx="10710844" cy="509756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Serbest Form 2"/>
          <p:cNvSpPr/>
          <p:nvPr/>
        </p:nvSpPr>
        <p:spPr>
          <a:xfrm>
            <a:off x="1854200" y="1444008"/>
            <a:ext cx="533400" cy="181592"/>
          </a:xfrm>
          <a:custGeom>
            <a:avLst/>
            <a:gdLst>
              <a:gd name="connsiteX0" fmla="*/ 0 w 533400"/>
              <a:gd name="connsiteY0" fmla="*/ 92692 h 181592"/>
              <a:gd name="connsiteX1" fmla="*/ 165100 w 533400"/>
              <a:gd name="connsiteY1" fmla="*/ 16492 h 181592"/>
              <a:gd name="connsiteX2" fmla="*/ 279400 w 533400"/>
              <a:gd name="connsiteY2" fmla="*/ 3792 h 181592"/>
              <a:gd name="connsiteX3" fmla="*/ 419100 w 533400"/>
              <a:gd name="connsiteY3" fmla="*/ 67292 h 181592"/>
              <a:gd name="connsiteX4" fmla="*/ 533400 w 533400"/>
              <a:gd name="connsiteY4" fmla="*/ 181592 h 18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181592">
                <a:moveTo>
                  <a:pt x="0" y="92692"/>
                </a:moveTo>
                <a:cubicBezTo>
                  <a:pt x="59266" y="62000"/>
                  <a:pt x="118533" y="31309"/>
                  <a:pt x="165100" y="16492"/>
                </a:cubicBezTo>
                <a:cubicBezTo>
                  <a:pt x="211667" y="1675"/>
                  <a:pt x="237067" y="-4675"/>
                  <a:pt x="279400" y="3792"/>
                </a:cubicBezTo>
                <a:cubicBezTo>
                  <a:pt x="321733" y="12259"/>
                  <a:pt x="376767" y="37659"/>
                  <a:pt x="419100" y="67292"/>
                </a:cubicBezTo>
                <a:cubicBezTo>
                  <a:pt x="461433" y="96925"/>
                  <a:pt x="497416" y="139258"/>
                  <a:pt x="533400" y="18159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erbest Form 4"/>
          <p:cNvSpPr/>
          <p:nvPr/>
        </p:nvSpPr>
        <p:spPr>
          <a:xfrm>
            <a:off x="3302002" y="1831493"/>
            <a:ext cx="459644" cy="556111"/>
          </a:xfrm>
          <a:custGeom>
            <a:avLst/>
            <a:gdLst>
              <a:gd name="connsiteX0" fmla="*/ 0 w 459644"/>
              <a:gd name="connsiteY0" fmla="*/ 393700 h 520700"/>
              <a:gd name="connsiteX1" fmla="*/ 152400 w 459644"/>
              <a:gd name="connsiteY1" fmla="*/ 304800 h 520700"/>
              <a:gd name="connsiteX2" fmla="*/ 266700 w 459644"/>
              <a:gd name="connsiteY2" fmla="*/ 190500 h 520700"/>
              <a:gd name="connsiteX3" fmla="*/ 355600 w 459644"/>
              <a:gd name="connsiteY3" fmla="*/ 63500 h 520700"/>
              <a:gd name="connsiteX4" fmla="*/ 393700 w 459644"/>
              <a:gd name="connsiteY4" fmla="*/ 0 h 520700"/>
              <a:gd name="connsiteX5" fmla="*/ 444500 w 459644"/>
              <a:gd name="connsiteY5" fmla="*/ 63500 h 520700"/>
              <a:gd name="connsiteX6" fmla="*/ 457200 w 459644"/>
              <a:gd name="connsiteY6" fmla="*/ 190500 h 520700"/>
              <a:gd name="connsiteX7" fmla="*/ 457200 w 459644"/>
              <a:gd name="connsiteY7" fmla="*/ 330200 h 520700"/>
              <a:gd name="connsiteX8" fmla="*/ 431800 w 459644"/>
              <a:gd name="connsiteY8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644" h="520700">
                <a:moveTo>
                  <a:pt x="0" y="393700"/>
                </a:moveTo>
                <a:cubicBezTo>
                  <a:pt x="53975" y="366183"/>
                  <a:pt x="107950" y="338667"/>
                  <a:pt x="152400" y="304800"/>
                </a:cubicBezTo>
                <a:cubicBezTo>
                  <a:pt x="196850" y="270933"/>
                  <a:pt x="232833" y="230717"/>
                  <a:pt x="266700" y="190500"/>
                </a:cubicBezTo>
                <a:cubicBezTo>
                  <a:pt x="300567" y="150283"/>
                  <a:pt x="334433" y="95250"/>
                  <a:pt x="355600" y="63500"/>
                </a:cubicBezTo>
                <a:cubicBezTo>
                  <a:pt x="376767" y="31750"/>
                  <a:pt x="378883" y="0"/>
                  <a:pt x="393700" y="0"/>
                </a:cubicBezTo>
                <a:cubicBezTo>
                  <a:pt x="408517" y="0"/>
                  <a:pt x="433917" y="31750"/>
                  <a:pt x="444500" y="63500"/>
                </a:cubicBezTo>
                <a:cubicBezTo>
                  <a:pt x="455083" y="95250"/>
                  <a:pt x="455083" y="146050"/>
                  <a:pt x="457200" y="190500"/>
                </a:cubicBezTo>
                <a:cubicBezTo>
                  <a:pt x="459317" y="234950"/>
                  <a:pt x="461433" y="275167"/>
                  <a:pt x="457200" y="330200"/>
                </a:cubicBezTo>
                <a:cubicBezTo>
                  <a:pt x="452967" y="385233"/>
                  <a:pt x="442383" y="452966"/>
                  <a:pt x="431800" y="520700"/>
                </a:cubicBezTo>
              </a:path>
            </a:pathLst>
          </a:custGeom>
          <a:ln>
            <a:solidFill>
              <a:srgbClr val="6A1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erbest Form 5"/>
          <p:cNvSpPr/>
          <p:nvPr/>
        </p:nvSpPr>
        <p:spPr>
          <a:xfrm>
            <a:off x="2054117" y="1701152"/>
            <a:ext cx="587483" cy="521348"/>
          </a:xfrm>
          <a:custGeom>
            <a:avLst/>
            <a:gdLst>
              <a:gd name="connsiteX0" fmla="*/ 66782 w 587482"/>
              <a:gd name="connsiteY0" fmla="*/ 457848 h 521348"/>
              <a:gd name="connsiteX1" fmla="*/ 28682 w 587482"/>
              <a:gd name="connsiteY1" fmla="*/ 356248 h 521348"/>
              <a:gd name="connsiteX2" fmla="*/ 3282 w 587482"/>
              <a:gd name="connsiteY2" fmla="*/ 153048 h 521348"/>
              <a:gd name="connsiteX3" fmla="*/ 104882 w 587482"/>
              <a:gd name="connsiteY3" fmla="*/ 38748 h 521348"/>
              <a:gd name="connsiteX4" fmla="*/ 193782 w 587482"/>
              <a:gd name="connsiteY4" fmla="*/ 648 h 521348"/>
              <a:gd name="connsiteX5" fmla="*/ 295382 w 587482"/>
              <a:gd name="connsiteY5" fmla="*/ 64148 h 521348"/>
              <a:gd name="connsiteX6" fmla="*/ 409682 w 587482"/>
              <a:gd name="connsiteY6" fmla="*/ 140348 h 521348"/>
              <a:gd name="connsiteX7" fmla="*/ 498582 w 587482"/>
              <a:gd name="connsiteY7" fmla="*/ 292748 h 521348"/>
              <a:gd name="connsiteX8" fmla="*/ 549382 w 587482"/>
              <a:gd name="connsiteY8" fmla="*/ 419748 h 521348"/>
              <a:gd name="connsiteX9" fmla="*/ 587482 w 587482"/>
              <a:gd name="connsiteY9" fmla="*/ 521348 h 5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482" h="521348">
                <a:moveTo>
                  <a:pt x="66782" y="457848"/>
                </a:moveTo>
                <a:cubicBezTo>
                  <a:pt x="53023" y="432448"/>
                  <a:pt x="39265" y="407048"/>
                  <a:pt x="28682" y="356248"/>
                </a:cubicBezTo>
                <a:cubicBezTo>
                  <a:pt x="18099" y="305448"/>
                  <a:pt x="-9418" y="205965"/>
                  <a:pt x="3282" y="153048"/>
                </a:cubicBezTo>
                <a:cubicBezTo>
                  <a:pt x="15982" y="100131"/>
                  <a:pt x="73132" y="64148"/>
                  <a:pt x="104882" y="38748"/>
                </a:cubicBezTo>
                <a:cubicBezTo>
                  <a:pt x="136632" y="13348"/>
                  <a:pt x="162032" y="-3585"/>
                  <a:pt x="193782" y="648"/>
                </a:cubicBezTo>
                <a:cubicBezTo>
                  <a:pt x="225532" y="4881"/>
                  <a:pt x="259399" y="40865"/>
                  <a:pt x="295382" y="64148"/>
                </a:cubicBezTo>
                <a:cubicBezTo>
                  <a:pt x="331365" y="87431"/>
                  <a:pt x="375815" y="102248"/>
                  <a:pt x="409682" y="140348"/>
                </a:cubicBezTo>
                <a:cubicBezTo>
                  <a:pt x="443549" y="178448"/>
                  <a:pt x="475299" y="246181"/>
                  <a:pt x="498582" y="292748"/>
                </a:cubicBezTo>
                <a:cubicBezTo>
                  <a:pt x="521865" y="339315"/>
                  <a:pt x="534565" y="381648"/>
                  <a:pt x="549382" y="419748"/>
                </a:cubicBezTo>
                <a:cubicBezTo>
                  <a:pt x="564199" y="457848"/>
                  <a:pt x="575840" y="489598"/>
                  <a:pt x="587482" y="521348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erbest Form 7"/>
          <p:cNvSpPr/>
          <p:nvPr/>
        </p:nvSpPr>
        <p:spPr>
          <a:xfrm>
            <a:off x="2527302" y="1816100"/>
            <a:ext cx="342900" cy="144588"/>
          </a:xfrm>
          <a:custGeom>
            <a:avLst/>
            <a:gdLst>
              <a:gd name="connsiteX0" fmla="*/ 342900 w 342900"/>
              <a:gd name="connsiteY0" fmla="*/ 50800 h 144588"/>
              <a:gd name="connsiteX1" fmla="*/ 292100 w 342900"/>
              <a:gd name="connsiteY1" fmla="*/ 114300 h 144588"/>
              <a:gd name="connsiteX2" fmla="*/ 241300 w 342900"/>
              <a:gd name="connsiteY2" fmla="*/ 139700 h 144588"/>
              <a:gd name="connsiteX3" fmla="*/ 165100 w 342900"/>
              <a:gd name="connsiteY3" fmla="*/ 139700 h 144588"/>
              <a:gd name="connsiteX4" fmla="*/ 38100 w 342900"/>
              <a:gd name="connsiteY4" fmla="*/ 88900 h 144588"/>
              <a:gd name="connsiteX5" fmla="*/ 0 w 342900"/>
              <a:gd name="connsiteY5" fmla="*/ 0 h 14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" h="144588">
                <a:moveTo>
                  <a:pt x="342900" y="50800"/>
                </a:moveTo>
                <a:cubicBezTo>
                  <a:pt x="325966" y="75141"/>
                  <a:pt x="309033" y="99483"/>
                  <a:pt x="292100" y="114300"/>
                </a:cubicBezTo>
                <a:cubicBezTo>
                  <a:pt x="275167" y="129117"/>
                  <a:pt x="262467" y="135467"/>
                  <a:pt x="241300" y="139700"/>
                </a:cubicBezTo>
                <a:cubicBezTo>
                  <a:pt x="220133" y="143933"/>
                  <a:pt x="198967" y="148167"/>
                  <a:pt x="165100" y="139700"/>
                </a:cubicBezTo>
                <a:cubicBezTo>
                  <a:pt x="131233" y="131233"/>
                  <a:pt x="65617" y="112183"/>
                  <a:pt x="38100" y="88900"/>
                </a:cubicBezTo>
                <a:cubicBezTo>
                  <a:pt x="10583" y="65617"/>
                  <a:pt x="5291" y="32808"/>
                  <a:pt x="0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/>
          <p:cNvCxnSpPr/>
          <p:nvPr/>
        </p:nvCxnSpPr>
        <p:spPr>
          <a:xfrm flipV="1">
            <a:off x="3761644" y="5016500"/>
            <a:ext cx="289656" cy="469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V="1">
            <a:off x="2341511" y="2342171"/>
            <a:ext cx="596900" cy="49310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6858002" y="1701152"/>
            <a:ext cx="520700" cy="26067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H="1">
            <a:off x="6959602" y="1701154"/>
            <a:ext cx="419100" cy="651685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>
            <a:off x="9156700" y="2686050"/>
            <a:ext cx="254000" cy="29845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 flipH="1">
            <a:off x="9537702" y="2984500"/>
            <a:ext cx="266700" cy="18171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9156702" y="2686050"/>
            <a:ext cx="190500" cy="3893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/>
          <p:nvPr/>
        </p:nvCxnSpPr>
        <p:spPr>
          <a:xfrm flipH="1" flipV="1">
            <a:off x="3073400" y="2588727"/>
            <a:ext cx="50800" cy="577493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kdörtgen 37"/>
          <p:cNvSpPr/>
          <p:nvPr/>
        </p:nvSpPr>
        <p:spPr>
          <a:xfrm>
            <a:off x="713644" y="5735935"/>
            <a:ext cx="253202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/>
              <a:t>1- </a:t>
            </a:r>
            <a:r>
              <a:rPr lang="tr-TR" dirty="0" err="1" smtClean="0"/>
              <a:t>Glenoid</a:t>
            </a:r>
            <a:r>
              <a:rPr lang="tr-TR" dirty="0" smtClean="0"/>
              <a:t> Fossa</a:t>
            </a:r>
            <a:endParaRPr lang="tr-TR" dirty="0"/>
          </a:p>
          <a:p>
            <a:r>
              <a:rPr lang="tr-TR" dirty="0">
                <a:solidFill>
                  <a:schemeClr val="accent2"/>
                </a:solidFill>
              </a:rPr>
              <a:t>2- </a:t>
            </a:r>
            <a:r>
              <a:rPr lang="tr-TR" dirty="0" err="1" smtClean="0">
                <a:solidFill>
                  <a:schemeClr val="accent2"/>
                </a:solidFill>
              </a:rPr>
              <a:t>Artiküler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Eminens</a:t>
            </a:r>
            <a:endParaRPr lang="tr-TR" dirty="0">
              <a:solidFill>
                <a:schemeClr val="accent2"/>
              </a:solidFill>
            </a:endParaRPr>
          </a:p>
          <a:p>
            <a:r>
              <a:rPr lang="tr-TR" dirty="0">
                <a:solidFill>
                  <a:srgbClr val="7030A0"/>
                </a:solidFill>
              </a:rPr>
              <a:t>3- </a:t>
            </a:r>
            <a:r>
              <a:rPr lang="tr-TR" dirty="0" err="1" smtClean="0">
                <a:solidFill>
                  <a:srgbClr val="7030A0"/>
                </a:solidFill>
              </a:rPr>
              <a:t>Mandibular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Kondil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9" name="Dikdörtgen 38"/>
          <p:cNvSpPr/>
          <p:nvPr/>
        </p:nvSpPr>
        <p:spPr>
          <a:xfrm>
            <a:off x="3455980" y="525145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9</a:t>
            </a:r>
            <a:endParaRPr lang="tr-TR" dirty="0"/>
          </a:p>
        </p:txBody>
      </p:sp>
      <p:sp>
        <p:nvSpPr>
          <p:cNvPr id="40" name="Dikdörtgen 39"/>
          <p:cNvSpPr/>
          <p:nvPr/>
        </p:nvSpPr>
        <p:spPr>
          <a:xfrm>
            <a:off x="2719357" y="146215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3459957" y="211537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4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2" name="Dikdörtgen 41"/>
          <p:cNvSpPr/>
          <p:nvPr/>
        </p:nvSpPr>
        <p:spPr>
          <a:xfrm>
            <a:off x="9825821" y="279688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8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8842313" y="2539371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7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7378700" y="156603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10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3094821" y="316621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6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1982780" y="273726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5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2120900" y="177716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3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1828800" y="104049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9" name="Dikdörtgen 48"/>
          <p:cNvSpPr/>
          <p:nvPr/>
        </p:nvSpPr>
        <p:spPr>
          <a:xfrm>
            <a:off x="3302000" y="5735937"/>
            <a:ext cx="2921000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6A1057"/>
                </a:solidFill>
              </a:rPr>
              <a:t>4- </a:t>
            </a:r>
            <a:r>
              <a:rPr lang="tr-TR" dirty="0" err="1" smtClean="0">
                <a:solidFill>
                  <a:srgbClr val="6A1057"/>
                </a:solidFill>
              </a:rPr>
              <a:t>Koronoid</a:t>
            </a:r>
            <a:r>
              <a:rPr lang="tr-TR" dirty="0" smtClean="0">
                <a:solidFill>
                  <a:srgbClr val="6A1057"/>
                </a:solidFill>
              </a:rPr>
              <a:t> </a:t>
            </a:r>
            <a:r>
              <a:rPr lang="tr-TR" dirty="0" err="1" smtClean="0">
                <a:solidFill>
                  <a:srgbClr val="6A1057"/>
                </a:solidFill>
              </a:rPr>
              <a:t>Proçes</a:t>
            </a:r>
            <a:endParaRPr lang="tr-TR" dirty="0">
              <a:solidFill>
                <a:srgbClr val="6A1057"/>
              </a:solidFill>
            </a:endParaRPr>
          </a:p>
          <a:p>
            <a:r>
              <a:rPr lang="tr-TR" dirty="0" smtClean="0">
                <a:solidFill>
                  <a:srgbClr val="00B050"/>
                </a:solidFill>
              </a:rPr>
              <a:t>5- Sigmoid Çentik</a:t>
            </a:r>
            <a:endParaRPr lang="tr-TR" dirty="0">
              <a:solidFill>
                <a:srgbClr val="00B050"/>
              </a:solidFill>
            </a:endParaRPr>
          </a:p>
          <a:p>
            <a:r>
              <a:rPr lang="tr-TR" dirty="0" smtClean="0">
                <a:solidFill>
                  <a:srgbClr val="FF33CC"/>
                </a:solidFill>
              </a:rPr>
              <a:t>6- </a:t>
            </a:r>
            <a:r>
              <a:rPr lang="tr-TR" dirty="0" err="1" smtClean="0">
                <a:solidFill>
                  <a:srgbClr val="FF33CC"/>
                </a:solidFill>
              </a:rPr>
              <a:t>Medial</a:t>
            </a:r>
            <a:r>
              <a:rPr lang="tr-TR" dirty="0" smtClean="0">
                <a:solidFill>
                  <a:srgbClr val="FF33CC"/>
                </a:solidFill>
              </a:rPr>
              <a:t> Sigmoid Depresyon</a:t>
            </a:r>
            <a:endParaRPr lang="tr-TR" dirty="0">
              <a:solidFill>
                <a:srgbClr val="FF33CC"/>
              </a:solidFill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6362702" y="5752405"/>
            <a:ext cx="29845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7- </a:t>
            </a:r>
            <a:r>
              <a:rPr lang="tr-TR" dirty="0" err="1" smtClean="0">
                <a:solidFill>
                  <a:srgbClr val="002060"/>
                </a:solidFill>
              </a:rPr>
              <a:t>Lingula</a:t>
            </a:r>
            <a:endParaRPr lang="tr-TR" dirty="0">
              <a:solidFill>
                <a:srgbClr val="002060"/>
              </a:solidFill>
            </a:endParaRPr>
          </a:p>
          <a:p>
            <a:r>
              <a:rPr lang="tr-TR" dirty="0" smtClean="0">
                <a:solidFill>
                  <a:srgbClr val="00B0F0"/>
                </a:solidFill>
              </a:rPr>
              <a:t>8- </a:t>
            </a:r>
            <a:r>
              <a:rPr lang="tr-TR" dirty="0" err="1" smtClean="0">
                <a:solidFill>
                  <a:srgbClr val="00B0F0"/>
                </a:solidFill>
              </a:rPr>
              <a:t>Mandibular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 err="1" smtClean="0">
                <a:solidFill>
                  <a:srgbClr val="00B0F0"/>
                </a:solidFill>
              </a:rPr>
              <a:t>Foramen</a:t>
            </a:r>
            <a:endParaRPr lang="tr-TR" dirty="0">
              <a:solidFill>
                <a:srgbClr val="00B0F0"/>
              </a:solidFill>
            </a:endParaRPr>
          </a:p>
          <a:p>
            <a:r>
              <a:rPr lang="tr-TR" dirty="0" smtClean="0">
                <a:solidFill>
                  <a:srgbClr val="FFFF00"/>
                </a:solidFill>
              </a:rPr>
              <a:t>9- </a:t>
            </a:r>
            <a:r>
              <a:rPr lang="tr-TR" dirty="0" err="1" smtClean="0">
                <a:solidFill>
                  <a:srgbClr val="FFFF00"/>
                </a:solidFill>
              </a:rPr>
              <a:t>Mandibula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Kortikal</a:t>
            </a:r>
            <a:r>
              <a:rPr lang="tr-TR" dirty="0" smtClean="0">
                <a:solidFill>
                  <a:srgbClr val="FFFF00"/>
                </a:solidFill>
              </a:rPr>
              <a:t> Kenarı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9410702" y="5735937"/>
            <a:ext cx="202404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10- Sert Damak</a:t>
            </a:r>
          </a:p>
          <a:p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tr-T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25741" r="1666" b="26666"/>
          <a:stretch/>
        </p:blipFill>
        <p:spPr>
          <a:xfrm>
            <a:off x="1181100" y="990603"/>
            <a:ext cx="9880600" cy="4846019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 flipV="1">
            <a:off x="5257800" y="4940300"/>
            <a:ext cx="25400" cy="431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>
            <a:off x="4034650" y="3076542"/>
            <a:ext cx="305516" cy="39787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3556002" y="4127500"/>
            <a:ext cx="590551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rbest Form 8"/>
          <p:cNvSpPr/>
          <p:nvPr/>
        </p:nvSpPr>
        <p:spPr>
          <a:xfrm>
            <a:off x="4254502" y="4432300"/>
            <a:ext cx="774700" cy="482600"/>
          </a:xfrm>
          <a:custGeom>
            <a:avLst/>
            <a:gdLst>
              <a:gd name="connsiteX0" fmla="*/ 774700 w 774700"/>
              <a:gd name="connsiteY0" fmla="*/ 482600 h 482600"/>
              <a:gd name="connsiteX1" fmla="*/ 431800 w 774700"/>
              <a:gd name="connsiteY1" fmla="*/ 355600 h 482600"/>
              <a:gd name="connsiteX2" fmla="*/ 139700 w 774700"/>
              <a:gd name="connsiteY2" fmla="*/ 152400 h 482600"/>
              <a:gd name="connsiteX3" fmla="*/ 0 w 774700"/>
              <a:gd name="connsiteY3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4700" h="482600">
                <a:moveTo>
                  <a:pt x="774700" y="482600"/>
                </a:moveTo>
                <a:cubicBezTo>
                  <a:pt x="656166" y="446616"/>
                  <a:pt x="537633" y="410633"/>
                  <a:pt x="431800" y="355600"/>
                </a:cubicBezTo>
                <a:cubicBezTo>
                  <a:pt x="325967" y="300567"/>
                  <a:pt x="211667" y="211667"/>
                  <a:pt x="139700" y="152400"/>
                </a:cubicBezTo>
                <a:cubicBezTo>
                  <a:pt x="67733" y="93133"/>
                  <a:pt x="33866" y="46566"/>
                  <a:pt x="0" y="0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/>
          <p:nvPr/>
        </p:nvCxnSpPr>
        <p:spPr>
          <a:xfrm flipH="1">
            <a:off x="4533900" y="4235450"/>
            <a:ext cx="482600" cy="3937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5145057" y="545458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5106957" y="386611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3254313" y="41333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4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4340164" y="283106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3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1181102" y="5971857"/>
            <a:ext cx="246380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>
                <a:solidFill>
                  <a:srgbClr val="00B0F0"/>
                </a:solidFill>
              </a:rPr>
              <a:t>1- </a:t>
            </a:r>
            <a:r>
              <a:rPr lang="tr-TR" dirty="0" err="1" smtClean="0">
                <a:solidFill>
                  <a:srgbClr val="00B0F0"/>
                </a:solidFill>
              </a:rPr>
              <a:t>Mandibular</a:t>
            </a:r>
            <a:r>
              <a:rPr lang="tr-TR" dirty="0" smtClean="0">
                <a:solidFill>
                  <a:srgbClr val="00B0F0"/>
                </a:solidFill>
              </a:rPr>
              <a:t> Kanal</a:t>
            </a:r>
            <a:endParaRPr lang="tr-TR" dirty="0">
              <a:solidFill>
                <a:srgbClr val="00B0F0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2- </a:t>
            </a:r>
            <a:r>
              <a:rPr lang="tr-TR" dirty="0" err="1" smtClean="0">
                <a:solidFill>
                  <a:srgbClr val="FF0000"/>
                </a:solidFill>
              </a:rPr>
              <a:t>Mental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Foramen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3746503" y="5971857"/>
            <a:ext cx="25035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>
                <a:solidFill>
                  <a:srgbClr val="7030A0"/>
                </a:solidFill>
              </a:rPr>
              <a:t>3- Dış </a:t>
            </a:r>
            <a:r>
              <a:rPr lang="tr-TR" dirty="0" err="1">
                <a:solidFill>
                  <a:srgbClr val="7030A0"/>
                </a:solidFill>
              </a:rPr>
              <a:t>Oblik</a:t>
            </a:r>
            <a:r>
              <a:rPr lang="tr-TR" dirty="0">
                <a:solidFill>
                  <a:srgbClr val="7030A0"/>
                </a:solidFill>
              </a:rPr>
              <a:t> Sırt</a:t>
            </a:r>
          </a:p>
          <a:p>
            <a:r>
              <a:rPr lang="tr-TR" dirty="0">
                <a:solidFill>
                  <a:srgbClr val="00B050"/>
                </a:solidFill>
              </a:rPr>
              <a:t>4- İç </a:t>
            </a:r>
            <a:r>
              <a:rPr lang="tr-TR" dirty="0" err="1">
                <a:solidFill>
                  <a:srgbClr val="00B050"/>
                </a:solidFill>
              </a:rPr>
              <a:t>Oblik</a:t>
            </a:r>
            <a:r>
              <a:rPr lang="tr-TR" dirty="0">
                <a:solidFill>
                  <a:srgbClr val="00B050"/>
                </a:solidFill>
              </a:rPr>
              <a:t> Sırt</a:t>
            </a:r>
          </a:p>
        </p:txBody>
      </p:sp>
    </p:spTree>
    <p:extLst>
      <p:ext uri="{BB962C8B-B14F-4D97-AF65-F5344CB8AC3E}">
        <p14:creationId xmlns:p14="http://schemas.microsoft.com/office/powerpoint/2010/main" val="61992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26780" r="805" b="26472"/>
          <a:stretch/>
        </p:blipFill>
        <p:spPr>
          <a:xfrm>
            <a:off x="1016002" y="917470"/>
            <a:ext cx="10045700" cy="4747733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flipH="1">
            <a:off x="9838296" y="4412386"/>
            <a:ext cx="281083" cy="205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887507" y="4740532"/>
            <a:ext cx="311304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5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9229664" y="353333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1</a:t>
            </a:r>
            <a:endParaRPr lang="tr-TR" dirty="0"/>
          </a:p>
        </p:txBody>
      </p:sp>
      <p:cxnSp>
        <p:nvCxnSpPr>
          <p:cNvPr id="12" name="Düz Ok Bağlayıcısı 11"/>
          <p:cNvCxnSpPr/>
          <p:nvPr/>
        </p:nvCxnSpPr>
        <p:spPr>
          <a:xfrm flipV="1">
            <a:off x="9563102" y="3507941"/>
            <a:ext cx="698500" cy="16424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9563102" y="3672189"/>
            <a:ext cx="698500" cy="29021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9563102" y="3672189"/>
            <a:ext cx="901700" cy="84111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 17"/>
          <p:cNvSpPr/>
          <p:nvPr/>
        </p:nvSpPr>
        <p:spPr>
          <a:xfrm>
            <a:off x="2454336" y="2390338"/>
            <a:ext cx="311304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9" name="Dikdörtgen 18"/>
          <p:cNvSpPr/>
          <p:nvPr/>
        </p:nvSpPr>
        <p:spPr>
          <a:xfrm>
            <a:off x="2133600" y="4022804"/>
            <a:ext cx="311304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4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016002" y="5686136"/>
            <a:ext cx="26797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>
                <a:solidFill>
                  <a:srgbClr val="00B050"/>
                </a:solidFill>
              </a:rPr>
              <a:t>1- </a:t>
            </a:r>
            <a:r>
              <a:rPr lang="tr-TR" dirty="0" err="1" smtClean="0">
                <a:solidFill>
                  <a:srgbClr val="00B050"/>
                </a:solidFill>
              </a:rPr>
              <a:t>Farinks</a:t>
            </a:r>
            <a:r>
              <a:rPr lang="tr-TR" dirty="0" smtClean="0">
                <a:solidFill>
                  <a:srgbClr val="00B050"/>
                </a:solidFill>
              </a:rPr>
              <a:t> Arka Duvarı</a:t>
            </a:r>
            <a:endParaRPr lang="tr-TR" dirty="0">
              <a:solidFill>
                <a:srgbClr val="00B050"/>
              </a:solidFill>
            </a:endParaRPr>
          </a:p>
          <a:p>
            <a:r>
              <a:rPr lang="tr-TR" dirty="0">
                <a:solidFill>
                  <a:srgbClr val="00B0F0"/>
                </a:solidFill>
              </a:rPr>
              <a:t>2- </a:t>
            </a:r>
            <a:r>
              <a:rPr lang="tr-TR" dirty="0" err="1" smtClean="0">
                <a:solidFill>
                  <a:srgbClr val="00B0F0"/>
                </a:solidFill>
              </a:rPr>
              <a:t>Epiglottis</a:t>
            </a:r>
            <a:endParaRPr lang="tr-TR" dirty="0" smtClean="0">
              <a:solidFill>
                <a:srgbClr val="00B0F0"/>
              </a:solidFill>
            </a:endParaRPr>
          </a:p>
          <a:p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22" name="Sağ Ok 21"/>
          <p:cNvSpPr/>
          <p:nvPr/>
        </p:nvSpPr>
        <p:spPr>
          <a:xfrm flipH="1">
            <a:off x="9912349" y="4697968"/>
            <a:ext cx="281083" cy="205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Sağ Ok 22"/>
          <p:cNvSpPr/>
          <p:nvPr/>
        </p:nvSpPr>
        <p:spPr>
          <a:xfrm flipH="1">
            <a:off x="9771809" y="4903916"/>
            <a:ext cx="281083" cy="205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10152093" y="492519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3810001" y="5686134"/>
            <a:ext cx="287379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>
                <a:solidFill>
                  <a:srgbClr val="7030A0"/>
                </a:solidFill>
              </a:rPr>
              <a:t>3- </a:t>
            </a:r>
            <a:r>
              <a:rPr lang="tr-TR" dirty="0" err="1">
                <a:solidFill>
                  <a:srgbClr val="7030A0"/>
                </a:solidFill>
              </a:rPr>
              <a:t>Nazofaringeal</a:t>
            </a:r>
            <a:r>
              <a:rPr lang="tr-TR" dirty="0">
                <a:solidFill>
                  <a:srgbClr val="7030A0"/>
                </a:solidFill>
              </a:rPr>
              <a:t> Hava Yolu</a:t>
            </a:r>
          </a:p>
          <a:p>
            <a:r>
              <a:rPr lang="tr-TR" dirty="0">
                <a:solidFill>
                  <a:srgbClr val="FFC000"/>
                </a:solidFill>
              </a:rPr>
              <a:t>4- </a:t>
            </a:r>
            <a:r>
              <a:rPr lang="tr-TR" dirty="0" err="1">
                <a:solidFill>
                  <a:srgbClr val="FFC000"/>
                </a:solidFill>
              </a:rPr>
              <a:t>Orofaringeal</a:t>
            </a:r>
            <a:r>
              <a:rPr lang="tr-TR" dirty="0">
                <a:solidFill>
                  <a:srgbClr val="FFC000"/>
                </a:solidFill>
              </a:rPr>
              <a:t> Hava </a:t>
            </a:r>
            <a:r>
              <a:rPr lang="tr-TR" dirty="0" smtClean="0">
                <a:solidFill>
                  <a:srgbClr val="FFC000"/>
                </a:solidFill>
              </a:rPr>
              <a:t>Yolu</a:t>
            </a:r>
          </a:p>
          <a:p>
            <a:r>
              <a:rPr lang="tr-TR" dirty="0" smtClean="0"/>
              <a:t>5- </a:t>
            </a:r>
            <a:r>
              <a:rPr lang="tr-TR" dirty="0" err="1" smtClean="0"/>
              <a:t>Hipofaringeal</a:t>
            </a:r>
            <a:r>
              <a:rPr lang="tr-TR" dirty="0" smtClean="0"/>
              <a:t> </a:t>
            </a:r>
            <a:r>
              <a:rPr lang="tr-TR" dirty="0"/>
              <a:t>Hava </a:t>
            </a:r>
            <a:r>
              <a:rPr lang="tr-TR" dirty="0" smtClean="0"/>
              <a:t>Yolu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00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8" grpId="0" animBg="1"/>
      <p:bldP spid="19" grpId="0" animBg="1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pano\10025512_1-2-2019 17.0.11\2.16.840.1.113669.632.10.20170404.122500477.417492.192_281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8571" r="1445" b="27127"/>
          <a:stretch/>
        </p:blipFill>
        <p:spPr bwMode="auto">
          <a:xfrm>
            <a:off x="1041400" y="1143000"/>
            <a:ext cx="1018898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H="1">
            <a:off x="5213275" y="3352800"/>
            <a:ext cx="520700" cy="330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/>
          <p:nvPr/>
        </p:nvCxnSpPr>
        <p:spPr>
          <a:xfrm flipH="1">
            <a:off x="5111751" y="3683000"/>
            <a:ext cx="463551" cy="2921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6750945" y="3432599"/>
            <a:ext cx="399155" cy="25040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6731000" y="3683000"/>
            <a:ext cx="508000" cy="2921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 flipH="1" flipV="1">
            <a:off x="10052051" y="5092700"/>
            <a:ext cx="520700" cy="5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 flipH="1" flipV="1">
            <a:off x="10312400" y="4991100"/>
            <a:ext cx="482600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 flipH="1" flipV="1">
            <a:off x="10515602" y="4781550"/>
            <a:ext cx="4699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 flipH="1" flipV="1">
            <a:off x="9880602" y="5105400"/>
            <a:ext cx="114300" cy="5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 flipH="1" flipV="1">
            <a:off x="3822700" y="4876800"/>
            <a:ext cx="101600" cy="4826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Düz Ok Bağlayıcısı 2048"/>
          <p:cNvCxnSpPr/>
          <p:nvPr/>
        </p:nvCxnSpPr>
        <p:spPr>
          <a:xfrm flipH="1" flipV="1">
            <a:off x="4127500" y="4876800"/>
            <a:ext cx="279400" cy="3556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Düz Ok Bağlayıcısı 2051"/>
          <p:cNvCxnSpPr/>
          <p:nvPr/>
        </p:nvCxnSpPr>
        <p:spPr>
          <a:xfrm flipH="1" flipV="1">
            <a:off x="4406900" y="4724400"/>
            <a:ext cx="457200" cy="2730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Düz Ok Bağlayıcısı 2053"/>
          <p:cNvCxnSpPr/>
          <p:nvPr/>
        </p:nvCxnSpPr>
        <p:spPr>
          <a:xfrm flipH="1" flipV="1">
            <a:off x="4533900" y="4508500"/>
            <a:ext cx="330200" cy="2159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Düz Ok Bağlayıcısı 2058"/>
          <p:cNvCxnSpPr/>
          <p:nvPr/>
        </p:nvCxnSpPr>
        <p:spPr>
          <a:xfrm flipV="1">
            <a:off x="1206502" y="4616450"/>
            <a:ext cx="266700" cy="3873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Düz Ok Bağlayıcısı 2060"/>
          <p:cNvCxnSpPr/>
          <p:nvPr/>
        </p:nvCxnSpPr>
        <p:spPr>
          <a:xfrm flipV="1">
            <a:off x="6135893" y="4064000"/>
            <a:ext cx="0" cy="44450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Düz Ok Bağlayıcısı 2062"/>
          <p:cNvCxnSpPr/>
          <p:nvPr/>
        </p:nvCxnSpPr>
        <p:spPr>
          <a:xfrm flipH="1">
            <a:off x="9550401" y="2870200"/>
            <a:ext cx="501651" cy="1905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Düz Ok Bağlayıcısı 2064"/>
          <p:cNvCxnSpPr/>
          <p:nvPr/>
        </p:nvCxnSpPr>
        <p:spPr>
          <a:xfrm flipH="1">
            <a:off x="9994902" y="3225800"/>
            <a:ext cx="317500" cy="1651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Serbest Form 2065"/>
          <p:cNvSpPr/>
          <p:nvPr/>
        </p:nvSpPr>
        <p:spPr>
          <a:xfrm>
            <a:off x="2293260" y="3136900"/>
            <a:ext cx="7760675" cy="2006600"/>
          </a:xfrm>
          <a:custGeom>
            <a:avLst/>
            <a:gdLst>
              <a:gd name="connsiteX0" fmla="*/ 183241 w 7760674"/>
              <a:gd name="connsiteY0" fmla="*/ 2006600 h 2006600"/>
              <a:gd name="connsiteX1" fmla="*/ 68941 w 7760674"/>
              <a:gd name="connsiteY1" fmla="*/ 1765300 h 2006600"/>
              <a:gd name="connsiteX2" fmla="*/ 5441 w 7760674"/>
              <a:gd name="connsiteY2" fmla="*/ 1333500 h 2006600"/>
              <a:gd name="connsiteX3" fmla="*/ 208641 w 7760674"/>
              <a:gd name="connsiteY3" fmla="*/ 711200 h 2006600"/>
              <a:gd name="connsiteX4" fmla="*/ 551541 w 7760674"/>
              <a:gd name="connsiteY4" fmla="*/ 444500 h 2006600"/>
              <a:gd name="connsiteX5" fmla="*/ 957941 w 7760674"/>
              <a:gd name="connsiteY5" fmla="*/ 228600 h 2006600"/>
              <a:gd name="connsiteX6" fmla="*/ 1351641 w 7760674"/>
              <a:gd name="connsiteY6" fmla="*/ 114300 h 2006600"/>
              <a:gd name="connsiteX7" fmla="*/ 1897741 w 7760674"/>
              <a:gd name="connsiteY7" fmla="*/ 38100 h 2006600"/>
              <a:gd name="connsiteX8" fmla="*/ 2418441 w 7760674"/>
              <a:gd name="connsiteY8" fmla="*/ 38100 h 2006600"/>
              <a:gd name="connsiteX9" fmla="*/ 3078841 w 7760674"/>
              <a:gd name="connsiteY9" fmla="*/ 0 h 2006600"/>
              <a:gd name="connsiteX10" fmla="*/ 3548741 w 7760674"/>
              <a:gd name="connsiteY10" fmla="*/ 38100 h 2006600"/>
              <a:gd name="connsiteX11" fmla="*/ 3993241 w 7760674"/>
              <a:gd name="connsiteY11" fmla="*/ 12700 h 2006600"/>
              <a:gd name="connsiteX12" fmla="*/ 4361541 w 7760674"/>
              <a:gd name="connsiteY12" fmla="*/ 25400 h 2006600"/>
              <a:gd name="connsiteX13" fmla="*/ 4590141 w 7760674"/>
              <a:gd name="connsiteY13" fmla="*/ 101600 h 2006600"/>
              <a:gd name="connsiteX14" fmla="*/ 4945741 w 7760674"/>
              <a:gd name="connsiteY14" fmla="*/ 101600 h 2006600"/>
              <a:gd name="connsiteX15" fmla="*/ 5326741 w 7760674"/>
              <a:gd name="connsiteY15" fmla="*/ 101600 h 2006600"/>
              <a:gd name="connsiteX16" fmla="*/ 5834741 w 7760674"/>
              <a:gd name="connsiteY16" fmla="*/ 139700 h 2006600"/>
              <a:gd name="connsiteX17" fmla="*/ 6469741 w 7760674"/>
              <a:gd name="connsiteY17" fmla="*/ 215900 h 2006600"/>
              <a:gd name="connsiteX18" fmla="*/ 6965041 w 7760674"/>
              <a:gd name="connsiteY18" fmla="*/ 330200 h 2006600"/>
              <a:gd name="connsiteX19" fmla="*/ 7231741 w 7760674"/>
              <a:gd name="connsiteY19" fmla="*/ 508000 h 2006600"/>
              <a:gd name="connsiteX20" fmla="*/ 7561941 w 7760674"/>
              <a:gd name="connsiteY20" fmla="*/ 838200 h 2006600"/>
              <a:gd name="connsiteX21" fmla="*/ 7714341 w 7760674"/>
              <a:gd name="connsiteY21" fmla="*/ 1104900 h 2006600"/>
              <a:gd name="connsiteX22" fmla="*/ 7752441 w 7760674"/>
              <a:gd name="connsiteY22" fmla="*/ 1384300 h 2006600"/>
              <a:gd name="connsiteX23" fmla="*/ 7752441 w 7760674"/>
              <a:gd name="connsiteY23" fmla="*/ 1727200 h 2006600"/>
              <a:gd name="connsiteX24" fmla="*/ 7663541 w 7760674"/>
              <a:gd name="connsiteY24" fmla="*/ 190500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60674" h="2006600">
                <a:moveTo>
                  <a:pt x="183241" y="2006600"/>
                </a:moveTo>
                <a:cubicBezTo>
                  <a:pt x="140907" y="1942041"/>
                  <a:pt x="98574" y="1877483"/>
                  <a:pt x="68941" y="1765300"/>
                </a:cubicBezTo>
                <a:cubicBezTo>
                  <a:pt x="39308" y="1653117"/>
                  <a:pt x="-17842" y="1509183"/>
                  <a:pt x="5441" y="1333500"/>
                </a:cubicBezTo>
                <a:cubicBezTo>
                  <a:pt x="28724" y="1157817"/>
                  <a:pt x="117624" y="859367"/>
                  <a:pt x="208641" y="711200"/>
                </a:cubicBezTo>
                <a:cubicBezTo>
                  <a:pt x="299658" y="563033"/>
                  <a:pt x="426658" y="524933"/>
                  <a:pt x="551541" y="444500"/>
                </a:cubicBezTo>
                <a:cubicBezTo>
                  <a:pt x="676424" y="364067"/>
                  <a:pt x="824591" y="283633"/>
                  <a:pt x="957941" y="228600"/>
                </a:cubicBezTo>
                <a:cubicBezTo>
                  <a:pt x="1091291" y="173567"/>
                  <a:pt x="1195008" y="146050"/>
                  <a:pt x="1351641" y="114300"/>
                </a:cubicBezTo>
                <a:cubicBezTo>
                  <a:pt x="1508274" y="82550"/>
                  <a:pt x="1719941" y="50800"/>
                  <a:pt x="1897741" y="38100"/>
                </a:cubicBezTo>
                <a:cubicBezTo>
                  <a:pt x="2075541" y="25400"/>
                  <a:pt x="2221591" y="44450"/>
                  <a:pt x="2418441" y="38100"/>
                </a:cubicBezTo>
                <a:cubicBezTo>
                  <a:pt x="2615291" y="31750"/>
                  <a:pt x="2890458" y="0"/>
                  <a:pt x="3078841" y="0"/>
                </a:cubicBezTo>
                <a:cubicBezTo>
                  <a:pt x="3267224" y="0"/>
                  <a:pt x="3396341" y="35983"/>
                  <a:pt x="3548741" y="38100"/>
                </a:cubicBezTo>
                <a:cubicBezTo>
                  <a:pt x="3701141" y="40217"/>
                  <a:pt x="3857774" y="14817"/>
                  <a:pt x="3993241" y="12700"/>
                </a:cubicBezTo>
                <a:cubicBezTo>
                  <a:pt x="4128708" y="10583"/>
                  <a:pt x="4262058" y="10583"/>
                  <a:pt x="4361541" y="25400"/>
                </a:cubicBezTo>
                <a:cubicBezTo>
                  <a:pt x="4461024" y="40217"/>
                  <a:pt x="4492774" y="88900"/>
                  <a:pt x="4590141" y="101600"/>
                </a:cubicBezTo>
                <a:cubicBezTo>
                  <a:pt x="4687508" y="114300"/>
                  <a:pt x="4945741" y="101600"/>
                  <a:pt x="4945741" y="101600"/>
                </a:cubicBezTo>
                <a:cubicBezTo>
                  <a:pt x="5068508" y="101600"/>
                  <a:pt x="5178574" y="95250"/>
                  <a:pt x="5326741" y="101600"/>
                </a:cubicBezTo>
                <a:cubicBezTo>
                  <a:pt x="5474908" y="107950"/>
                  <a:pt x="5644241" y="120650"/>
                  <a:pt x="5834741" y="139700"/>
                </a:cubicBezTo>
                <a:cubicBezTo>
                  <a:pt x="6025241" y="158750"/>
                  <a:pt x="6281358" y="184150"/>
                  <a:pt x="6469741" y="215900"/>
                </a:cubicBezTo>
                <a:cubicBezTo>
                  <a:pt x="6658124" y="247650"/>
                  <a:pt x="6838041" y="281517"/>
                  <a:pt x="6965041" y="330200"/>
                </a:cubicBezTo>
                <a:cubicBezTo>
                  <a:pt x="7092041" y="378883"/>
                  <a:pt x="7132258" y="423333"/>
                  <a:pt x="7231741" y="508000"/>
                </a:cubicBezTo>
                <a:cubicBezTo>
                  <a:pt x="7331224" y="592667"/>
                  <a:pt x="7481508" y="738717"/>
                  <a:pt x="7561941" y="838200"/>
                </a:cubicBezTo>
                <a:cubicBezTo>
                  <a:pt x="7642374" y="937683"/>
                  <a:pt x="7682591" y="1013883"/>
                  <a:pt x="7714341" y="1104900"/>
                </a:cubicBezTo>
                <a:cubicBezTo>
                  <a:pt x="7746091" y="1195917"/>
                  <a:pt x="7746091" y="1280583"/>
                  <a:pt x="7752441" y="1384300"/>
                </a:cubicBezTo>
                <a:cubicBezTo>
                  <a:pt x="7758791" y="1488017"/>
                  <a:pt x="7767258" y="1640417"/>
                  <a:pt x="7752441" y="1727200"/>
                </a:cubicBezTo>
                <a:cubicBezTo>
                  <a:pt x="7737624" y="1813983"/>
                  <a:pt x="7700582" y="1859491"/>
                  <a:pt x="7663541" y="1905000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70" name="Aşağı Ok 2069"/>
          <p:cNvSpPr/>
          <p:nvPr/>
        </p:nvSpPr>
        <p:spPr>
          <a:xfrm>
            <a:off x="6035689" y="2940050"/>
            <a:ext cx="137907" cy="1333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Aşağı Ok 54"/>
          <p:cNvSpPr/>
          <p:nvPr/>
        </p:nvSpPr>
        <p:spPr>
          <a:xfrm>
            <a:off x="7823201" y="3070225"/>
            <a:ext cx="137907" cy="1333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Aşağı Ok 55"/>
          <p:cNvSpPr/>
          <p:nvPr/>
        </p:nvSpPr>
        <p:spPr>
          <a:xfrm>
            <a:off x="7175501" y="3032125"/>
            <a:ext cx="137907" cy="1333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Aşağı Ok 56"/>
          <p:cNvSpPr/>
          <p:nvPr/>
        </p:nvSpPr>
        <p:spPr>
          <a:xfrm>
            <a:off x="6613041" y="2962275"/>
            <a:ext cx="137907" cy="1333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Aşağı Ok 57"/>
          <p:cNvSpPr/>
          <p:nvPr/>
        </p:nvSpPr>
        <p:spPr>
          <a:xfrm>
            <a:off x="5473624" y="2959100"/>
            <a:ext cx="137907" cy="1333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Aşağı Ok 58"/>
          <p:cNvSpPr/>
          <p:nvPr/>
        </p:nvSpPr>
        <p:spPr>
          <a:xfrm>
            <a:off x="4870449" y="2994025"/>
            <a:ext cx="137907" cy="1333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Aşağı Ok 59"/>
          <p:cNvSpPr/>
          <p:nvPr/>
        </p:nvSpPr>
        <p:spPr>
          <a:xfrm>
            <a:off x="8534401" y="3136900"/>
            <a:ext cx="137907" cy="1333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Aşağı Ok 60"/>
          <p:cNvSpPr/>
          <p:nvPr/>
        </p:nvSpPr>
        <p:spPr>
          <a:xfrm>
            <a:off x="4267201" y="3003550"/>
            <a:ext cx="137907" cy="1333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Dikdörtgen 61"/>
          <p:cNvSpPr/>
          <p:nvPr/>
        </p:nvSpPr>
        <p:spPr>
          <a:xfrm>
            <a:off x="1055660" y="5797552"/>
            <a:ext cx="385444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FFFF00"/>
                </a:solidFill>
              </a:rPr>
              <a:t>1- </a:t>
            </a:r>
            <a:r>
              <a:rPr lang="tr-TR" sz="1600" dirty="0" err="1" smtClean="0">
                <a:solidFill>
                  <a:srgbClr val="FFFF00"/>
                </a:solidFill>
              </a:rPr>
              <a:t>Pinna</a:t>
            </a:r>
            <a:endParaRPr lang="tr-TR" sz="1600" dirty="0">
              <a:solidFill>
                <a:srgbClr val="FFFF0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2- </a:t>
            </a:r>
            <a:r>
              <a:rPr lang="tr-TR" sz="1600" dirty="0" smtClean="0">
                <a:solidFill>
                  <a:srgbClr val="0070C0"/>
                </a:solidFill>
              </a:rPr>
              <a:t>Sol taraf </a:t>
            </a:r>
            <a:r>
              <a:rPr lang="tr-TR" sz="1600" dirty="0" err="1" smtClean="0">
                <a:solidFill>
                  <a:srgbClr val="0070C0"/>
                </a:solidFill>
              </a:rPr>
              <a:t>Mandibulanın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 smtClean="0">
                <a:solidFill>
                  <a:srgbClr val="0070C0"/>
                </a:solidFill>
              </a:rPr>
              <a:t>Ghost</a:t>
            </a:r>
            <a:r>
              <a:rPr lang="tr-TR" sz="1600" dirty="0" smtClean="0">
                <a:solidFill>
                  <a:srgbClr val="0070C0"/>
                </a:solidFill>
              </a:rPr>
              <a:t> İmajı</a:t>
            </a:r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2060"/>
                </a:solidFill>
              </a:rPr>
              <a:t>3- </a:t>
            </a:r>
            <a:r>
              <a:rPr lang="tr-TR" sz="1600" dirty="0" err="1" smtClean="0">
                <a:solidFill>
                  <a:srgbClr val="002060"/>
                </a:solidFill>
              </a:rPr>
              <a:t>Nazolabial</a:t>
            </a:r>
            <a:r>
              <a:rPr lang="tr-TR" sz="1600" dirty="0" smtClean="0">
                <a:solidFill>
                  <a:srgbClr val="002060"/>
                </a:solidFill>
              </a:rPr>
              <a:t> Kıvrım</a:t>
            </a:r>
          </a:p>
        </p:txBody>
      </p:sp>
      <p:sp>
        <p:nvSpPr>
          <p:cNvPr id="63" name="Dikdörtgen 62"/>
          <p:cNvSpPr/>
          <p:nvPr/>
        </p:nvSpPr>
        <p:spPr>
          <a:xfrm>
            <a:off x="1055657" y="505460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64" name="Dikdörtgen 63"/>
          <p:cNvSpPr/>
          <p:nvPr/>
        </p:nvSpPr>
        <p:spPr>
          <a:xfrm>
            <a:off x="4533900" y="509270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6" name="Dikdörtgen 65"/>
          <p:cNvSpPr/>
          <p:nvPr/>
        </p:nvSpPr>
        <p:spPr>
          <a:xfrm>
            <a:off x="5985049" y="459688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4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7" name="Dikdörtgen 66"/>
          <p:cNvSpPr/>
          <p:nvPr/>
        </p:nvSpPr>
        <p:spPr>
          <a:xfrm>
            <a:off x="5640479" y="3400425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3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8" name="Dikdörtgen 67"/>
          <p:cNvSpPr/>
          <p:nvPr/>
        </p:nvSpPr>
        <p:spPr>
          <a:xfrm>
            <a:off x="3518021" y="293901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6</a:t>
            </a:r>
            <a:endParaRPr lang="tr-TR" dirty="0"/>
          </a:p>
        </p:txBody>
      </p:sp>
      <p:sp>
        <p:nvSpPr>
          <p:cNvPr id="69" name="Dikdörtgen 68"/>
          <p:cNvSpPr/>
          <p:nvPr/>
        </p:nvSpPr>
        <p:spPr>
          <a:xfrm>
            <a:off x="6471235" y="339090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3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0" name="Dikdörtgen 69"/>
          <p:cNvSpPr/>
          <p:nvPr/>
        </p:nvSpPr>
        <p:spPr>
          <a:xfrm>
            <a:off x="5971412" y="2543412"/>
            <a:ext cx="311304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dirty="0" smtClean="0"/>
              <a:t>5</a:t>
            </a:r>
            <a:endParaRPr lang="tr-TR" dirty="0"/>
          </a:p>
        </p:txBody>
      </p:sp>
      <p:sp>
        <p:nvSpPr>
          <p:cNvPr id="2071" name="Serbest Form 2070"/>
          <p:cNvSpPr/>
          <p:nvPr/>
        </p:nvSpPr>
        <p:spPr>
          <a:xfrm>
            <a:off x="2285593" y="2793927"/>
            <a:ext cx="7673323" cy="1277336"/>
          </a:xfrm>
          <a:custGeom>
            <a:avLst/>
            <a:gdLst>
              <a:gd name="connsiteX0" fmla="*/ 406 w 7673322"/>
              <a:gd name="connsiteY0" fmla="*/ 1244673 h 1277336"/>
              <a:gd name="connsiteX1" fmla="*/ 127406 w 7673322"/>
              <a:gd name="connsiteY1" fmla="*/ 952573 h 1277336"/>
              <a:gd name="connsiteX2" fmla="*/ 470306 w 7673322"/>
              <a:gd name="connsiteY2" fmla="*/ 673173 h 1277336"/>
              <a:gd name="connsiteX3" fmla="*/ 851306 w 7673322"/>
              <a:gd name="connsiteY3" fmla="*/ 381073 h 1277336"/>
              <a:gd name="connsiteX4" fmla="*/ 1270406 w 7673322"/>
              <a:gd name="connsiteY4" fmla="*/ 190573 h 1277336"/>
              <a:gd name="connsiteX5" fmla="*/ 1689506 w 7673322"/>
              <a:gd name="connsiteY5" fmla="*/ 127073 h 1277336"/>
              <a:gd name="connsiteX6" fmla="*/ 2375306 w 7673322"/>
              <a:gd name="connsiteY6" fmla="*/ 76273 h 1277336"/>
              <a:gd name="connsiteX7" fmla="*/ 2972206 w 7673322"/>
              <a:gd name="connsiteY7" fmla="*/ 76273 h 1277336"/>
              <a:gd name="connsiteX8" fmla="*/ 3594506 w 7673322"/>
              <a:gd name="connsiteY8" fmla="*/ 73 h 1277336"/>
              <a:gd name="connsiteX9" fmla="*/ 4166006 w 7673322"/>
              <a:gd name="connsiteY9" fmla="*/ 63573 h 1277336"/>
              <a:gd name="connsiteX10" fmla="*/ 4610506 w 7673322"/>
              <a:gd name="connsiteY10" fmla="*/ 127073 h 1277336"/>
              <a:gd name="connsiteX11" fmla="*/ 5016906 w 7673322"/>
              <a:gd name="connsiteY11" fmla="*/ 114373 h 1277336"/>
              <a:gd name="connsiteX12" fmla="*/ 5905906 w 7673322"/>
              <a:gd name="connsiteY12" fmla="*/ 88973 h 1277336"/>
              <a:gd name="connsiteX13" fmla="*/ 6426606 w 7673322"/>
              <a:gd name="connsiteY13" fmla="*/ 228673 h 1277336"/>
              <a:gd name="connsiteX14" fmla="*/ 6972706 w 7673322"/>
              <a:gd name="connsiteY14" fmla="*/ 431873 h 1277336"/>
              <a:gd name="connsiteX15" fmla="*/ 7315606 w 7673322"/>
              <a:gd name="connsiteY15" fmla="*/ 685873 h 1277336"/>
              <a:gd name="connsiteX16" fmla="*/ 7569606 w 7673322"/>
              <a:gd name="connsiteY16" fmla="*/ 1003373 h 1277336"/>
              <a:gd name="connsiteX17" fmla="*/ 7671206 w 7673322"/>
              <a:gd name="connsiteY17" fmla="*/ 1219273 h 1277336"/>
              <a:gd name="connsiteX18" fmla="*/ 7620406 w 7673322"/>
              <a:gd name="connsiteY18" fmla="*/ 1257373 h 1277336"/>
              <a:gd name="connsiteX19" fmla="*/ 7417206 w 7673322"/>
              <a:gd name="connsiteY19" fmla="*/ 1016073 h 1277336"/>
              <a:gd name="connsiteX20" fmla="*/ 6909206 w 7673322"/>
              <a:gd name="connsiteY20" fmla="*/ 673173 h 1277336"/>
              <a:gd name="connsiteX21" fmla="*/ 6172606 w 7673322"/>
              <a:gd name="connsiteY21" fmla="*/ 571573 h 1277336"/>
              <a:gd name="connsiteX22" fmla="*/ 5118506 w 7673322"/>
              <a:gd name="connsiteY22" fmla="*/ 431873 h 1277336"/>
              <a:gd name="connsiteX23" fmla="*/ 4597806 w 7673322"/>
              <a:gd name="connsiteY23" fmla="*/ 431873 h 1277336"/>
              <a:gd name="connsiteX24" fmla="*/ 3886606 w 7673322"/>
              <a:gd name="connsiteY24" fmla="*/ 368373 h 1277336"/>
              <a:gd name="connsiteX25" fmla="*/ 3226206 w 7673322"/>
              <a:gd name="connsiteY25" fmla="*/ 342973 h 1277336"/>
              <a:gd name="connsiteX26" fmla="*/ 2146706 w 7673322"/>
              <a:gd name="connsiteY26" fmla="*/ 381073 h 1277336"/>
              <a:gd name="connsiteX27" fmla="*/ 1206906 w 7673322"/>
              <a:gd name="connsiteY27" fmla="*/ 482673 h 1277336"/>
              <a:gd name="connsiteX28" fmla="*/ 571906 w 7673322"/>
              <a:gd name="connsiteY28" fmla="*/ 812873 h 1277336"/>
              <a:gd name="connsiteX29" fmla="*/ 178206 w 7673322"/>
              <a:gd name="connsiteY29" fmla="*/ 1016073 h 1277336"/>
              <a:gd name="connsiteX30" fmla="*/ 89306 w 7673322"/>
              <a:gd name="connsiteY30" fmla="*/ 1244673 h 1277336"/>
              <a:gd name="connsiteX31" fmla="*/ 406 w 7673322"/>
              <a:gd name="connsiteY31" fmla="*/ 1244673 h 127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73322" h="1277336">
                <a:moveTo>
                  <a:pt x="406" y="1244673"/>
                </a:moveTo>
                <a:cubicBezTo>
                  <a:pt x="6756" y="1195990"/>
                  <a:pt x="49089" y="1047823"/>
                  <a:pt x="127406" y="952573"/>
                </a:cubicBezTo>
                <a:cubicBezTo>
                  <a:pt x="205723" y="857323"/>
                  <a:pt x="349656" y="768423"/>
                  <a:pt x="470306" y="673173"/>
                </a:cubicBezTo>
                <a:cubicBezTo>
                  <a:pt x="590956" y="577923"/>
                  <a:pt x="717956" y="461506"/>
                  <a:pt x="851306" y="381073"/>
                </a:cubicBezTo>
                <a:cubicBezTo>
                  <a:pt x="984656" y="300640"/>
                  <a:pt x="1130706" y="232906"/>
                  <a:pt x="1270406" y="190573"/>
                </a:cubicBezTo>
                <a:cubicBezTo>
                  <a:pt x="1410106" y="148240"/>
                  <a:pt x="1505356" y="146123"/>
                  <a:pt x="1689506" y="127073"/>
                </a:cubicBezTo>
                <a:cubicBezTo>
                  <a:pt x="1873656" y="108023"/>
                  <a:pt x="2161523" y="84740"/>
                  <a:pt x="2375306" y="76273"/>
                </a:cubicBezTo>
                <a:cubicBezTo>
                  <a:pt x="2589089" y="67806"/>
                  <a:pt x="2769006" y="88973"/>
                  <a:pt x="2972206" y="76273"/>
                </a:cubicBezTo>
                <a:cubicBezTo>
                  <a:pt x="3175406" y="63573"/>
                  <a:pt x="3395539" y="2190"/>
                  <a:pt x="3594506" y="73"/>
                </a:cubicBezTo>
                <a:cubicBezTo>
                  <a:pt x="3793473" y="-2044"/>
                  <a:pt x="3996673" y="42406"/>
                  <a:pt x="4166006" y="63573"/>
                </a:cubicBezTo>
                <a:cubicBezTo>
                  <a:pt x="4335339" y="84740"/>
                  <a:pt x="4468689" y="118606"/>
                  <a:pt x="4610506" y="127073"/>
                </a:cubicBezTo>
                <a:cubicBezTo>
                  <a:pt x="4752323" y="135540"/>
                  <a:pt x="5016906" y="114373"/>
                  <a:pt x="5016906" y="114373"/>
                </a:cubicBezTo>
                <a:cubicBezTo>
                  <a:pt x="5232806" y="108023"/>
                  <a:pt x="5670956" y="69923"/>
                  <a:pt x="5905906" y="88973"/>
                </a:cubicBezTo>
                <a:cubicBezTo>
                  <a:pt x="6140856" y="108023"/>
                  <a:pt x="6248806" y="171523"/>
                  <a:pt x="6426606" y="228673"/>
                </a:cubicBezTo>
                <a:cubicBezTo>
                  <a:pt x="6604406" y="285823"/>
                  <a:pt x="6824539" y="355673"/>
                  <a:pt x="6972706" y="431873"/>
                </a:cubicBezTo>
                <a:cubicBezTo>
                  <a:pt x="7120873" y="508073"/>
                  <a:pt x="7216123" y="590623"/>
                  <a:pt x="7315606" y="685873"/>
                </a:cubicBezTo>
                <a:cubicBezTo>
                  <a:pt x="7415089" y="781123"/>
                  <a:pt x="7510339" y="914473"/>
                  <a:pt x="7569606" y="1003373"/>
                </a:cubicBezTo>
                <a:cubicBezTo>
                  <a:pt x="7628873" y="1092273"/>
                  <a:pt x="7662739" y="1176940"/>
                  <a:pt x="7671206" y="1219273"/>
                </a:cubicBezTo>
                <a:cubicBezTo>
                  <a:pt x="7679673" y="1261606"/>
                  <a:pt x="7662739" y="1291240"/>
                  <a:pt x="7620406" y="1257373"/>
                </a:cubicBezTo>
                <a:cubicBezTo>
                  <a:pt x="7578073" y="1223506"/>
                  <a:pt x="7535739" y="1113440"/>
                  <a:pt x="7417206" y="1016073"/>
                </a:cubicBezTo>
                <a:cubicBezTo>
                  <a:pt x="7298673" y="918706"/>
                  <a:pt x="7116639" y="747256"/>
                  <a:pt x="6909206" y="673173"/>
                </a:cubicBezTo>
                <a:cubicBezTo>
                  <a:pt x="6701773" y="599090"/>
                  <a:pt x="6172606" y="571573"/>
                  <a:pt x="6172606" y="571573"/>
                </a:cubicBezTo>
                <a:cubicBezTo>
                  <a:pt x="5874156" y="531356"/>
                  <a:pt x="5380973" y="455156"/>
                  <a:pt x="5118506" y="431873"/>
                </a:cubicBezTo>
                <a:cubicBezTo>
                  <a:pt x="4856039" y="408590"/>
                  <a:pt x="4803123" y="442456"/>
                  <a:pt x="4597806" y="431873"/>
                </a:cubicBezTo>
                <a:cubicBezTo>
                  <a:pt x="4392489" y="421290"/>
                  <a:pt x="4115206" y="383190"/>
                  <a:pt x="3886606" y="368373"/>
                </a:cubicBezTo>
                <a:cubicBezTo>
                  <a:pt x="3658006" y="353556"/>
                  <a:pt x="3516189" y="340856"/>
                  <a:pt x="3226206" y="342973"/>
                </a:cubicBezTo>
                <a:cubicBezTo>
                  <a:pt x="2936223" y="345090"/>
                  <a:pt x="2483256" y="357790"/>
                  <a:pt x="2146706" y="381073"/>
                </a:cubicBezTo>
                <a:cubicBezTo>
                  <a:pt x="1810156" y="404356"/>
                  <a:pt x="1469373" y="410706"/>
                  <a:pt x="1206906" y="482673"/>
                </a:cubicBezTo>
                <a:cubicBezTo>
                  <a:pt x="944439" y="554640"/>
                  <a:pt x="571906" y="812873"/>
                  <a:pt x="571906" y="812873"/>
                </a:cubicBezTo>
                <a:cubicBezTo>
                  <a:pt x="400456" y="901773"/>
                  <a:pt x="258639" y="944106"/>
                  <a:pt x="178206" y="1016073"/>
                </a:cubicBezTo>
                <a:cubicBezTo>
                  <a:pt x="97773" y="1088040"/>
                  <a:pt x="114706" y="1206573"/>
                  <a:pt x="89306" y="1244673"/>
                </a:cubicBezTo>
                <a:cubicBezTo>
                  <a:pt x="63906" y="1282773"/>
                  <a:pt x="-5944" y="1293356"/>
                  <a:pt x="406" y="124467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73" name="Dikdörtgen 2072"/>
          <p:cNvSpPr/>
          <p:nvPr/>
        </p:nvSpPr>
        <p:spPr>
          <a:xfrm>
            <a:off x="4995892" y="5796808"/>
            <a:ext cx="318314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500" dirty="0" smtClean="0">
                <a:solidFill>
                  <a:srgbClr val="FF33CC"/>
                </a:solidFill>
              </a:rPr>
              <a:t>4- Dudak Hattı</a:t>
            </a:r>
          </a:p>
          <a:p>
            <a:r>
              <a:rPr lang="tr-TR" sz="1500" dirty="0" smtClean="0">
                <a:solidFill>
                  <a:srgbClr val="92D050"/>
                </a:solidFill>
              </a:rPr>
              <a:t>5- Dil </a:t>
            </a:r>
            <a:r>
              <a:rPr lang="tr-TR" sz="1500" dirty="0" err="1" smtClean="0">
                <a:solidFill>
                  <a:srgbClr val="92D050"/>
                </a:solidFill>
              </a:rPr>
              <a:t>Dorsumu</a:t>
            </a:r>
            <a:endParaRPr lang="tr-TR" sz="1500" dirty="0" smtClean="0">
              <a:solidFill>
                <a:srgbClr val="92D050"/>
              </a:solidFill>
            </a:endParaRPr>
          </a:p>
          <a:p>
            <a:r>
              <a:rPr lang="tr-TR" sz="1500" dirty="0" smtClean="0">
                <a:solidFill>
                  <a:srgbClr val="FF0000"/>
                </a:solidFill>
              </a:rPr>
              <a:t>6- </a:t>
            </a:r>
            <a:r>
              <a:rPr lang="tr-TR" sz="1500" dirty="0" err="1" smtClean="0">
                <a:solidFill>
                  <a:srgbClr val="FF0000"/>
                </a:solidFill>
              </a:rPr>
              <a:t>Glossofaringeal</a:t>
            </a:r>
            <a:r>
              <a:rPr lang="tr-TR" sz="1500" dirty="0" smtClean="0">
                <a:solidFill>
                  <a:srgbClr val="FF0000"/>
                </a:solidFill>
              </a:rPr>
              <a:t> Hava Yolu</a:t>
            </a:r>
          </a:p>
          <a:p>
            <a:r>
              <a:rPr lang="tr-TR" sz="1500" dirty="0" smtClean="0">
                <a:solidFill>
                  <a:srgbClr val="FFC000"/>
                </a:solidFill>
              </a:rPr>
              <a:t>7- Yumuşak Damak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10153649" y="281888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7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070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4" grpId="0"/>
      <p:bldP spid="66" grpId="0"/>
      <p:bldP spid="67" grpId="0"/>
      <p:bldP spid="68" grpId="0"/>
      <p:bldP spid="69" grpId="0"/>
      <p:bldP spid="70" grpId="0" animBg="1"/>
      <p:bldP spid="2071" grpId="0" animBg="1"/>
      <p:bldP spid="39" grpId="0"/>
    </p:bldLst>
  </p:timing>
</p:sld>
</file>

<file path=ppt/theme/theme1.xml><?xml version="1.0" encoding="utf-8"?>
<a:theme xmlns:a="http://schemas.openxmlformats.org/drawingml/2006/main" name="Hasır">
  <a:themeElements>
    <a:clrScheme name="Hasır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ır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504</TotalTime>
  <Words>314</Words>
  <Application>Microsoft Office PowerPoint</Application>
  <PresentationFormat>Custom</PresentationFormat>
  <Paragraphs>118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Hasır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Administrator</dc:creator>
  <cp:lastModifiedBy>dtkivo</cp:lastModifiedBy>
  <cp:revision>59</cp:revision>
  <dcterms:created xsi:type="dcterms:W3CDTF">2018-12-31T08:27:25Z</dcterms:created>
  <dcterms:modified xsi:type="dcterms:W3CDTF">2019-02-06T11:05:08Z</dcterms:modified>
</cp:coreProperties>
</file>