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  <p:sldId id="274" r:id="rId16"/>
    <p:sldId id="275" r:id="rId17"/>
    <p:sldId id="276" r:id="rId18"/>
    <p:sldId id="277" r:id="rId19"/>
    <p:sldId id="279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705"/>
  </p:normalViewPr>
  <p:slideViewPr>
    <p:cSldViewPr snapToGrid="0" snapToObjects="1">
      <p:cViewPr varScale="1">
        <p:scale>
          <a:sx n="55" d="100"/>
          <a:sy n="55" d="100"/>
        </p:scale>
        <p:origin x="200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EE66D-323D-4544-9EE5-4060EFF58D0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8F24783-3EF3-4EB6-9026-8B53643972C8}">
      <dgm:prSet phldrT="[Metin]"/>
      <dgm:spPr/>
      <dgm:t>
        <a:bodyPr/>
        <a:lstStyle/>
        <a:p>
          <a:r>
            <a:rPr lang="tr-TR" dirty="0" smtClean="0"/>
            <a:t>EMBRİYONİK ÖLÜMLER</a:t>
          </a:r>
          <a:endParaRPr lang="tr-TR" dirty="0"/>
        </a:p>
      </dgm:t>
    </dgm:pt>
    <dgm:pt modelId="{79271460-8DEB-49DC-A96C-5FA4C222E23F}" type="parTrans" cxnId="{F6FD5F73-5233-4873-8726-C1EC0976E2A1}">
      <dgm:prSet/>
      <dgm:spPr/>
      <dgm:t>
        <a:bodyPr/>
        <a:lstStyle/>
        <a:p>
          <a:endParaRPr lang="tr-TR"/>
        </a:p>
      </dgm:t>
    </dgm:pt>
    <dgm:pt modelId="{991CE3D3-93BA-4B84-B688-34DB49AD51F0}" type="sibTrans" cxnId="{F6FD5F73-5233-4873-8726-C1EC0976E2A1}">
      <dgm:prSet/>
      <dgm:spPr/>
      <dgm:t>
        <a:bodyPr/>
        <a:lstStyle/>
        <a:p>
          <a:endParaRPr lang="tr-TR"/>
        </a:p>
      </dgm:t>
    </dgm:pt>
    <dgm:pt modelId="{99A3B736-E1B5-46D4-91BB-EF12235ED213}">
      <dgm:prSet phldrT="[Metin]"/>
      <dgm:spPr/>
      <dgm:t>
        <a:bodyPr/>
        <a:lstStyle/>
        <a:p>
          <a:r>
            <a:rPr lang="tr-TR" dirty="0" smtClean="0"/>
            <a:t>ERKEN EMBRİYONİK ÖLÜMLER</a:t>
          </a:r>
          <a:endParaRPr lang="tr-TR" dirty="0"/>
        </a:p>
      </dgm:t>
    </dgm:pt>
    <dgm:pt modelId="{C1914FA3-2A68-4906-BA96-2B07D0879D10}" type="parTrans" cxnId="{E6749C06-1D4B-4B31-A066-CCE02C18772F}">
      <dgm:prSet/>
      <dgm:spPr/>
      <dgm:t>
        <a:bodyPr/>
        <a:lstStyle/>
        <a:p>
          <a:endParaRPr lang="tr-TR"/>
        </a:p>
      </dgm:t>
    </dgm:pt>
    <dgm:pt modelId="{0D67EF66-3E47-4EFA-B8F6-8654AE8B9042}" type="sibTrans" cxnId="{E6749C06-1D4B-4B31-A066-CCE02C18772F}">
      <dgm:prSet/>
      <dgm:spPr/>
      <dgm:t>
        <a:bodyPr/>
        <a:lstStyle/>
        <a:p>
          <a:endParaRPr lang="tr-TR"/>
        </a:p>
      </dgm:t>
    </dgm:pt>
    <dgm:pt modelId="{3F68D902-5948-4CBE-A36B-EC51865CF5E5}">
      <dgm:prSet phldrT="[Metin]"/>
      <dgm:spPr/>
      <dgm:t>
        <a:bodyPr/>
        <a:lstStyle/>
        <a:p>
          <a:r>
            <a:rPr lang="tr-TR" dirty="0" smtClean="0"/>
            <a:t>GEÇ EMBRİYONİK ÖLÜMLER</a:t>
          </a:r>
          <a:endParaRPr lang="tr-TR" dirty="0"/>
        </a:p>
      </dgm:t>
    </dgm:pt>
    <dgm:pt modelId="{B6981EB8-53B5-4405-8CDB-0429E7869257}" type="sibTrans" cxnId="{62AAF8C5-D26E-4307-A13C-DB84E1AF9CF8}">
      <dgm:prSet/>
      <dgm:spPr/>
      <dgm:t>
        <a:bodyPr/>
        <a:lstStyle/>
        <a:p>
          <a:endParaRPr lang="tr-TR"/>
        </a:p>
      </dgm:t>
    </dgm:pt>
    <dgm:pt modelId="{F56B1618-6BF8-4CC9-B660-2727942E8DE7}" type="parTrans" cxnId="{62AAF8C5-D26E-4307-A13C-DB84E1AF9CF8}">
      <dgm:prSet/>
      <dgm:spPr/>
      <dgm:t>
        <a:bodyPr/>
        <a:lstStyle/>
        <a:p>
          <a:endParaRPr lang="tr-TR"/>
        </a:p>
      </dgm:t>
    </dgm:pt>
    <dgm:pt modelId="{1C6899AB-AABB-4F7A-9E13-FAD08CC5CDFE}" type="pres">
      <dgm:prSet presAssocID="{BF3EE66D-323D-4544-9EE5-4060EFF58D0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6CB31D2-D0BA-476F-93C6-90CBE844CCA3}" type="pres">
      <dgm:prSet presAssocID="{28F24783-3EF3-4EB6-9026-8B53643972C8}" presName="root1" presStyleCnt="0"/>
      <dgm:spPr/>
    </dgm:pt>
    <dgm:pt modelId="{2484782D-16B9-4A2E-92A7-6C719A1E4DEF}" type="pres">
      <dgm:prSet presAssocID="{28F24783-3EF3-4EB6-9026-8B53643972C8}" presName="LevelOneTextNode" presStyleLbl="node0" presStyleIdx="0" presStyleCnt="1" custLinFactNeighborX="176" custLinFactNeighborY="-57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C197ECC-AD9E-4CC2-BC2F-F1889B7E25D7}" type="pres">
      <dgm:prSet presAssocID="{28F24783-3EF3-4EB6-9026-8B53643972C8}" presName="level2hierChild" presStyleCnt="0"/>
      <dgm:spPr/>
    </dgm:pt>
    <dgm:pt modelId="{A97A87C4-559F-4171-9FB9-07D5EAAB03D4}" type="pres">
      <dgm:prSet presAssocID="{C1914FA3-2A68-4906-BA96-2B07D0879D10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FA3E79A3-6DB1-4F6C-ADA7-7EB9D08D1CEF}" type="pres">
      <dgm:prSet presAssocID="{C1914FA3-2A68-4906-BA96-2B07D0879D10}" presName="connTx" presStyleLbl="parChTrans1D2" presStyleIdx="0" presStyleCnt="2"/>
      <dgm:spPr/>
      <dgm:t>
        <a:bodyPr/>
        <a:lstStyle/>
        <a:p>
          <a:endParaRPr lang="tr-TR"/>
        </a:p>
      </dgm:t>
    </dgm:pt>
    <dgm:pt modelId="{3DCFE1E9-891A-48C3-A042-5C7F28F617C0}" type="pres">
      <dgm:prSet presAssocID="{99A3B736-E1B5-46D4-91BB-EF12235ED213}" presName="root2" presStyleCnt="0"/>
      <dgm:spPr/>
    </dgm:pt>
    <dgm:pt modelId="{B3A1B04F-5E03-4112-8BDA-EA46BEF39F13}" type="pres">
      <dgm:prSet presAssocID="{99A3B736-E1B5-46D4-91BB-EF12235ED21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2A1785E-397A-45E5-8F4A-82ED787A2DDA}" type="pres">
      <dgm:prSet presAssocID="{99A3B736-E1B5-46D4-91BB-EF12235ED213}" presName="level3hierChild" presStyleCnt="0"/>
      <dgm:spPr/>
    </dgm:pt>
    <dgm:pt modelId="{F9D79881-79B9-44C3-921B-C403DA7E2F90}" type="pres">
      <dgm:prSet presAssocID="{F56B1618-6BF8-4CC9-B660-2727942E8DE7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A4BC23BF-2631-4B58-98E0-1C47B30D2EBB}" type="pres">
      <dgm:prSet presAssocID="{F56B1618-6BF8-4CC9-B660-2727942E8DE7}" presName="connTx" presStyleLbl="parChTrans1D2" presStyleIdx="1" presStyleCnt="2"/>
      <dgm:spPr/>
      <dgm:t>
        <a:bodyPr/>
        <a:lstStyle/>
        <a:p>
          <a:endParaRPr lang="tr-TR"/>
        </a:p>
      </dgm:t>
    </dgm:pt>
    <dgm:pt modelId="{DB96C1DB-3376-45B8-8D0C-F77F7AF3A0CE}" type="pres">
      <dgm:prSet presAssocID="{3F68D902-5948-4CBE-A36B-EC51865CF5E5}" presName="root2" presStyleCnt="0"/>
      <dgm:spPr/>
    </dgm:pt>
    <dgm:pt modelId="{34C80CA3-F482-4A87-8097-A7DB675D3B07}" type="pres">
      <dgm:prSet presAssocID="{3F68D902-5948-4CBE-A36B-EC51865CF5E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5ACDDB-EF47-44D9-AEFE-776F6D7AE8CC}" type="pres">
      <dgm:prSet presAssocID="{3F68D902-5948-4CBE-A36B-EC51865CF5E5}" presName="level3hierChild" presStyleCnt="0"/>
      <dgm:spPr/>
    </dgm:pt>
  </dgm:ptLst>
  <dgm:cxnLst>
    <dgm:cxn modelId="{F6FD5F73-5233-4873-8726-C1EC0976E2A1}" srcId="{BF3EE66D-323D-4544-9EE5-4060EFF58D0E}" destId="{28F24783-3EF3-4EB6-9026-8B53643972C8}" srcOrd="0" destOrd="0" parTransId="{79271460-8DEB-49DC-A96C-5FA4C222E23F}" sibTransId="{991CE3D3-93BA-4B84-B688-34DB49AD51F0}"/>
    <dgm:cxn modelId="{1D372026-067E-854F-A2D3-679612366AAD}" type="presOf" srcId="{C1914FA3-2A68-4906-BA96-2B07D0879D10}" destId="{A97A87C4-559F-4171-9FB9-07D5EAAB03D4}" srcOrd="0" destOrd="0" presId="urn:microsoft.com/office/officeart/2005/8/layout/hierarchy2"/>
    <dgm:cxn modelId="{BDBF76B9-5726-084D-9EE1-857AE526E3DE}" type="presOf" srcId="{3F68D902-5948-4CBE-A36B-EC51865CF5E5}" destId="{34C80CA3-F482-4A87-8097-A7DB675D3B07}" srcOrd="0" destOrd="0" presId="urn:microsoft.com/office/officeart/2005/8/layout/hierarchy2"/>
    <dgm:cxn modelId="{11BB85E8-999E-7A48-98A9-5388BB7E6965}" type="presOf" srcId="{F56B1618-6BF8-4CC9-B660-2727942E8DE7}" destId="{F9D79881-79B9-44C3-921B-C403DA7E2F90}" srcOrd="0" destOrd="0" presId="urn:microsoft.com/office/officeart/2005/8/layout/hierarchy2"/>
    <dgm:cxn modelId="{62AAF8C5-D26E-4307-A13C-DB84E1AF9CF8}" srcId="{28F24783-3EF3-4EB6-9026-8B53643972C8}" destId="{3F68D902-5948-4CBE-A36B-EC51865CF5E5}" srcOrd="1" destOrd="0" parTransId="{F56B1618-6BF8-4CC9-B660-2727942E8DE7}" sibTransId="{B6981EB8-53B5-4405-8CDB-0429E7869257}"/>
    <dgm:cxn modelId="{314483C6-5495-0C4C-B3C8-691BC7B22A95}" type="presOf" srcId="{28F24783-3EF3-4EB6-9026-8B53643972C8}" destId="{2484782D-16B9-4A2E-92A7-6C719A1E4DEF}" srcOrd="0" destOrd="0" presId="urn:microsoft.com/office/officeart/2005/8/layout/hierarchy2"/>
    <dgm:cxn modelId="{27542857-BA7C-614F-8FDF-6216EAEC5C31}" type="presOf" srcId="{BF3EE66D-323D-4544-9EE5-4060EFF58D0E}" destId="{1C6899AB-AABB-4F7A-9E13-FAD08CC5CDFE}" srcOrd="0" destOrd="0" presId="urn:microsoft.com/office/officeart/2005/8/layout/hierarchy2"/>
    <dgm:cxn modelId="{FCFE60EC-6269-9948-8553-1678BA99B807}" type="presOf" srcId="{F56B1618-6BF8-4CC9-B660-2727942E8DE7}" destId="{A4BC23BF-2631-4B58-98E0-1C47B30D2EBB}" srcOrd="1" destOrd="0" presId="urn:microsoft.com/office/officeart/2005/8/layout/hierarchy2"/>
    <dgm:cxn modelId="{D5936598-7AE7-CB48-986D-B628AEC15D04}" type="presOf" srcId="{99A3B736-E1B5-46D4-91BB-EF12235ED213}" destId="{B3A1B04F-5E03-4112-8BDA-EA46BEF39F13}" srcOrd="0" destOrd="0" presId="urn:microsoft.com/office/officeart/2005/8/layout/hierarchy2"/>
    <dgm:cxn modelId="{E6749C06-1D4B-4B31-A066-CCE02C18772F}" srcId="{28F24783-3EF3-4EB6-9026-8B53643972C8}" destId="{99A3B736-E1B5-46D4-91BB-EF12235ED213}" srcOrd="0" destOrd="0" parTransId="{C1914FA3-2A68-4906-BA96-2B07D0879D10}" sibTransId="{0D67EF66-3E47-4EFA-B8F6-8654AE8B9042}"/>
    <dgm:cxn modelId="{DBA138E5-0836-294C-B882-9B7A7DA6DB1A}" type="presOf" srcId="{C1914FA3-2A68-4906-BA96-2B07D0879D10}" destId="{FA3E79A3-6DB1-4F6C-ADA7-7EB9D08D1CEF}" srcOrd="1" destOrd="0" presId="urn:microsoft.com/office/officeart/2005/8/layout/hierarchy2"/>
    <dgm:cxn modelId="{A7AB8C11-C5BC-CC49-AC44-87F41C0A13EB}" type="presParOf" srcId="{1C6899AB-AABB-4F7A-9E13-FAD08CC5CDFE}" destId="{E6CB31D2-D0BA-476F-93C6-90CBE844CCA3}" srcOrd="0" destOrd="0" presId="urn:microsoft.com/office/officeart/2005/8/layout/hierarchy2"/>
    <dgm:cxn modelId="{65F0749F-E1C4-434E-9BF8-1891549B811F}" type="presParOf" srcId="{E6CB31D2-D0BA-476F-93C6-90CBE844CCA3}" destId="{2484782D-16B9-4A2E-92A7-6C719A1E4DEF}" srcOrd="0" destOrd="0" presId="urn:microsoft.com/office/officeart/2005/8/layout/hierarchy2"/>
    <dgm:cxn modelId="{DBF42BF4-88D3-3041-872F-6F7AF80A12E3}" type="presParOf" srcId="{E6CB31D2-D0BA-476F-93C6-90CBE844CCA3}" destId="{AC197ECC-AD9E-4CC2-BC2F-F1889B7E25D7}" srcOrd="1" destOrd="0" presId="urn:microsoft.com/office/officeart/2005/8/layout/hierarchy2"/>
    <dgm:cxn modelId="{A7D70301-8DD7-C84E-90F4-D665CF26902D}" type="presParOf" srcId="{AC197ECC-AD9E-4CC2-BC2F-F1889B7E25D7}" destId="{A97A87C4-559F-4171-9FB9-07D5EAAB03D4}" srcOrd="0" destOrd="0" presId="urn:microsoft.com/office/officeart/2005/8/layout/hierarchy2"/>
    <dgm:cxn modelId="{5DDC37A8-D189-8D4E-BA95-A1FDCA7098B5}" type="presParOf" srcId="{A97A87C4-559F-4171-9FB9-07D5EAAB03D4}" destId="{FA3E79A3-6DB1-4F6C-ADA7-7EB9D08D1CEF}" srcOrd="0" destOrd="0" presId="urn:microsoft.com/office/officeart/2005/8/layout/hierarchy2"/>
    <dgm:cxn modelId="{FD2E317B-4749-A54B-AEF6-5BB506B738A8}" type="presParOf" srcId="{AC197ECC-AD9E-4CC2-BC2F-F1889B7E25D7}" destId="{3DCFE1E9-891A-48C3-A042-5C7F28F617C0}" srcOrd="1" destOrd="0" presId="urn:microsoft.com/office/officeart/2005/8/layout/hierarchy2"/>
    <dgm:cxn modelId="{F92DF2E8-E011-B24B-9ACC-E1AAEFCA8452}" type="presParOf" srcId="{3DCFE1E9-891A-48C3-A042-5C7F28F617C0}" destId="{B3A1B04F-5E03-4112-8BDA-EA46BEF39F13}" srcOrd="0" destOrd="0" presId="urn:microsoft.com/office/officeart/2005/8/layout/hierarchy2"/>
    <dgm:cxn modelId="{CEA6685C-ED52-FF47-9A84-AD0405D154C3}" type="presParOf" srcId="{3DCFE1E9-891A-48C3-A042-5C7F28F617C0}" destId="{42A1785E-397A-45E5-8F4A-82ED787A2DDA}" srcOrd="1" destOrd="0" presId="urn:microsoft.com/office/officeart/2005/8/layout/hierarchy2"/>
    <dgm:cxn modelId="{0D893F56-8096-3F4E-8722-BB7E7108847A}" type="presParOf" srcId="{AC197ECC-AD9E-4CC2-BC2F-F1889B7E25D7}" destId="{F9D79881-79B9-44C3-921B-C403DA7E2F90}" srcOrd="2" destOrd="0" presId="urn:microsoft.com/office/officeart/2005/8/layout/hierarchy2"/>
    <dgm:cxn modelId="{EAA41199-0396-3849-ADC0-0F50E64E4A8E}" type="presParOf" srcId="{F9D79881-79B9-44C3-921B-C403DA7E2F90}" destId="{A4BC23BF-2631-4B58-98E0-1C47B30D2EBB}" srcOrd="0" destOrd="0" presId="urn:microsoft.com/office/officeart/2005/8/layout/hierarchy2"/>
    <dgm:cxn modelId="{408BDB6E-90DD-9448-AD86-893BB30D4C35}" type="presParOf" srcId="{AC197ECC-AD9E-4CC2-BC2F-F1889B7E25D7}" destId="{DB96C1DB-3376-45B8-8D0C-F77F7AF3A0CE}" srcOrd="3" destOrd="0" presId="urn:microsoft.com/office/officeart/2005/8/layout/hierarchy2"/>
    <dgm:cxn modelId="{AAF3E8ED-948A-5044-8A2F-25B4413843ED}" type="presParOf" srcId="{DB96C1DB-3376-45B8-8D0C-F77F7AF3A0CE}" destId="{34C80CA3-F482-4A87-8097-A7DB675D3B07}" srcOrd="0" destOrd="0" presId="urn:microsoft.com/office/officeart/2005/8/layout/hierarchy2"/>
    <dgm:cxn modelId="{053836DF-2779-2841-B205-A3B72D4562BC}" type="presParOf" srcId="{DB96C1DB-3376-45B8-8D0C-F77F7AF3A0CE}" destId="{1E5ACDDB-EF47-44D9-AEFE-776F6D7AE8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4782D-16B9-4A2E-92A7-6C719A1E4DEF}">
      <dsp:nvSpPr>
        <dsp:cNvPr id="0" name=""/>
        <dsp:cNvSpPr/>
      </dsp:nvSpPr>
      <dsp:spPr>
        <a:xfrm>
          <a:off x="7855" y="1597946"/>
          <a:ext cx="3427481" cy="1713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EMBRİYONİK ÖLÜMLER</a:t>
          </a:r>
          <a:endParaRPr lang="tr-TR" sz="3700" kern="1200" dirty="0"/>
        </a:p>
      </dsp:txBody>
      <dsp:txXfrm>
        <a:off x="58049" y="1648140"/>
        <a:ext cx="3327093" cy="1613352"/>
      </dsp:txXfrm>
    </dsp:sp>
    <dsp:sp modelId="{A97A87C4-559F-4171-9FB9-07D5EAAB03D4}">
      <dsp:nvSpPr>
        <dsp:cNvPr id="0" name=""/>
        <dsp:cNvSpPr/>
      </dsp:nvSpPr>
      <dsp:spPr>
        <a:xfrm rot="19466837">
          <a:off x="3278956" y="1935771"/>
          <a:ext cx="1677718" cy="62578"/>
        </a:xfrm>
        <a:custGeom>
          <a:avLst/>
          <a:gdLst/>
          <a:ahLst/>
          <a:cxnLst/>
          <a:rect l="0" t="0" r="0" b="0"/>
          <a:pathLst>
            <a:path>
              <a:moveTo>
                <a:pt x="0" y="31289"/>
              </a:moveTo>
              <a:lnTo>
                <a:pt x="1677718" y="31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4075873" y="1925117"/>
        <a:ext cx="83885" cy="83885"/>
      </dsp:txXfrm>
    </dsp:sp>
    <dsp:sp modelId="{B3A1B04F-5E03-4112-8BDA-EA46BEF39F13}">
      <dsp:nvSpPr>
        <dsp:cNvPr id="0" name=""/>
        <dsp:cNvSpPr/>
      </dsp:nvSpPr>
      <dsp:spPr>
        <a:xfrm>
          <a:off x="4800296" y="622434"/>
          <a:ext cx="3427481" cy="1713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ERKEN EMBRİYONİK ÖLÜMLER</a:t>
          </a:r>
          <a:endParaRPr lang="tr-TR" sz="3700" kern="1200" dirty="0"/>
        </a:p>
      </dsp:txBody>
      <dsp:txXfrm>
        <a:off x="4850490" y="672628"/>
        <a:ext cx="3327093" cy="1613352"/>
      </dsp:txXfrm>
    </dsp:sp>
    <dsp:sp modelId="{F9D79881-79B9-44C3-921B-C403DA7E2F90}">
      <dsp:nvSpPr>
        <dsp:cNvPr id="0" name=""/>
        <dsp:cNvSpPr/>
      </dsp:nvSpPr>
      <dsp:spPr>
        <a:xfrm rot="2165906">
          <a:off x="3273168" y="2921172"/>
          <a:ext cx="1689294" cy="62578"/>
        </a:xfrm>
        <a:custGeom>
          <a:avLst/>
          <a:gdLst/>
          <a:ahLst/>
          <a:cxnLst/>
          <a:rect l="0" t="0" r="0" b="0"/>
          <a:pathLst>
            <a:path>
              <a:moveTo>
                <a:pt x="0" y="31289"/>
              </a:moveTo>
              <a:lnTo>
                <a:pt x="1689294" y="31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4075583" y="2910229"/>
        <a:ext cx="84464" cy="84464"/>
      </dsp:txXfrm>
    </dsp:sp>
    <dsp:sp modelId="{34C80CA3-F482-4A87-8097-A7DB675D3B07}">
      <dsp:nvSpPr>
        <dsp:cNvPr id="0" name=""/>
        <dsp:cNvSpPr/>
      </dsp:nvSpPr>
      <dsp:spPr>
        <a:xfrm>
          <a:off x="4800296" y="2593236"/>
          <a:ext cx="3427481" cy="1713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GEÇ EMBRİYONİK ÖLÜMLER</a:t>
          </a:r>
          <a:endParaRPr lang="tr-TR" sz="3700" kern="1200" dirty="0"/>
        </a:p>
      </dsp:txBody>
      <dsp:txXfrm>
        <a:off x="4850490" y="2643430"/>
        <a:ext cx="3327093" cy="1613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10017-1D28-D54E-8278-1AE4CD9C45FC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4866C-0403-254C-8370-D05A03170B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03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82D98-E706-4ABB-9E26-AA509FDCE930}" type="slidenum">
              <a:rPr lang="en-US"/>
              <a:pPr/>
              <a:t>18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77850" y="795338"/>
            <a:ext cx="5705475" cy="320992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075"/>
            <a:ext cx="5029200" cy="3852609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85725" tIns="41275" rIns="85725" bIns="41275"/>
          <a:lstStyle/>
          <a:p>
            <a:pPr defTabSz="858838"/>
            <a:r>
              <a:rPr lang="en-US"/>
              <a:t>Reducing the severity and duration of negative energy balance is crucial in the prevention of fatty liver and ketosis.  </a:t>
            </a:r>
          </a:p>
        </p:txBody>
      </p:sp>
    </p:spTree>
    <p:extLst>
      <p:ext uri="{BB962C8B-B14F-4D97-AF65-F5344CB8AC3E}">
        <p14:creationId xmlns:p14="http://schemas.microsoft.com/office/powerpoint/2010/main" val="23598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7779-6B5E-4CE0-9DC5-76FEA48889D4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23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724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47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26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27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3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92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8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18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51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7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500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6A9D-8CC6-8D4B-B28E-AD4610C5D43B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101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hyperlink" Target="http://www.dairyfarmingtoday.org/Caring-For-The-Environment/MakingTheGrade/Pages/MakingTheGrade.aspx" TargetMode="External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_al__ma_Sayfas_1.xls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577730" y="2355934"/>
            <a:ext cx="47757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/>
              <a:t>REPRODÜKTİF SÜRÜ SAĞLIĞI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684761" y="4008852"/>
            <a:ext cx="25569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100" dirty="0" err="1"/>
              <a:t>Prof.Dr</a:t>
            </a:r>
            <a:r>
              <a:rPr lang="tr-TR" sz="2100" dirty="0"/>
              <a:t>. Şükrü </a:t>
            </a:r>
            <a:r>
              <a:rPr lang="tr-TR" sz="2100" dirty="0" err="1"/>
              <a:t>Küplülü</a:t>
            </a:r>
            <a:endParaRPr lang="tr-TR" sz="21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72" y="977792"/>
            <a:ext cx="1322765" cy="1326702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80" y="994205"/>
            <a:ext cx="1307592" cy="12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Tohumlamadan </a:t>
            </a:r>
            <a:r>
              <a:rPr lang="tr-TR" dirty="0" smtClean="0">
                <a:solidFill>
                  <a:schemeClr val="bg1"/>
                </a:solidFill>
              </a:rPr>
              <a:t>Doğuma: Kayıplar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17065"/>
            <a:ext cx="10515600" cy="4351338"/>
          </a:xfrm>
          <a:solidFill>
            <a:srgbClr val="0070C0"/>
          </a:solidFill>
        </p:spPr>
        <p:txBody>
          <a:bodyPr>
            <a:normAutofit fontScale="92500" lnSpcReduction="20000"/>
          </a:bodyPr>
          <a:lstStyle/>
          <a:p>
            <a:r>
              <a:rPr lang="tr-TR" sz="3600" dirty="0" err="1" smtClean="0">
                <a:solidFill>
                  <a:schemeClr val="bg1"/>
                </a:solidFill>
              </a:rPr>
              <a:t>Fertilizasyonun</a:t>
            </a:r>
            <a:r>
              <a:rPr lang="tr-TR" sz="3600" dirty="0" smtClean="0">
                <a:solidFill>
                  <a:schemeClr val="bg1"/>
                </a:solidFill>
              </a:rPr>
              <a:t> olmaması  (0)                              </a:t>
            </a:r>
            <a:r>
              <a:rPr lang="tr-TR" sz="3600" dirty="0" smtClean="0">
                <a:solidFill>
                  <a:srgbClr val="FFC000"/>
                </a:solidFill>
              </a:rPr>
              <a:t>%10</a:t>
            </a:r>
          </a:p>
          <a:p>
            <a:pPr marL="0" indent="0">
              <a:buNone/>
            </a:pPr>
            <a:endParaRPr lang="tr-TR" sz="3600" dirty="0" smtClean="0">
              <a:solidFill>
                <a:schemeClr val="bg1"/>
              </a:solidFill>
            </a:endParaRPr>
          </a:p>
          <a:p>
            <a:r>
              <a:rPr lang="tr-TR" sz="3600" dirty="0" smtClean="0">
                <a:solidFill>
                  <a:schemeClr val="bg1"/>
                </a:solidFill>
              </a:rPr>
              <a:t>Erken </a:t>
            </a:r>
            <a:r>
              <a:rPr lang="tr-TR" sz="3600" dirty="0" err="1" smtClean="0">
                <a:solidFill>
                  <a:schemeClr val="bg1"/>
                </a:solidFill>
              </a:rPr>
              <a:t>embriyonik</a:t>
            </a:r>
            <a:r>
              <a:rPr lang="tr-TR" sz="3600" dirty="0" smtClean="0">
                <a:solidFill>
                  <a:schemeClr val="bg1"/>
                </a:solidFill>
              </a:rPr>
              <a:t> ölümler (0-15 gün)       </a:t>
            </a:r>
          </a:p>
          <a:p>
            <a:endParaRPr lang="tr-TR" sz="3600" dirty="0">
              <a:solidFill>
                <a:schemeClr val="bg1"/>
              </a:solidFill>
            </a:endParaRPr>
          </a:p>
          <a:p>
            <a:r>
              <a:rPr lang="tr-TR" sz="3600" dirty="0" smtClean="0">
                <a:solidFill>
                  <a:schemeClr val="bg1"/>
                </a:solidFill>
              </a:rPr>
              <a:t>Geç </a:t>
            </a:r>
            <a:r>
              <a:rPr lang="tr-TR" sz="3600" dirty="0" err="1" smtClean="0">
                <a:solidFill>
                  <a:schemeClr val="bg1"/>
                </a:solidFill>
              </a:rPr>
              <a:t>embriyonik</a:t>
            </a:r>
            <a:r>
              <a:rPr lang="tr-TR" sz="3600" dirty="0" smtClean="0">
                <a:solidFill>
                  <a:schemeClr val="bg1"/>
                </a:solidFill>
              </a:rPr>
              <a:t> ölümler    (15-45 gün)</a:t>
            </a:r>
          </a:p>
          <a:p>
            <a:endParaRPr lang="tr-TR" sz="3600" dirty="0">
              <a:solidFill>
                <a:schemeClr val="bg1"/>
              </a:solidFill>
            </a:endParaRPr>
          </a:p>
          <a:p>
            <a:r>
              <a:rPr lang="tr-TR" sz="3600" dirty="0" smtClean="0">
                <a:solidFill>
                  <a:schemeClr val="bg1"/>
                </a:solidFill>
              </a:rPr>
              <a:t>Erken </a:t>
            </a:r>
            <a:r>
              <a:rPr lang="tr-TR" sz="3600" dirty="0" err="1" smtClean="0">
                <a:solidFill>
                  <a:schemeClr val="bg1"/>
                </a:solidFill>
              </a:rPr>
              <a:t>fötal</a:t>
            </a:r>
            <a:r>
              <a:rPr lang="tr-TR" sz="3600" dirty="0" smtClean="0">
                <a:solidFill>
                  <a:schemeClr val="bg1"/>
                </a:solidFill>
              </a:rPr>
              <a:t> ölüm                  (45-90 gün)</a:t>
            </a:r>
          </a:p>
          <a:p>
            <a:pPr marL="0" indent="0">
              <a:buNone/>
            </a:pPr>
            <a:endParaRPr lang="tr-TR" sz="3600" dirty="0" smtClean="0">
              <a:solidFill>
                <a:schemeClr val="bg1"/>
              </a:solidFill>
            </a:endParaRPr>
          </a:p>
          <a:p>
            <a:r>
              <a:rPr lang="tr-TR" sz="3600" dirty="0" err="1" smtClean="0">
                <a:solidFill>
                  <a:schemeClr val="bg1"/>
                </a:solidFill>
              </a:rPr>
              <a:t>Abortuslar</a:t>
            </a:r>
            <a:r>
              <a:rPr lang="tr-TR" sz="3600" dirty="0" smtClean="0">
                <a:solidFill>
                  <a:schemeClr val="bg1"/>
                </a:solidFill>
              </a:rPr>
              <a:t>                            (90-270 gün)</a:t>
            </a:r>
          </a:p>
          <a:p>
            <a:endParaRPr lang="tr-TR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6" name="Sağ Ayraç 5"/>
          <p:cNvSpPr/>
          <p:nvPr/>
        </p:nvSpPr>
        <p:spPr>
          <a:xfrm>
            <a:off x="8439912" y="2807208"/>
            <a:ext cx="1289304" cy="3461195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9904266" y="4245417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C000"/>
                </a:solidFill>
              </a:rPr>
              <a:t>%90</a:t>
            </a:r>
            <a:endParaRPr lang="tr-TR" sz="3200" dirty="0">
              <a:solidFill>
                <a:srgbClr val="FFC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963298" y="2807208"/>
            <a:ext cx="2532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YOĞUN KAYIP</a:t>
            </a:r>
            <a:endParaRPr lang="tr-TR" sz="32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9377839" y="5256910"/>
            <a:ext cx="170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AZ KAYIP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14059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Embriyonik</a:t>
            </a:r>
            <a:r>
              <a:rPr lang="tr-TR" dirty="0" smtClean="0">
                <a:solidFill>
                  <a:schemeClr val="bg1"/>
                </a:solidFill>
              </a:rPr>
              <a:t> Ölümlerin </a:t>
            </a:r>
            <a:r>
              <a:rPr lang="tr-TR" dirty="0" err="1" smtClean="0">
                <a:solidFill>
                  <a:schemeClr val="bg1"/>
                </a:solidFill>
              </a:rPr>
              <a:t>Etiyopatogenezisi</a:t>
            </a: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r>
              <a:rPr lang="tr-TR" dirty="0" err="1">
                <a:solidFill>
                  <a:srgbClr val="FFC000"/>
                </a:solidFill>
              </a:rPr>
              <a:t>Multifaktöriyel</a:t>
            </a:r>
            <a:r>
              <a:rPr lang="tr-TR" dirty="0">
                <a:solidFill>
                  <a:srgbClr val="FFC000"/>
                </a:solidFill>
              </a:rPr>
              <a:t> bir sendromdur</a:t>
            </a:r>
            <a:r>
              <a:rPr lang="tr-TR" dirty="0" smtClean="0">
                <a:solidFill>
                  <a:srgbClr val="FFC000"/>
                </a:solidFill>
              </a:rPr>
              <a:t>.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306824" y="2907246"/>
            <a:ext cx="2935223" cy="1983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EMBRİYONİK ÖLÜM</a:t>
            </a:r>
            <a:endParaRPr lang="tr-TR" sz="4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17" y="1751869"/>
            <a:ext cx="3963631" cy="208592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18" y="4336018"/>
            <a:ext cx="3963631" cy="2256806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9373354" y="6592824"/>
            <a:ext cx="222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hlinkClick r:id="rId4"/>
              </a:rPr>
              <a:t>www.dairyfarmingtoday.org</a:t>
            </a:r>
            <a:endParaRPr lang="tr-TR" sz="1400" dirty="0">
              <a:solidFill>
                <a:schemeClr val="bg1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" y="4464892"/>
            <a:ext cx="3223088" cy="2127932"/>
          </a:xfrm>
          <a:prstGeom prst="rect">
            <a:avLst/>
          </a:prstGeom>
        </p:spPr>
      </p:pic>
      <p:cxnSp>
        <p:nvCxnSpPr>
          <p:cNvPr id="21" name="Düz Bağlayıcı 20"/>
          <p:cNvCxnSpPr>
            <a:stCxn id="3" idx="3"/>
            <a:endCxn id="7" idx="1"/>
          </p:cNvCxnSpPr>
          <p:nvPr/>
        </p:nvCxnSpPr>
        <p:spPr>
          <a:xfrm flipV="1">
            <a:off x="7242047" y="2794830"/>
            <a:ext cx="804670" cy="1104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/>
          <p:cNvCxnSpPr>
            <a:stCxn id="3" idx="3"/>
            <a:endCxn id="8" idx="1"/>
          </p:cNvCxnSpPr>
          <p:nvPr/>
        </p:nvCxnSpPr>
        <p:spPr>
          <a:xfrm>
            <a:off x="7242047" y="3898973"/>
            <a:ext cx="804671" cy="1565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Bağlayıcı 29"/>
          <p:cNvCxnSpPr>
            <a:stCxn id="10" idx="3"/>
            <a:endCxn id="3" idx="1"/>
          </p:cNvCxnSpPr>
          <p:nvPr/>
        </p:nvCxnSpPr>
        <p:spPr>
          <a:xfrm flipV="1">
            <a:off x="3410712" y="3898973"/>
            <a:ext cx="896112" cy="1629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 descr="C:\Documents and Settings\Teknik\Desktop\intervet resimler\Resize of DSC035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909" y="1854987"/>
            <a:ext cx="3260573" cy="1720317"/>
          </a:xfrm>
          <a:prstGeom prst="rect">
            <a:avLst/>
          </a:prstGeom>
          <a:noFill/>
        </p:spPr>
      </p:pic>
      <p:cxnSp>
        <p:nvCxnSpPr>
          <p:cNvPr id="6" name="Düz Bağlayıcı 5"/>
          <p:cNvCxnSpPr>
            <a:stCxn id="3" idx="1"/>
            <a:endCxn id="14" idx="3"/>
          </p:cNvCxnSpPr>
          <p:nvPr/>
        </p:nvCxnSpPr>
        <p:spPr>
          <a:xfrm flipH="1" flipV="1">
            <a:off x="3416482" y="2715146"/>
            <a:ext cx="890342" cy="1183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7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26236" y="164591"/>
            <a:ext cx="9841992" cy="1188721"/>
          </a:xfrm>
          <a:noFill/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Embriyonik</a:t>
            </a:r>
            <a:r>
              <a:rPr lang="tr-TR" b="1" dirty="0" smtClean="0">
                <a:solidFill>
                  <a:srgbClr val="FF0000"/>
                </a:solidFill>
              </a:rPr>
              <a:t> Ölümlerde Başlıca Faktörler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427988" y="1490472"/>
            <a:ext cx="9041892" cy="4800600"/>
          </a:xfrm>
          <a:noFill/>
        </p:spPr>
        <p:txBody>
          <a:bodyPr>
            <a:noAutofit/>
          </a:bodyPr>
          <a:lstStyle/>
          <a:p>
            <a:pPr lvl="1"/>
            <a:r>
              <a:rPr lang="tr-TR" sz="3200" b="1" dirty="0" smtClean="0"/>
              <a:t>Genetik faktörler</a:t>
            </a:r>
            <a:endParaRPr lang="tr-TR" sz="2000" b="1" dirty="0"/>
          </a:p>
          <a:p>
            <a:pPr lvl="1"/>
            <a:r>
              <a:rPr lang="tr-TR" sz="3200" b="1" dirty="0" smtClean="0"/>
              <a:t>Enfeksiyonlar (lokal veya sistemik)</a:t>
            </a:r>
          </a:p>
          <a:p>
            <a:pPr lvl="2"/>
            <a:r>
              <a:rPr lang="tr-TR" sz="2800" b="1" dirty="0" err="1" smtClean="0"/>
              <a:t>Viral</a:t>
            </a:r>
            <a:r>
              <a:rPr lang="tr-TR" sz="2800" b="1" dirty="0" smtClean="0"/>
              <a:t> (BVD, IBR)</a:t>
            </a:r>
            <a:endParaRPr lang="tr-TR" sz="3200" b="1" dirty="0"/>
          </a:p>
          <a:p>
            <a:pPr lvl="2"/>
            <a:r>
              <a:rPr lang="tr-TR" sz="2800" b="1" dirty="0" smtClean="0"/>
              <a:t>Bakteriyel</a:t>
            </a:r>
            <a:endParaRPr lang="tr-TR" sz="3200" b="1" dirty="0" smtClean="0"/>
          </a:p>
          <a:p>
            <a:pPr lvl="2"/>
            <a:r>
              <a:rPr lang="tr-TR" sz="2800" b="1" dirty="0" err="1" smtClean="0"/>
              <a:t>Protozoal</a:t>
            </a:r>
            <a:r>
              <a:rPr lang="tr-TR" sz="2800" b="1" dirty="0" smtClean="0"/>
              <a:t> (</a:t>
            </a:r>
            <a:r>
              <a:rPr lang="tr-TR" sz="2800" b="1" dirty="0" err="1" smtClean="0"/>
              <a:t>N.caninum</a:t>
            </a:r>
            <a:r>
              <a:rPr lang="tr-TR" sz="2800" b="1" dirty="0" smtClean="0"/>
              <a:t>)</a:t>
            </a:r>
            <a:endParaRPr lang="tr-TR" sz="2000" b="1" dirty="0"/>
          </a:p>
          <a:p>
            <a:pPr lvl="1"/>
            <a:r>
              <a:rPr lang="tr-TR" sz="3200" b="1" dirty="0" smtClean="0"/>
              <a:t>Çevresel Faktörler</a:t>
            </a:r>
          </a:p>
          <a:p>
            <a:pPr lvl="2"/>
            <a:r>
              <a:rPr lang="tr-TR" sz="3200" b="1" dirty="0" smtClean="0"/>
              <a:t>Isı </a:t>
            </a:r>
            <a:r>
              <a:rPr lang="tr-TR" sz="2800" b="1" dirty="0" smtClean="0"/>
              <a:t>Stresi</a:t>
            </a:r>
            <a:endParaRPr lang="tr-TR" b="1" dirty="0" smtClean="0"/>
          </a:p>
          <a:p>
            <a:pPr lvl="2"/>
            <a:r>
              <a:rPr lang="tr-TR" sz="2800" b="1" dirty="0" smtClean="0"/>
              <a:t>Barınma koşulları ve Gruplandırma Stresi</a:t>
            </a:r>
          </a:p>
          <a:p>
            <a:pPr lvl="2"/>
            <a:r>
              <a:rPr lang="tr-TR" sz="2800" b="1" dirty="0" smtClean="0"/>
              <a:t>Mevsim etkisi</a:t>
            </a:r>
          </a:p>
          <a:p>
            <a:pPr lvl="1"/>
            <a:r>
              <a:rPr lang="tr-TR" sz="3200" dirty="0"/>
              <a:t>Beslenme (Bazı maddelerin Eksikliği veya fazlalığı</a:t>
            </a:r>
            <a:r>
              <a:rPr lang="tr-TR" sz="3200" dirty="0">
                <a:solidFill>
                  <a:schemeClr val="bg1"/>
                </a:solidFill>
              </a:rPr>
              <a:t>)</a:t>
            </a:r>
            <a:endParaRPr lang="tr-TR" sz="2000" dirty="0">
              <a:solidFill>
                <a:schemeClr val="bg1"/>
              </a:solidFill>
            </a:endParaRPr>
          </a:p>
          <a:p>
            <a:pPr lvl="1"/>
            <a:endParaRPr lang="tr-TR" sz="3200" dirty="0" smtClean="0">
              <a:solidFill>
                <a:srgbClr val="FFC000"/>
              </a:solidFill>
            </a:endParaRPr>
          </a:p>
          <a:p>
            <a:endParaRPr lang="tr-T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Embriyonik</a:t>
            </a:r>
            <a:r>
              <a:rPr lang="tr-TR" b="1" dirty="0">
                <a:solidFill>
                  <a:srgbClr val="FF0000"/>
                </a:solidFill>
              </a:rPr>
              <a:t> Ölümlerde Başlıca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457200" lvl="1" indent="0">
              <a:buNone/>
            </a:pPr>
            <a:endParaRPr lang="tr-TR" sz="2000" dirty="0"/>
          </a:p>
          <a:p>
            <a:pPr lvl="1"/>
            <a:r>
              <a:rPr lang="tr-TR" sz="3600" dirty="0" smtClean="0"/>
              <a:t>Toksinler</a:t>
            </a:r>
          </a:p>
          <a:p>
            <a:pPr lvl="2"/>
            <a:r>
              <a:rPr lang="tr-TR" sz="3200" dirty="0" smtClean="0"/>
              <a:t>Lokal toksinler (</a:t>
            </a:r>
            <a:r>
              <a:rPr lang="tr-TR" sz="3200" dirty="0" err="1" smtClean="0"/>
              <a:t>Metritis</a:t>
            </a:r>
            <a:r>
              <a:rPr lang="tr-TR" sz="3200" dirty="0" smtClean="0"/>
              <a:t>, </a:t>
            </a:r>
            <a:r>
              <a:rPr lang="tr-TR" sz="3200" dirty="0" err="1" smtClean="0"/>
              <a:t>Mastitis</a:t>
            </a:r>
            <a:r>
              <a:rPr lang="tr-TR" sz="3200" dirty="0" smtClean="0"/>
              <a:t> Toksinleri)</a:t>
            </a:r>
          </a:p>
          <a:p>
            <a:pPr lvl="2"/>
            <a:r>
              <a:rPr lang="tr-TR" sz="3200" dirty="0" smtClean="0"/>
              <a:t>Yem kaynaklı toksinler (</a:t>
            </a:r>
            <a:r>
              <a:rPr lang="tr-TR" sz="3200" dirty="0" err="1"/>
              <a:t>M</a:t>
            </a:r>
            <a:r>
              <a:rPr lang="tr-TR" sz="3200" dirty="0" err="1" smtClean="0"/>
              <a:t>ikotoksinler</a:t>
            </a:r>
            <a:r>
              <a:rPr lang="tr-TR" sz="3200" dirty="0" smtClean="0"/>
              <a:t>)</a:t>
            </a:r>
          </a:p>
          <a:p>
            <a:pPr lvl="2"/>
            <a:r>
              <a:rPr lang="tr-TR" sz="3200" dirty="0" err="1" smtClean="0"/>
              <a:t>Toksik</a:t>
            </a:r>
            <a:r>
              <a:rPr lang="tr-TR" sz="3200" dirty="0" smtClean="0"/>
              <a:t> bitkiler </a:t>
            </a:r>
            <a:endParaRPr lang="tr-TR" sz="3200" dirty="0"/>
          </a:p>
          <a:p>
            <a:pPr lvl="1"/>
            <a:endParaRPr lang="tr-TR" sz="2000" dirty="0"/>
          </a:p>
          <a:p>
            <a:pPr lvl="1"/>
            <a:r>
              <a:rPr lang="tr-TR" sz="3600" dirty="0" err="1" smtClean="0"/>
              <a:t>İmmunolojik</a:t>
            </a:r>
            <a:r>
              <a:rPr lang="tr-TR" sz="3600" dirty="0" smtClean="0"/>
              <a:t> Faktörler</a:t>
            </a:r>
          </a:p>
          <a:p>
            <a:pPr marL="457200" lvl="1" indent="0">
              <a:buNone/>
            </a:pPr>
            <a:endParaRPr lang="tr-TR" sz="32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79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314794"/>
            <a:ext cx="9277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Embriyonik ölümlere Önemli predispozisyon faktörler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19723" y="1678583"/>
            <a:ext cx="3879332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tr-TR" sz="3200" b="1" dirty="0" smtClean="0"/>
              <a:t>Beslenme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tr-TR" sz="3200" b="1" dirty="0" smtClean="0"/>
              <a:t>VKS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tr-TR" sz="3200" b="1" dirty="0" smtClean="0"/>
              <a:t>Isı stresi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tr-TR" sz="3200" b="1" dirty="0" smtClean="0"/>
              <a:t>Oksidatif stres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tr-TR" sz="3200" b="1" dirty="0" smtClean="0"/>
              <a:t>Yetersiz P4 salınımı</a:t>
            </a:r>
          </a:p>
          <a:p>
            <a:endParaRPr lang="tr-TR" dirty="0"/>
          </a:p>
        </p:txBody>
      </p:sp>
      <p:pic>
        <p:nvPicPr>
          <p:cNvPr id="6" name="Picture 1027" descr="eggtra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82059" y="1301883"/>
            <a:ext cx="6580682" cy="4604242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7" name="Metin kutusu 6"/>
          <p:cNvSpPr txBox="1"/>
          <p:nvPr/>
        </p:nvSpPr>
        <p:spPr>
          <a:xfrm>
            <a:off x="9803567" y="6340840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(Anonim, 2017)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015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37502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tr-TR" b="1" dirty="0" err="1" smtClean="0"/>
              <a:t>Ovulasyon</a:t>
            </a:r>
            <a:r>
              <a:rPr lang="tr-TR" b="1" dirty="0" smtClean="0"/>
              <a:t> Sonrası P</a:t>
            </a:r>
            <a:r>
              <a:rPr lang="tr-TR" sz="4000" b="1" dirty="0" smtClean="0"/>
              <a:t>4</a:t>
            </a:r>
            <a:r>
              <a:rPr lang="tr-TR" b="1" dirty="0" smtClean="0"/>
              <a:t> Düzeyinin Önemi</a:t>
            </a:r>
            <a:br>
              <a:rPr lang="tr-TR" b="1" dirty="0" smtClean="0"/>
            </a:br>
            <a:r>
              <a:rPr lang="tr-TR" b="1" dirty="0">
                <a:solidFill>
                  <a:srgbClr val="FF0000"/>
                </a:solidFill>
              </a:rPr>
              <a:t>Düşük P4= </a:t>
            </a:r>
            <a:r>
              <a:rPr lang="tr-TR" b="1" dirty="0" err="1">
                <a:solidFill>
                  <a:srgbClr val="FF0000"/>
                </a:solidFill>
              </a:rPr>
              <a:t>Embriyonik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Ölüm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38016"/>
          </a:xfrm>
          <a:noFill/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P4’ün Temel Etkileri; </a:t>
            </a:r>
          </a:p>
          <a:p>
            <a:pPr lvl="1"/>
            <a:r>
              <a:rPr lang="tr-TR" sz="3200" dirty="0" err="1" smtClean="0"/>
              <a:t>Uterustan</a:t>
            </a:r>
            <a:r>
              <a:rPr lang="tr-TR" sz="3200" dirty="0" smtClean="0"/>
              <a:t> </a:t>
            </a:r>
            <a:r>
              <a:rPr lang="tr-TR" sz="3200" dirty="0"/>
              <a:t>protein </a:t>
            </a:r>
            <a:r>
              <a:rPr lang="tr-TR" sz="3200" dirty="0" smtClean="0"/>
              <a:t>sentezi</a:t>
            </a:r>
            <a:endParaRPr lang="tr-TR" sz="3200" dirty="0"/>
          </a:p>
          <a:p>
            <a:pPr lvl="1"/>
            <a:r>
              <a:rPr lang="tr-TR" sz="3200" dirty="0" smtClean="0"/>
              <a:t>Embriyonun büyüme hızı</a:t>
            </a:r>
          </a:p>
          <a:p>
            <a:pPr lvl="1"/>
            <a:r>
              <a:rPr lang="tr-TR" sz="3200" dirty="0" err="1" smtClean="0"/>
              <a:t>Antiluteolitik</a:t>
            </a:r>
            <a:r>
              <a:rPr lang="tr-TR" sz="3200" dirty="0" smtClean="0"/>
              <a:t> sinyal gücü  </a:t>
            </a:r>
            <a:r>
              <a:rPr lang="tr-TR" sz="4000" b="1" dirty="0" smtClean="0"/>
              <a:t>artar.</a:t>
            </a:r>
            <a:endParaRPr lang="tr-TR" sz="3200" b="1" dirty="0" smtClean="0"/>
          </a:p>
          <a:p>
            <a:r>
              <a:rPr lang="tr-TR" sz="3600" b="1" dirty="0" smtClean="0">
                <a:solidFill>
                  <a:srgbClr val="FF0000"/>
                </a:solidFill>
              </a:rPr>
              <a:t>Hedef: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</a:rPr>
              <a:t>Cl’nin hızlı gelişimini sağlamak</a:t>
            </a:r>
          </a:p>
          <a:p>
            <a:pPr lvl="1"/>
            <a:r>
              <a:rPr lang="tr-TR" sz="3200" dirty="0" smtClean="0"/>
              <a:t>Direkt (Beslenme)</a:t>
            </a:r>
          </a:p>
          <a:p>
            <a:pPr lvl="1"/>
            <a:r>
              <a:rPr lang="tr-TR" sz="3200" dirty="0"/>
              <a:t>D</a:t>
            </a:r>
            <a:r>
              <a:rPr lang="tr-TR" sz="3200" dirty="0" smtClean="0"/>
              <a:t>olaylı P4 sentezini (</a:t>
            </a:r>
            <a:r>
              <a:rPr lang="tr-TR" sz="3200" dirty="0" err="1" smtClean="0"/>
              <a:t>GnRH</a:t>
            </a:r>
            <a:r>
              <a:rPr lang="tr-TR" sz="3200" dirty="0" smtClean="0"/>
              <a:t>, </a:t>
            </a:r>
            <a:r>
              <a:rPr lang="tr-TR" sz="3200" dirty="0" err="1" smtClean="0"/>
              <a:t>hCG</a:t>
            </a:r>
            <a:r>
              <a:rPr lang="tr-TR" sz="3200" dirty="0" smtClean="0"/>
              <a:t>, PMSG) uyarmak</a:t>
            </a:r>
          </a:p>
          <a:p>
            <a:pPr marL="0" indent="0">
              <a:buNone/>
            </a:pPr>
            <a:endParaRPr lang="tr-TR" sz="36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7494671" y="6488668"/>
            <a:ext cx="439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Vasconcelos</a:t>
            </a:r>
            <a:r>
              <a:rPr lang="tr-TR" dirty="0" smtClean="0"/>
              <a:t> ve ark.,2001 </a:t>
            </a:r>
            <a:r>
              <a:rPr lang="tr-TR" dirty="0" err="1" smtClean="0"/>
              <a:t>Binelli</a:t>
            </a:r>
            <a:r>
              <a:rPr lang="tr-TR" dirty="0" smtClean="0"/>
              <a:t> ve ark., 2009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5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Başlık"/>
          <p:cNvSpPr>
            <a:spLocks noGrp="1"/>
          </p:cNvSpPr>
          <p:nvPr>
            <p:ph type="title"/>
          </p:nvPr>
        </p:nvSpPr>
        <p:spPr>
          <a:xfrm>
            <a:off x="2127730" y="0"/>
            <a:ext cx="82296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tr-TR" b="1" dirty="0" err="1" smtClean="0"/>
              <a:t>Embriyonik</a:t>
            </a:r>
            <a:r>
              <a:rPr lang="tr-TR" b="1" dirty="0" smtClean="0"/>
              <a:t> ölüm – VKS-NED</a:t>
            </a:r>
            <a:endParaRPr lang="tr-TR" sz="3100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872989"/>
              </p:ext>
            </p:extLst>
          </p:nvPr>
        </p:nvGraphicFramePr>
        <p:xfrm>
          <a:off x="2127730" y="1764303"/>
          <a:ext cx="8752061" cy="51816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52061"/>
              </a:tblGrid>
              <a:tr h="762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dirty="0" smtClean="0">
                          <a:solidFill>
                            <a:schemeClr val="tx1"/>
                          </a:solidFill>
                        </a:rPr>
                        <a:t>VKS koruyanlarda</a:t>
                      </a:r>
                      <a:r>
                        <a:rPr lang="tr-TR" sz="32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tr-TR" sz="3200" b="1" u="sng" dirty="0" err="1" smtClean="0">
                          <a:solidFill>
                            <a:schemeClr val="tx1"/>
                          </a:solidFill>
                        </a:rPr>
                        <a:t>Embriyonik</a:t>
                      </a:r>
                      <a:r>
                        <a:rPr lang="tr-TR" sz="3200" b="1" u="sng" dirty="0" smtClean="0">
                          <a:solidFill>
                            <a:schemeClr val="tx1"/>
                          </a:solidFill>
                        </a:rPr>
                        <a:t>  Ölüm :      % 4</a:t>
                      </a:r>
                    </a:p>
                    <a:p>
                      <a:endParaRPr lang="tr-TR" sz="3200" b="1" dirty="0"/>
                    </a:p>
                  </a:txBody>
                  <a:tcPr>
                    <a:noFill/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dirty="0" smtClean="0"/>
                        <a:t>VKS kaybedenlerde</a:t>
                      </a:r>
                      <a:r>
                        <a:rPr lang="tr-TR" sz="3200" b="1" baseline="0" dirty="0" smtClean="0"/>
                        <a:t> </a:t>
                      </a:r>
                      <a:r>
                        <a:rPr lang="tr-TR" sz="3200" b="1" dirty="0" smtClean="0"/>
                        <a:t> </a:t>
                      </a:r>
                      <a:r>
                        <a:rPr lang="tr-TR" sz="3200" b="1" u="sng" dirty="0" smtClean="0">
                          <a:solidFill>
                            <a:schemeClr val="tx1"/>
                          </a:solidFill>
                        </a:rPr>
                        <a:t>Embriyonik  Ölüm : </a:t>
                      </a:r>
                      <a:r>
                        <a:rPr lang="tr-TR" sz="3200" b="1" u="sng" dirty="0" smtClean="0"/>
                        <a:t>  % 11</a:t>
                      </a:r>
                    </a:p>
                    <a:p>
                      <a:endParaRPr lang="tr-TR" sz="3200" b="1" dirty="0"/>
                    </a:p>
                  </a:txBody>
                  <a:tcPr>
                    <a:noFill/>
                  </a:tcPr>
                </a:tc>
              </a:tr>
              <a:tr h="762005">
                <a:tc>
                  <a:txBody>
                    <a:bodyPr/>
                    <a:lstStyle/>
                    <a:p>
                      <a:endParaRPr lang="tr-TR" sz="2400" b="1" dirty="0"/>
                    </a:p>
                  </a:txBody>
                  <a:tcPr>
                    <a:noFill/>
                  </a:tcPr>
                </a:tc>
              </a:tr>
              <a:tr h="762005">
                <a:tc>
                  <a:txBody>
                    <a:bodyPr/>
                    <a:lstStyle/>
                    <a:p>
                      <a:endParaRPr lang="tr-TR" sz="2400" b="1" dirty="0"/>
                    </a:p>
                  </a:txBody>
                  <a:tcPr>
                    <a:noFill/>
                  </a:tcPr>
                </a:tc>
              </a:tr>
              <a:tr h="762005">
                <a:tc>
                  <a:txBody>
                    <a:bodyPr/>
                    <a:lstStyle/>
                    <a:p>
                      <a:endParaRPr lang="tr-TR" sz="2400" b="1" dirty="0"/>
                    </a:p>
                  </a:txBody>
                  <a:tcPr>
                    <a:noFill/>
                  </a:tcPr>
                </a:tc>
              </a:tr>
              <a:tr h="762005">
                <a:tc>
                  <a:txBody>
                    <a:bodyPr/>
                    <a:lstStyle/>
                    <a:p>
                      <a:endParaRPr lang="tr-TR" sz="2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4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154772"/>
            <a:ext cx="1051560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Beslenme İle </a:t>
            </a:r>
            <a:r>
              <a:rPr lang="tr-TR" sz="4000" b="1" dirty="0" err="1" smtClean="0">
                <a:solidFill>
                  <a:schemeClr val="bg1"/>
                </a:solidFill>
              </a:rPr>
              <a:t>Embriyonik</a:t>
            </a:r>
            <a:r>
              <a:rPr lang="tr-TR" sz="4000" b="1" dirty="0" smtClean="0">
                <a:solidFill>
                  <a:schemeClr val="bg1"/>
                </a:solidFill>
              </a:rPr>
              <a:t> Ölümler Arasındaki İlişki</a:t>
            </a:r>
            <a:r>
              <a:rPr lang="tr-TR" b="1" dirty="0" smtClean="0">
                <a:solidFill>
                  <a:schemeClr val="bg1"/>
                </a:solidFill>
              </a:rPr>
              <a:t>: NED(Tüm Beslenme Bileşenleri)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71613"/>
            <a:ext cx="10515600" cy="4884052"/>
          </a:xfrm>
          <a:solidFill>
            <a:srgbClr val="0070C0"/>
          </a:solidFill>
        </p:spPr>
        <p:txBody>
          <a:bodyPr/>
          <a:lstStyle/>
          <a:p>
            <a:endParaRPr lang="tr-TR" dirty="0"/>
          </a:p>
        </p:txBody>
      </p:sp>
      <p:cxnSp>
        <p:nvCxnSpPr>
          <p:cNvPr id="5" name="4 Düz Bağlayıcı"/>
          <p:cNvCxnSpPr/>
          <p:nvPr/>
        </p:nvCxnSpPr>
        <p:spPr>
          <a:xfrm>
            <a:off x="2452662" y="3500438"/>
            <a:ext cx="74295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Düz Bağlayıcı"/>
          <p:cNvCxnSpPr/>
          <p:nvPr/>
        </p:nvCxnSpPr>
        <p:spPr>
          <a:xfrm rot="5400000">
            <a:off x="4845835" y="3107529"/>
            <a:ext cx="207170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5381621" y="1571612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DOĞUM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6096000" y="2786057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SÜT ÜRETİMİ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6096000" y="2285992"/>
            <a:ext cx="389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BİYOLOJİK FAALİYETLER ve BÜYÜME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2028363" y="2243073"/>
            <a:ext cx="3639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İNTRAUTERİN BUZAĞI BÜYÜMESİ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2524100" y="2786058"/>
            <a:ext cx="1513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KOLOSTRUM</a:t>
            </a:r>
            <a:endParaRPr lang="tr-TR" dirty="0">
              <a:solidFill>
                <a:schemeClr val="bg1"/>
              </a:solidFill>
            </a:endParaRPr>
          </a:p>
        </p:txBody>
      </p:sp>
      <p:cxnSp>
        <p:nvCxnSpPr>
          <p:cNvPr id="19" name="18 Düz Bağlayıcı"/>
          <p:cNvCxnSpPr/>
          <p:nvPr/>
        </p:nvCxnSpPr>
        <p:spPr>
          <a:xfrm>
            <a:off x="2452662" y="3429000"/>
            <a:ext cx="74295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Düz Bağlayıcı"/>
          <p:cNvCxnSpPr/>
          <p:nvPr/>
        </p:nvCxnSpPr>
        <p:spPr>
          <a:xfrm rot="5400000">
            <a:off x="3988579" y="3464719"/>
            <a:ext cx="2143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23 Düz Bağlayıcı"/>
          <p:cNvCxnSpPr/>
          <p:nvPr/>
        </p:nvCxnSpPr>
        <p:spPr>
          <a:xfrm rot="5400000">
            <a:off x="8417735" y="3464719"/>
            <a:ext cx="2143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24 Metin kutusu"/>
          <p:cNvSpPr txBox="1"/>
          <p:nvPr/>
        </p:nvSpPr>
        <p:spPr>
          <a:xfrm>
            <a:off x="3881422" y="3643314"/>
            <a:ext cx="86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2 Hafta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8024826" y="3643314"/>
            <a:ext cx="86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7 Hafta</a:t>
            </a: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24" y="4052889"/>
            <a:ext cx="2786082" cy="232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http://philip.greenspun.com/photo/pcd4554/cow-udder-38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2880" y="4202677"/>
            <a:ext cx="3761690" cy="2179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84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Line 2"/>
          <p:cNvSpPr>
            <a:spLocks noChangeShapeType="1"/>
          </p:cNvSpPr>
          <p:nvPr/>
        </p:nvSpPr>
        <p:spPr bwMode="auto">
          <a:xfrm flipH="1">
            <a:off x="3330315" y="2462214"/>
            <a:ext cx="6564489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291" name="Line 3"/>
          <p:cNvSpPr>
            <a:spLocks noChangeShapeType="1"/>
          </p:cNvSpPr>
          <p:nvPr/>
        </p:nvSpPr>
        <p:spPr bwMode="auto">
          <a:xfrm flipH="1">
            <a:off x="3323168" y="3913188"/>
            <a:ext cx="6564489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 flipH="1">
            <a:off x="3323168" y="4638675"/>
            <a:ext cx="6564489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24674" y="133629"/>
            <a:ext cx="7424498" cy="929083"/>
          </a:xfrm>
          <a:noFill/>
          <a:ln/>
        </p:spPr>
        <p:txBody>
          <a:bodyPr vert="horz" lIns="79375" tIns="39687" rIns="79375" bIns="39687" rtlCol="0" anchor="ctr">
            <a:normAutofit/>
          </a:bodyPr>
          <a:lstStyle/>
          <a:p>
            <a:pPr defTabSz="808038"/>
            <a:r>
              <a:rPr lang="tr-TR" b="1" dirty="0" err="1" smtClean="0"/>
              <a:t>Pre</a:t>
            </a:r>
            <a:r>
              <a:rPr lang="tr-TR" b="1" dirty="0" smtClean="0"/>
              <a:t>-post </a:t>
            </a:r>
            <a:r>
              <a:rPr lang="tr-TR" b="1" dirty="0" err="1" smtClean="0"/>
              <a:t>Partum</a:t>
            </a:r>
            <a:r>
              <a:rPr lang="tr-TR" b="1" dirty="0" smtClean="0"/>
              <a:t> NED- Sonuçları</a:t>
            </a:r>
            <a:endParaRPr lang="en-US" b="1" dirty="0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3186289" y="4384675"/>
            <a:ext cx="18062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3186289" y="3241675"/>
            <a:ext cx="18062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3328813" y="3194050"/>
            <a:ext cx="649111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V="1">
            <a:off x="3469923" y="3148015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 flipV="1">
            <a:off x="3763434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 flipV="1">
            <a:off x="4065412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0" name="Line 12"/>
          <p:cNvSpPr>
            <a:spLocks noChangeShapeType="1"/>
          </p:cNvSpPr>
          <p:nvPr/>
        </p:nvSpPr>
        <p:spPr bwMode="auto">
          <a:xfrm flipV="1">
            <a:off x="4358923" y="3148015"/>
            <a:ext cx="0" cy="92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 flipV="1">
            <a:off x="4652434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 flipV="1">
            <a:off x="4953000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3" name="Line 15"/>
          <p:cNvSpPr>
            <a:spLocks noChangeShapeType="1"/>
          </p:cNvSpPr>
          <p:nvPr/>
        </p:nvSpPr>
        <p:spPr bwMode="auto">
          <a:xfrm flipV="1">
            <a:off x="5246511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4" name="Line 16"/>
          <p:cNvSpPr>
            <a:spLocks noChangeShapeType="1"/>
          </p:cNvSpPr>
          <p:nvPr/>
        </p:nvSpPr>
        <p:spPr bwMode="auto">
          <a:xfrm flipV="1">
            <a:off x="5541434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5" name="Line 17"/>
          <p:cNvSpPr>
            <a:spLocks noChangeShapeType="1"/>
          </p:cNvSpPr>
          <p:nvPr/>
        </p:nvSpPr>
        <p:spPr bwMode="auto">
          <a:xfrm flipV="1">
            <a:off x="5834945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6" name="Line 18"/>
          <p:cNvSpPr>
            <a:spLocks noChangeShapeType="1"/>
          </p:cNvSpPr>
          <p:nvPr/>
        </p:nvSpPr>
        <p:spPr bwMode="auto">
          <a:xfrm flipV="1">
            <a:off x="6136923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7" name="Line 19"/>
          <p:cNvSpPr>
            <a:spLocks noChangeShapeType="1"/>
          </p:cNvSpPr>
          <p:nvPr/>
        </p:nvSpPr>
        <p:spPr bwMode="auto">
          <a:xfrm flipV="1">
            <a:off x="6430434" y="3148015"/>
            <a:ext cx="0" cy="92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8" name="Line 20"/>
          <p:cNvSpPr>
            <a:spLocks noChangeShapeType="1"/>
          </p:cNvSpPr>
          <p:nvPr/>
        </p:nvSpPr>
        <p:spPr bwMode="auto">
          <a:xfrm flipV="1">
            <a:off x="6723945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9" name="Line 21"/>
          <p:cNvSpPr>
            <a:spLocks noChangeShapeType="1"/>
          </p:cNvSpPr>
          <p:nvPr/>
        </p:nvSpPr>
        <p:spPr bwMode="auto">
          <a:xfrm flipV="1">
            <a:off x="7017456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0" name="Line 22"/>
          <p:cNvSpPr>
            <a:spLocks noChangeShapeType="1"/>
          </p:cNvSpPr>
          <p:nvPr/>
        </p:nvSpPr>
        <p:spPr bwMode="auto">
          <a:xfrm flipV="1">
            <a:off x="7318022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1" name="Line 23"/>
          <p:cNvSpPr>
            <a:spLocks noChangeShapeType="1"/>
          </p:cNvSpPr>
          <p:nvPr/>
        </p:nvSpPr>
        <p:spPr bwMode="auto">
          <a:xfrm flipV="1">
            <a:off x="7611533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2" name="Line 24"/>
          <p:cNvSpPr>
            <a:spLocks noChangeShapeType="1"/>
          </p:cNvSpPr>
          <p:nvPr/>
        </p:nvSpPr>
        <p:spPr bwMode="auto">
          <a:xfrm flipV="1">
            <a:off x="7905044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3" name="Line 25"/>
          <p:cNvSpPr>
            <a:spLocks noChangeShapeType="1"/>
          </p:cNvSpPr>
          <p:nvPr/>
        </p:nvSpPr>
        <p:spPr bwMode="auto">
          <a:xfrm flipV="1">
            <a:off x="8207022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4" name="Line 26"/>
          <p:cNvSpPr>
            <a:spLocks noChangeShapeType="1"/>
          </p:cNvSpPr>
          <p:nvPr/>
        </p:nvSpPr>
        <p:spPr bwMode="auto">
          <a:xfrm flipV="1">
            <a:off x="8500533" y="3148015"/>
            <a:ext cx="0" cy="92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5" name="Line 27"/>
          <p:cNvSpPr>
            <a:spLocks noChangeShapeType="1"/>
          </p:cNvSpPr>
          <p:nvPr/>
        </p:nvSpPr>
        <p:spPr bwMode="auto">
          <a:xfrm flipV="1">
            <a:off x="8794044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6" name="Line 28"/>
          <p:cNvSpPr>
            <a:spLocks noChangeShapeType="1"/>
          </p:cNvSpPr>
          <p:nvPr/>
        </p:nvSpPr>
        <p:spPr bwMode="auto">
          <a:xfrm flipV="1">
            <a:off x="9088967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7" name="Line 29"/>
          <p:cNvSpPr>
            <a:spLocks noChangeShapeType="1"/>
          </p:cNvSpPr>
          <p:nvPr/>
        </p:nvSpPr>
        <p:spPr bwMode="auto">
          <a:xfrm flipV="1">
            <a:off x="9388123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8" name="Line 30"/>
          <p:cNvSpPr>
            <a:spLocks noChangeShapeType="1"/>
          </p:cNvSpPr>
          <p:nvPr/>
        </p:nvSpPr>
        <p:spPr bwMode="auto">
          <a:xfrm flipV="1">
            <a:off x="3323167" y="3194050"/>
            <a:ext cx="0" cy="650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9" name="Line 31"/>
          <p:cNvSpPr>
            <a:spLocks noChangeShapeType="1"/>
          </p:cNvSpPr>
          <p:nvPr/>
        </p:nvSpPr>
        <p:spPr bwMode="auto">
          <a:xfrm flipV="1">
            <a:off x="3616678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0" name="Line 32"/>
          <p:cNvSpPr>
            <a:spLocks noChangeShapeType="1"/>
          </p:cNvSpPr>
          <p:nvPr/>
        </p:nvSpPr>
        <p:spPr bwMode="auto">
          <a:xfrm flipV="1">
            <a:off x="3918656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1" name="Line 33"/>
          <p:cNvSpPr>
            <a:spLocks noChangeShapeType="1"/>
          </p:cNvSpPr>
          <p:nvPr/>
        </p:nvSpPr>
        <p:spPr bwMode="auto">
          <a:xfrm flipV="1">
            <a:off x="4212167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2" name="Line 34"/>
          <p:cNvSpPr>
            <a:spLocks noChangeShapeType="1"/>
          </p:cNvSpPr>
          <p:nvPr/>
        </p:nvSpPr>
        <p:spPr bwMode="auto">
          <a:xfrm flipV="1">
            <a:off x="4505678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3" name="Line 35"/>
          <p:cNvSpPr>
            <a:spLocks noChangeShapeType="1"/>
          </p:cNvSpPr>
          <p:nvPr/>
        </p:nvSpPr>
        <p:spPr bwMode="auto">
          <a:xfrm flipV="1">
            <a:off x="4800600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4" name="Line 36"/>
          <p:cNvSpPr>
            <a:spLocks noChangeShapeType="1"/>
          </p:cNvSpPr>
          <p:nvPr/>
        </p:nvSpPr>
        <p:spPr bwMode="auto">
          <a:xfrm flipV="1">
            <a:off x="5099756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5" name="Line 37"/>
          <p:cNvSpPr>
            <a:spLocks noChangeShapeType="1"/>
          </p:cNvSpPr>
          <p:nvPr/>
        </p:nvSpPr>
        <p:spPr bwMode="auto">
          <a:xfrm flipV="1">
            <a:off x="5394678" y="3194050"/>
            <a:ext cx="0" cy="650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6" name="Line 38"/>
          <p:cNvSpPr>
            <a:spLocks noChangeShapeType="1"/>
          </p:cNvSpPr>
          <p:nvPr/>
        </p:nvSpPr>
        <p:spPr bwMode="auto">
          <a:xfrm flipV="1">
            <a:off x="5688189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7" name="Line 39"/>
          <p:cNvSpPr>
            <a:spLocks noChangeShapeType="1"/>
          </p:cNvSpPr>
          <p:nvPr/>
        </p:nvSpPr>
        <p:spPr bwMode="auto">
          <a:xfrm flipV="1">
            <a:off x="5981700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8" name="Line 40"/>
          <p:cNvSpPr>
            <a:spLocks noChangeShapeType="1"/>
          </p:cNvSpPr>
          <p:nvPr/>
        </p:nvSpPr>
        <p:spPr bwMode="auto">
          <a:xfrm flipV="1">
            <a:off x="6283678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9" name="Line 41"/>
          <p:cNvSpPr>
            <a:spLocks noChangeShapeType="1"/>
          </p:cNvSpPr>
          <p:nvPr/>
        </p:nvSpPr>
        <p:spPr bwMode="auto">
          <a:xfrm flipV="1">
            <a:off x="6577189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0" name="Line 42"/>
          <p:cNvSpPr>
            <a:spLocks noChangeShapeType="1"/>
          </p:cNvSpPr>
          <p:nvPr/>
        </p:nvSpPr>
        <p:spPr bwMode="auto">
          <a:xfrm flipV="1">
            <a:off x="6870700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1" name="Line 43"/>
          <p:cNvSpPr>
            <a:spLocks noChangeShapeType="1"/>
          </p:cNvSpPr>
          <p:nvPr/>
        </p:nvSpPr>
        <p:spPr bwMode="auto">
          <a:xfrm flipV="1">
            <a:off x="7171267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2" name="Line 44"/>
          <p:cNvSpPr>
            <a:spLocks noChangeShapeType="1"/>
          </p:cNvSpPr>
          <p:nvPr/>
        </p:nvSpPr>
        <p:spPr bwMode="auto">
          <a:xfrm flipV="1">
            <a:off x="7464778" y="3194050"/>
            <a:ext cx="0" cy="650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3" name="Line 45"/>
          <p:cNvSpPr>
            <a:spLocks noChangeShapeType="1"/>
          </p:cNvSpPr>
          <p:nvPr/>
        </p:nvSpPr>
        <p:spPr bwMode="auto">
          <a:xfrm flipV="1">
            <a:off x="7758289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4" name="Line 46"/>
          <p:cNvSpPr>
            <a:spLocks noChangeShapeType="1"/>
          </p:cNvSpPr>
          <p:nvPr/>
        </p:nvSpPr>
        <p:spPr bwMode="auto">
          <a:xfrm flipV="1">
            <a:off x="8051800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5" name="Line 47"/>
          <p:cNvSpPr>
            <a:spLocks noChangeShapeType="1"/>
          </p:cNvSpPr>
          <p:nvPr/>
        </p:nvSpPr>
        <p:spPr bwMode="auto">
          <a:xfrm flipV="1">
            <a:off x="8353778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6" name="Line 48"/>
          <p:cNvSpPr>
            <a:spLocks noChangeShapeType="1"/>
          </p:cNvSpPr>
          <p:nvPr/>
        </p:nvSpPr>
        <p:spPr bwMode="auto">
          <a:xfrm flipV="1">
            <a:off x="8647289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7" name="Line 49"/>
          <p:cNvSpPr>
            <a:spLocks noChangeShapeType="1"/>
          </p:cNvSpPr>
          <p:nvPr/>
        </p:nvSpPr>
        <p:spPr bwMode="auto">
          <a:xfrm flipV="1">
            <a:off x="8940800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8" name="Line 50"/>
          <p:cNvSpPr>
            <a:spLocks noChangeShapeType="1"/>
          </p:cNvSpPr>
          <p:nvPr/>
        </p:nvSpPr>
        <p:spPr bwMode="auto">
          <a:xfrm flipV="1">
            <a:off x="9235723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9" name="Line 51"/>
          <p:cNvSpPr>
            <a:spLocks noChangeShapeType="1"/>
          </p:cNvSpPr>
          <p:nvPr/>
        </p:nvSpPr>
        <p:spPr bwMode="auto">
          <a:xfrm flipV="1">
            <a:off x="9536289" y="3194050"/>
            <a:ext cx="0" cy="650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40" name="Rectangle 52"/>
          <p:cNvSpPr>
            <a:spLocks noChangeArrowheads="1"/>
          </p:cNvSpPr>
          <p:nvPr/>
        </p:nvSpPr>
        <p:spPr bwMode="auto">
          <a:xfrm>
            <a:off x="6024562" y="5857893"/>
            <a:ext cx="1101264" cy="468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8425" tIns="49212" rIns="98425" bIns="49212">
            <a:spAutoFit/>
          </a:bodyPr>
          <a:lstStyle/>
          <a:p>
            <a:pPr defTabSz="977900"/>
            <a:r>
              <a:rPr lang="tr-TR" sz="2400" dirty="0"/>
              <a:t>Doğum</a:t>
            </a:r>
            <a:endParaRPr lang="en-US" sz="2400" dirty="0"/>
          </a:p>
        </p:txBody>
      </p:sp>
      <p:sp>
        <p:nvSpPr>
          <p:cNvPr id="140341" name="Rectangle 53"/>
          <p:cNvSpPr>
            <a:spLocks noChangeArrowheads="1"/>
          </p:cNvSpPr>
          <p:nvPr/>
        </p:nvSpPr>
        <p:spPr bwMode="auto">
          <a:xfrm rot="21600000">
            <a:off x="2452662" y="1428737"/>
            <a:ext cx="1457322" cy="468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8425" tIns="49212" rIns="98425" bIns="49212">
            <a:spAutoFit/>
          </a:bodyPr>
          <a:lstStyle/>
          <a:p>
            <a:pPr defTabSz="977900"/>
            <a:r>
              <a:rPr lang="en-US" sz="2400" dirty="0"/>
              <a:t> </a:t>
            </a:r>
            <a:r>
              <a:rPr lang="en-US" sz="2400" dirty="0" err="1"/>
              <a:t>Mcal</a:t>
            </a:r>
            <a:r>
              <a:rPr lang="en-US" sz="2400" dirty="0"/>
              <a:t>/</a:t>
            </a:r>
            <a:r>
              <a:rPr lang="tr-TR" sz="2400" dirty="0"/>
              <a:t>gün</a:t>
            </a:r>
            <a:endParaRPr lang="en-US" sz="2400" dirty="0"/>
          </a:p>
        </p:txBody>
      </p:sp>
      <p:sp>
        <p:nvSpPr>
          <p:cNvPr id="140343" name="Freeform 55"/>
          <p:cNvSpPr>
            <a:spLocks/>
          </p:cNvSpPr>
          <p:nvPr/>
        </p:nvSpPr>
        <p:spPr bwMode="auto">
          <a:xfrm>
            <a:off x="3330222" y="2552700"/>
            <a:ext cx="6299200" cy="2986088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720" y="32"/>
              </a:cxn>
              <a:cxn ang="0">
                <a:pos x="1448" y="56"/>
              </a:cxn>
              <a:cxn ang="0">
                <a:pos x="1776" y="368"/>
              </a:cxn>
              <a:cxn ang="0">
                <a:pos x="2016" y="512"/>
              </a:cxn>
              <a:cxn ang="0">
                <a:pos x="2224" y="552"/>
              </a:cxn>
              <a:cxn ang="0">
                <a:pos x="2352" y="1760"/>
              </a:cxn>
              <a:cxn ang="0">
                <a:pos x="2976" y="1280"/>
              </a:cxn>
              <a:cxn ang="0">
                <a:pos x="3744" y="848"/>
              </a:cxn>
              <a:cxn ang="0">
                <a:pos x="4464" y="320"/>
              </a:cxn>
            </a:cxnLst>
            <a:rect l="0" t="0" r="r" b="b"/>
            <a:pathLst>
              <a:path w="4464" h="1881">
                <a:moveTo>
                  <a:pt x="0" y="32"/>
                </a:moveTo>
                <a:cubicBezTo>
                  <a:pt x="240" y="32"/>
                  <a:pt x="479" y="28"/>
                  <a:pt x="720" y="32"/>
                </a:cubicBezTo>
                <a:cubicBezTo>
                  <a:pt x="961" y="36"/>
                  <a:pt x="1272" y="0"/>
                  <a:pt x="1448" y="56"/>
                </a:cubicBezTo>
                <a:cubicBezTo>
                  <a:pt x="1624" y="112"/>
                  <a:pt x="1681" y="292"/>
                  <a:pt x="1776" y="368"/>
                </a:cubicBezTo>
                <a:cubicBezTo>
                  <a:pt x="1871" y="444"/>
                  <a:pt x="1941" y="481"/>
                  <a:pt x="2016" y="512"/>
                </a:cubicBezTo>
                <a:cubicBezTo>
                  <a:pt x="2091" y="543"/>
                  <a:pt x="2168" y="344"/>
                  <a:pt x="2224" y="552"/>
                </a:cubicBezTo>
                <a:cubicBezTo>
                  <a:pt x="2280" y="760"/>
                  <a:pt x="2227" y="1639"/>
                  <a:pt x="2352" y="1760"/>
                </a:cubicBezTo>
                <a:cubicBezTo>
                  <a:pt x="2477" y="1881"/>
                  <a:pt x="2744" y="1432"/>
                  <a:pt x="2976" y="1280"/>
                </a:cubicBezTo>
                <a:cubicBezTo>
                  <a:pt x="3208" y="1128"/>
                  <a:pt x="3496" y="1008"/>
                  <a:pt x="3744" y="848"/>
                </a:cubicBezTo>
                <a:cubicBezTo>
                  <a:pt x="3992" y="688"/>
                  <a:pt x="4228" y="504"/>
                  <a:pt x="4464" y="320"/>
                </a:cubicBezTo>
              </a:path>
            </a:pathLst>
          </a:custGeom>
          <a:solidFill>
            <a:srgbClr val="002060"/>
          </a:solidFill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tr-TR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5238744" y="1928800"/>
            <a:ext cx="1222022" cy="998538"/>
            <a:chOff x="2735" y="1231"/>
            <a:chExt cx="866" cy="629"/>
          </a:xfrm>
        </p:grpSpPr>
        <p:sp>
          <p:nvSpPr>
            <p:cNvPr id="140345" name="Line 57"/>
            <p:cNvSpPr>
              <a:spLocks noChangeShapeType="1"/>
            </p:cNvSpPr>
            <p:nvPr/>
          </p:nvSpPr>
          <p:spPr bwMode="auto">
            <a:xfrm flipV="1">
              <a:off x="3159" y="1524"/>
              <a:ext cx="0" cy="3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46" name="Text Box 58"/>
            <p:cNvSpPr txBox="1">
              <a:spLocks noChangeArrowheads="1"/>
            </p:cNvSpPr>
            <p:nvPr/>
          </p:nvSpPr>
          <p:spPr bwMode="auto">
            <a:xfrm>
              <a:off x="2735" y="1231"/>
              <a:ext cx="8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chemeClr val="accent1"/>
                  </a:solidFill>
                </a:rPr>
                <a:t>KM düşüşü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3024166" y="5286389"/>
            <a:ext cx="7000924" cy="558801"/>
            <a:chOff x="425" y="3399"/>
            <a:chExt cx="4805" cy="352"/>
          </a:xfrm>
          <a:noFill/>
        </p:grpSpPr>
        <p:sp>
          <p:nvSpPr>
            <p:cNvPr id="140348" name="Line 60"/>
            <p:cNvSpPr>
              <a:spLocks noChangeShapeType="1"/>
            </p:cNvSpPr>
            <p:nvPr/>
          </p:nvSpPr>
          <p:spPr bwMode="auto">
            <a:xfrm>
              <a:off x="623" y="3428"/>
              <a:ext cx="4600" cy="0"/>
            </a:xfrm>
            <a:prstGeom prst="line">
              <a:avLst/>
            </a:prstGeom>
            <a:grpFill/>
            <a:ln w="28575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49" name="Line 61"/>
            <p:cNvSpPr>
              <a:spLocks noChangeShapeType="1"/>
            </p:cNvSpPr>
            <p:nvPr/>
          </p:nvSpPr>
          <p:spPr bwMode="auto">
            <a:xfrm flipV="1">
              <a:off x="723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0" name="Line 62"/>
            <p:cNvSpPr>
              <a:spLocks noChangeShapeType="1"/>
            </p:cNvSpPr>
            <p:nvPr/>
          </p:nvSpPr>
          <p:spPr bwMode="auto">
            <a:xfrm flipV="1">
              <a:off x="931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1" name="Line 63"/>
            <p:cNvSpPr>
              <a:spLocks noChangeShapeType="1"/>
            </p:cNvSpPr>
            <p:nvPr/>
          </p:nvSpPr>
          <p:spPr bwMode="auto">
            <a:xfrm flipV="1">
              <a:off x="1145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2" name="Line 64"/>
            <p:cNvSpPr>
              <a:spLocks noChangeShapeType="1"/>
            </p:cNvSpPr>
            <p:nvPr/>
          </p:nvSpPr>
          <p:spPr bwMode="auto">
            <a:xfrm flipV="1">
              <a:off x="1353" y="3399"/>
              <a:ext cx="0" cy="58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3" name="Line 65"/>
            <p:cNvSpPr>
              <a:spLocks noChangeShapeType="1"/>
            </p:cNvSpPr>
            <p:nvPr/>
          </p:nvSpPr>
          <p:spPr bwMode="auto">
            <a:xfrm flipV="1">
              <a:off x="1561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4" name="Line 66"/>
            <p:cNvSpPr>
              <a:spLocks noChangeShapeType="1"/>
            </p:cNvSpPr>
            <p:nvPr/>
          </p:nvSpPr>
          <p:spPr bwMode="auto">
            <a:xfrm flipV="1">
              <a:off x="1774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5" name="Line 67"/>
            <p:cNvSpPr>
              <a:spLocks noChangeShapeType="1"/>
            </p:cNvSpPr>
            <p:nvPr/>
          </p:nvSpPr>
          <p:spPr bwMode="auto">
            <a:xfrm flipV="1">
              <a:off x="1982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6" name="Line 68"/>
            <p:cNvSpPr>
              <a:spLocks noChangeShapeType="1"/>
            </p:cNvSpPr>
            <p:nvPr/>
          </p:nvSpPr>
          <p:spPr bwMode="auto">
            <a:xfrm flipV="1">
              <a:off x="2191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7" name="Line 69"/>
            <p:cNvSpPr>
              <a:spLocks noChangeShapeType="1"/>
            </p:cNvSpPr>
            <p:nvPr/>
          </p:nvSpPr>
          <p:spPr bwMode="auto">
            <a:xfrm flipV="1">
              <a:off x="2399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8" name="Line 70"/>
            <p:cNvSpPr>
              <a:spLocks noChangeShapeType="1"/>
            </p:cNvSpPr>
            <p:nvPr/>
          </p:nvSpPr>
          <p:spPr bwMode="auto">
            <a:xfrm flipV="1">
              <a:off x="2613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9" name="Line 71"/>
            <p:cNvSpPr>
              <a:spLocks noChangeShapeType="1"/>
            </p:cNvSpPr>
            <p:nvPr/>
          </p:nvSpPr>
          <p:spPr bwMode="auto">
            <a:xfrm flipV="1">
              <a:off x="2821" y="3399"/>
              <a:ext cx="0" cy="58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0" name="Line 72"/>
            <p:cNvSpPr>
              <a:spLocks noChangeShapeType="1"/>
            </p:cNvSpPr>
            <p:nvPr/>
          </p:nvSpPr>
          <p:spPr bwMode="auto">
            <a:xfrm flipV="1">
              <a:off x="3029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1" name="Line 73"/>
            <p:cNvSpPr>
              <a:spLocks noChangeShapeType="1"/>
            </p:cNvSpPr>
            <p:nvPr/>
          </p:nvSpPr>
          <p:spPr bwMode="auto">
            <a:xfrm flipV="1">
              <a:off x="3237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2" name="Line 74"/>
            <p:cNvSpPr>
              <a:spLocks noChangeShapeType="1"/>
            </p:cNvSpPr>
            <p:nvPr/>
          </p:nvSpPr>
          <p:spPr bwMode="auto">
            <a:xfrm flipV="1">
              <a:off x="3450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3" name="Line 75"/>
            <p:cNvSpPr>
              <a:spLocks noChangeShapeType="1"/>
            </p:cNvSpPr>
            <p:nvPr/>
          </p:nvSpPr>
          <p:spPr bwMode="auto">
            <a:xfrm flipV="1">
              <a:off x="3658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4" name="Line 76"/>
            <p:cNvSpPr>
              <a:spLocks noChangeShapeType="1"/>
            </p:cNvSpPr>
            <p:nvPr/>
          </p:nvSpPr>
          <p:spPr bwMode="auto">
            <a:xfrm flipV="1">
              <a:off x="3866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5" name="Line 77"/>
            <p:cNvSpPr>
              <a:spLocks noChangeShapeType="1"/>
            </p:cNvSpPr>
            <p:nvPr/>
          </p:nvSpPr>
          <p:spPr bwMode="auto">
            <a:xfrm flipV="1">
              <a:off x="4080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6" name="Line 78"/>
            <p:cNvSpPr>
              <a:spLocks noChangeShapeType="1"/>
            </p:cNvSpPr>
            <p:nvPr/>
          </p:nvSpPr>
          <p:spPr bwMode="auto">
            <a:xfrm flipV="1">
              <a:off x="4288" y="3399"/>
              <a:ext cx="0" cy="58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7" name="Line 79"/>
            <p:cNvSpPr>
              <a:spLocks noChangeShapeType="1"/>
            </p:cNvSpPr>
            <p:nvPr/>
          </p:nvSpPr>
          <p:spPr bwMode="auto">
            <a:xfrm flipV="1">
              <a:off x="4496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8" name="Line 80"/>
            <p:cNvSpPr>
              <a:spLocks noChangeShapeType="1"/>
            </p:cNvSpPr>
            <p:nvPr/>
          </p:nvSpPr>
          <p:spPr bwMode="auto">
            <a:xfrm flipV="1">
              <a:off x="4705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9" name="Line 81"/>
            <p:cNvSpPr>
              <a:spLocks noChangeShapeType="1"/>
            </p:cNvSpPr>
            <p:nvPr/>
          </p:nvSpPr>
          <p:spPr bwMode="auto">
            <a:xfrm flipV="1">
              <a:off x="4917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0" name="Line 82"/>
            <p:cNvSpPr>
              <a:spLocks noChangeShapeType="1"/>
            </p:cNvSpPr>
            <p:nvPr/>
          </p:nvSpPr>
          <p:spPr bwMode="auto">
            <a:xfrm flipV="1">
              <a:off x="5126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1" name="Line 83"/>
            <p:cNvSpPr>
              <a:spLocks noChangeShapeType="1"/>
            </p:cNvSpPr>
            <p:nvPr/>
          </p:nvSpPr>
          <p:spPr bwMode="auto">
            <a:xfrm flipV="1">
              <a:off x="619" y="3428"/>
              <a:ext cx="0" cy="4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2" name="Line 84"/>
            <p:cNvSpPr>
              <a:spLocks noChangeShapeType="1"/>
            </p:cNvSpPr>
            <p:nvPr/>
          </p:nvSpPr>
          <p:spPr bwMode="auto">
            <a:xfrm flipV="1">
              <a:off x="827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3" name="Line 85"/>
            <p:cNvSpPr>
              <a:spLocks noChangeShapeType="1"/>
            </p:cNvSpPr>
            <p:nvPr/>
          </p:nvSpPr>
          <p:spPr bwMode="auto">
            <a:xfrm flipV="1">
              <a:off x="1041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4" name="Line 86"/>
            <p:cNvSpPr>
              <a:spLocks noChangeShapeType="1"/>
            </p:cNvSpPr>
            <p:nvPr/>
          </p:nvSpPr>
          <p:spPr bwMode="auto">
            <a:xfrm flipV="1">
              <a:off x="1249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5" name="Line 87"/>
            <p:cNvSpPr>
              <a:spLocks noChangeShapeType="1"/>
            </p:cNvSpPr>
            <p:nvPr/>
          </p:nvSpPr>
          <p:spPr bwMode="auto">
            <a:xfrm flipV="1">
              <a:off x="1457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6" name="Line 88"/>
            <p:cNvSpPr>
              <a:spLocks noChangeShapeType="1"/>
            </p:cNvSpPr>
            <p:nvPr/>
          </p:nvSpPr>
          <p:spPr bwMode="auto">
            <a:xfrm flipV="1">
              <a:off x="1666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7" name="Line 89"/>
            <p:cNvSpPr>
              <a:spLocks noChangeShapeType="1"/>
            </p:cNvSpPr>
            <p:nvPr/>
          </p:nvSpPr>
          <p:spPr bwMode="auto">
            <a:xfrm flipV="1">
              <a:off x="1878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8" name="Line 90"/>
            <p:cNvSpPr>
              <a:spLocks noChangeShapeType="1"/>
            </p:cNvSpPr>
            <p:nvPr/>
          </p:nvSpPr>
          <p:spPr bwMode="auto">
            <a:xfrm flipV="1">
              <a:off x="2087" y="3428"/>
              <a:ext cx="0" cy="4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9" name="Line 91"/>
            <p:cNvSpPr>
              <a:spLocks noChangeShapeType="1"/>
            </p:cNvSpPr>
            <p:nvPr/>
          </p:nvSpPr>
          <p:spPr bwMode="auto">
            <a:xfrm flipV="1">
              <a:off x="2295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0" name="Line 92"/>
            <p:cNvSpPr>
              <a:spLocks noChangeShapeType="1"/>
            </p:cNvSpPr>
            <p:nvPr/>
          </p:nvSpPr>
          <p:spPr bwMode="auto">
            <a:xfrm flipV="1">
              <a:off x="2503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1" name="Line 93"/>
            <p:cNvSpPr>
              <a:spLocks noChangeShapeType="1"/>
            </p:cNvSpPr>
            <p:nvPr/>
          </p:nvSpPr>
          <p:spPr bwMode="auto">
            <a:xfrm flipV="1">
              <a:off x="2717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2" name="Line 94"/>
            <p:cNvSpPr>
              <a:spLocks noChangeShapeType="1"/>
            </p:cNvSpPr>
            <p:nvPr/>
          </p:nvSpPr>
          <p:spPr bwMode="auto">
            <a:xfrm flipV="1">
              <a:off x="2925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3" name="Line 95"/>
            <p:cNvSpPr>
              <a:spLocks noChangeShapeType="1"/>
            </p:cNvSpPr>
            <p:nvPr/>
          </p:nvSpPr>
          <p:spPr bwMode="auto">
            <a:xfrm flipV="1">
              <a:off x="3133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4" name="Line 96"/>
            <p:cNvSpPr>
              <a:spLocks noChangeShapeType="1"/>
            </p:cNvSpPr>
            <p:nvPr/>
          </p:nvSpPr>
          <p:spPr bwMode="auto">
            <a:xfrm flipV="1">
              <a:off x="3346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5" name="Line 97"/>
            <p:cNvSpPr>
              <a:spLocks noChangeShapeType="1"/>
            </p:cNvSpPr>
            <p:nvPr/>
          </p:nvSpPr>
          <p:spPr bwMode="auto">
            <a:xfrm flipV="1">
              <a:off x="3554" y="3428"/>
              <a:ext cx="0" cy="4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6" name="Line 98"/>
            <p:cNvSpPr>
              <a:spLocks noChangeShapeType="1"/>
            </p:cNvSpPr>
            <p:nvPr/>
          </p:nvSpPr>
          <p:spPr bwMode="auto">
            <a:xfrm flipV="1">
              <a:off x="3762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7" name="Line 99"/>
            <p:cNvSpPr>
              <a:spLocks noChangeShapeType="1"/>
            </p:cNvSpPr>
            <p:nvPr/>
          </p:nvSpPr>
          <p:spPr bwMode="auto">
            <a:xfrm flipV="1">
              <a:off x="3970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8" name="Line 100"/>
            <p:cNvSpPr>
              <a:spLocks noChangeShapeType="1"/>
            </p:cNvSpPr>
            <p:nvPr/>
          </p:nvSpPr>
          <p:spPr bwMode="auto">
            <a:xfrm flipV="1">
              <a:off x="4184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9" name="Line 101"/>
            <p:cNvSpPr>
              <a:spLocks noChangeShapeType="1"/>
            </p:cNvSpPr>
            <p:nvPr/>
          </p:nvSpPr>
          <p:spPr bwMode="auto">
            <a:xfrm flipV="1">
              <a:off x="4392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90" name="Line 102"/>
            <p:cNvSpPr>
              <a:spLocks noChangeShapeType="1"/>
            </p:cNvSpPr>
            <p:nvPr/>
          </p:nvSpPr>
          <p:spPr bwMode="auto">
            <a:xfrm flipV="1">
              <a:off x="4600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91" name="Line 103"/>
            <p:cNvSpPr>
              <a:spLocks noChangeShapeType="1"/>
            </p:cNvSpPr>
            <p:nvPr/>
          </p:nvSpPr>
          <p:spPr bwMode="auto">
            <a:xfrm flipV="1">
              <a:off x="4809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92" name="Line 104"/>
            <p:cNvSpPr>
              <a:spLocks noChangeShapeType="1"/>
            </p:cNvSpPr>
            <p:nvPr/>
          </p:nvSpPr>
          <p:spPr bwMode="auto">
            <a:xfrm flipV="1">
              <a:off x="5022" y="3428"/>
              <a:ext cx="0" cy="4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93" name="Line 105"/>
            <p:cNvSpPr>
              <a:spLocks noChangeShapeType="1"/>
            </p:cNvSpPr>
            <p:nvPr/>
          </p:nvSpPr>
          <p:spPr bwMode="auto">
            <a:xfrm flipV="1">
              <a:off x="5230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94" name="Rectangle 106"/>
            <p:cNvSpPr>
              <a:spLocks noChangeArrowheads="1"/>
            </p:cNvSpPr>
            <p:nvPr/>
          </p:nvSpPr>
          <p:spPr bwMode="auto">
            <a:xfrm>
              <a:off x="425" y="3456"/>
              <a:ext cx="428" cy="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-21</a:t>
              </a:r>
            </a:p>
          </p:txBody>
        </p:sp>
        <p:sp>
          <p:nvSpPr>
            <p:cNvPr id="140395" name="Rectangle 107"/>
            <p:cNvSpPr>
              <a:spLocks noChangeArrowheads="1"/>
            </p:cNvSpPr>
            <p:nvPr/>
          </p:nvSpPr>
          <p:spPr bwMode="auto">
            <a:xfrm>
              <a:off x="1145" y="3456"/>
              <a:ext cx="428" cy="29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-14</a:t>
              </a:r>
            </a:p>
          </p:txBody>
        </p:sp>
        <p:sp>
          <p:nvSpPr>
            <p:cNvPr id="140396" name="Rectangle 108"/>
            <p:cNvSpPr>
              <a:spLocks noChangeArrowheads="1"/>
            </p:cNvSpPr>
            <p:nvPr/>
          </p:nvSpPr>
          <p:spPr bwMode="auto">
            <a:xfrm>
              <a:off x="2000" y="3456"/>
              <a:ext cx="318" cy="29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-7</a:t>
              </a:r>
            </a:p>
          </p:txBody>
        </p:sp>
        <p:sp>
          <p:nvSpPr>
            <p:cNvPr id="140397" name="Rectangle 109"/>
            <p:cNvSpPr>
              <a:spLocks noChangeArrowheads="1"/>
            </p:cNvSpPr>
            <p:nvPr/>
          </p:nvSpPr>
          <p:spPr bwMode="auto">
            <a:xfrm>
              <a:off x="2725" y="3456"/>
              <a:ext cx="251" cy="29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0</a:t>
              </a:r>
            </a:p>
          </p:txBody>
        </p:sp>
        <p:sp>
          <p:nvSpPr>
            <p:cNvPr id="140398" name="Rectangle 110"/>
            <p:cNvSpPr>
              <a:spLocks noChangeArrowheads="1"/>
            </p:cNvSpPr>
            <p:nvPr/>
          </p:nvSpPr>
          <p:spPr bwMode="auto">
            <a:xfrm>
              <a:off x="3427" y="3456"/>
              <a:ext cx="251" cy="29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7</a:t>
              </a:r>
            </a:p>
          </p:txBody>
        </p:sp>
        <p:sp>
          <p:nvSpPr>
            <p:cNvPr id="140399" name="Rectangle 111"/>
            <p:cNvSpPr>
              <a:spLocks noChangeArrowheads="1"/>
            </p:cNvSpPr>
            <p:nvPr/>
          </p:nvSpPr>
          <p:spPr bwMode="auto">
            <a:xfrm>
              <a:off x="4080" y="3456"/>
              <a:ext cx="361" cy="29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14</a:t>
              </a:r>
            </a:p>
          </p:txBody>
        </p:sp>
        <p:sp>
          <p:nvSpPr>
            <p:cNvPr id="140400" name="Rectangle 112"/>
            <p:cNvSpPr>
              <a:spLocks noChangeArrowheads="1"/>
            </p:cNvSpPr>
            <p:nvPr/>
          </p:nvSpPr>
          <p:spPr bwMode="auto">
            <a:xfrm>
              <a:off x="4801" y="3456"/>
              <a:ext cx="361" cy="29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21</a:t>
              </a:r>
            </a:p>
          </p:txBody>
        </p:sp>
      </p:grpSp>
      <p:sp>
        <p:nvSpPr>
          <p:cNvPr id="140401" name="Line 113"/>
          <p:cNvSpPr>
            <a:spLocks noChangeShapeType="1"/>
          </p:cNvSpPr>
          <p:nvPr/>
        </p:nvSpPr>
        <p:spPr bwMode="auto">
          <a:xfrm>
            <a:off x="6430434" y="2054225"/>
            <a:ext cx="0" cy="3303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grpSp>
        <p:nvGrpSpPr>
          <p:cNvPr id="4" name="Group 114"/>
          <p:cNvGrpSpPr>
            <a:grpSpLocks/>
          </p:cNvGrpSpPr>
          <p:nvPr/>
        </p:nvGrpSpPr>
        <p:grpSpPr bwMode="auto">
          <a:xfrm>
            <a:off x="6524095" y="2000239"/>
            <a:ext cx="1992487" cy="2887663"/>
            <a:chOff x="3561" y="1231"/>
            <a:chExt cx="1412" cy="1819"/>
          </a:xfrm>
        </p:grpSpPr>
        <p:sp>
          <p:nvSpPr>
            <p:cNvPr id="140403" name="Text Box 115"/>
            <p:cNvSpPr txBox="1">
              <a:spLocks noChangeArrowheads="1"/>
            </p:cNvSpPr>
            <p:nvPr/>
          </p:nvSpPr>
          <p:spPr bwMode="auto">
            <a:xfrm>
              <a:off x="3561" y="1231"/>
              <a:ext cx="141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r-TR" sz="1600" dirty="0">
                  <a:solidFill>
                    <a:schemeClr val="accent1"/>
                  </a:solidFill>
                </a:rPr>
                <a:t>Kolostrum-süt sentezi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40404" name="Line 116"/>
            <p:cNvSpPr>
              <a:spLocks noChangeShapeType="1"/>
            </p:cNvSpPr>
            <p:nvPr/>
          </p:nvSpPr>
          <p:spPr bwMode="auto">
            <a:xfrm flipV="1">
              <a:off x="3685" y="1524"/>
              <a:ext cx="0" cy="152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2654302" y="2054226"/>
            <a:ext cx="712611" cy="3562351"/>
            <a:chOff x="606" y="1294"/>
            <a:chExt cx="505" cy="2244"/>
          </a:xfrm>
        </p:grpSpPr>
        <p:sp>
          <p:nvSpPr>
            <p:cNvPr id="140406" name="Line 118"/>
            <p:cNvSpPr>
              <a:spLocks noChangeShapeType="1"/>
            </p:cNvSpPr>
            <p:nvPr/>
          </p:nvSpPr>
          <p:spPr bwMode="auto">
            <a:xfrm>
              <a:off x="1008" y="2465"/>
              <a:ext cx="10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407" name="Rectangle 119"/>
            <p:cNvSpPr>
              <a:spLocks noChangeArrowheads="1"/>
            </p:cNvSpPr>
            <p:nvPr/>
          </p:nvSpPr>
          <p:spPr bwMode="auto">
            <a:xfrm>
              <a:off x="606" y="3243"/>
              <a:ext cx="428" cy="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-15</a:t>
              </a:r>
            </a:p>
          </p:txBody>
        </p:sp>
        <p:sp>
          <p:nvSpPr>
            <p:cNvPr id="140408" name="Rectangle 120"/>
            <p:cNvSpPr>
              <a:spLocks noChangeArrowheads="1"/>
            </p:cNvSpPr>
            <p:nvPr/>
          </p:nvSpPr>
          <p:spPr bwMode="auto">
            <a:xfrm>
              <a:off x="606" y="2788"/>
              <a:ext cx="428" cy="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-10</a:t>
              </a:r>
            </a:p>
          </p:txBody>
        </p:sp>
        <p:sp>
          <p:nvSpPr>
            <p:cNvPr id="140409" name="Rectangle 121"/>
            <p:cNvSpPr>
              <a:spLocks noChangeArrowheads="1"/>
            </p:cNvSpPr>
            <p:nvPr/>
          </p:nvSpPr>
          <p:spPr bwMode="auto">
            <a:xfrm>
              <a:off x="713" y="2331"/>
              <a:ext cx="318" cy="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-5</a:t>
              </a:r>
            </a:p>
          </p:txBody>
        </p:sp>
        <p:sp>
          <p:nvSpPr>
            <p:cNvPr id="140410" name="Rectangle 122"/>
            <p:cNvSpPr>
              <a:spLocks noChangeArrowheads="1"/>
            </p:cNvSpPr>
            <p:nvPr/>
          </p:nvSpPr>
          <p:spPr bwMode="auto">
            <a:xfrm>
              <a:off x="777" y="1874"/>
              <a:ext cx="251" cy="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0</a:t>
              </a:r>
            </a:p>
          </p:txBody>
        </p:sp>
        <p:sp>
          <p:nvSpPr>
            <p:cNvPr id="140411" name="Rectangle 123"/>
            <p:cNvSpPr>
              <a:spLocks noChangeArrowheads="1"/>
            </p:cNvSpPr>
            <p:nvPr/>
          </p:nvSpPr>
          <p:spPr bwMode="auto">
            <a:xfrm>
              <a:off x="777" y="1419"/>
              <a:ext cx="251" cy="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5</a:t>
              </a:r>
            </a:p>
          </p:txBody>
        </p:sp>
        <p:sp>
          <p:nvSpPr>
            <p:cNvPr id="140412" name="Line 124"/>
            <p:cNvSpPr>
              <a:spLocks noChangeShapeType="1"/>
            </p:cNvSpPr>
            <p:nvPr/>
          </p:nvSpPr>
          <p:spPr bwMode="auto">
            <a:xfrm flipV="1">
              <a:off x="1077" y="2012"/>
              <a:ext cx="0" cy="4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413" name="Line 125"/>
            <p:cNvSpPr>
              <a:spLocks noChangeShapeType="1"/>
            </p:cNvSpPr>
            <p:nvPr/>
          </p:nvSpPr>
          <p:spPr bwMode="auto">
            <a:xfrm>
              <a:off x="1081" y="1294"/>
              <a:ext cx="0" cy="20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414" name="Line 126"/>
            <p:cNvSpPr>
              <a:spLocks noChangeShapeType="1"/>
            </p:cNvSpPr>
            <p:nvPr/>
          </p:nvSpPr>
          <p:spPr bwMode="auto">
            <a:xfrm>
              <a:off x="1008" y="2922"/>
              <a:ext cx="10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415" name="Line 127"/>
            <p:cNvSpPr>
              <a:spLocks noChangeShapeType="1"/>
            </p:cNvSpPr>
            <p:nvPr/>
          </p:nvSpPr>
          <p:spPr bwMode="auto">
            <a:xfrm>
              <a:off x="1008" y="2008"/>
              <a:ext cx="10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416" name="Line 128"/>
            <p:cNvSpPr>
              <a:spLocks noChangeShapeType="1"/>
            </p:cNvSpPr>
            <p:nvPr/>
          </p:nvSpPr>
          <p:spPr bwMode="auto">
            <a:xfrm>
              <a:off x="1008" y="1551"/>
              <a:ext cx="10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29" name="Line 8"/>
          <p:cNvSpPr>
            <a:spLocks noChangeShapeType="1"/>
          </p:cNvSpPr>
          <p:nvPr/>
        </p:nvSpPr>
        <p:spPr bwMode="auto">
          <a:xfrm>
            <a:off x="3554414" y="3194050"/>
            <a:ext cx="6327801" cy="2063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tr-TR" dirty="0"/>
          </a:p>
        </p:txBody>
      </p:sp>
      <p:sp>
        <p:nvSpPr>
          <p:cNvPr id="131" name="130 Metin kutusu"/>
          <p:cNvSpPr txBox="1"/>
          <p:nvPr/>
        </p:nvSpPr>
        <p:spPr>
          <a:xfrm>
            <a:off x="3907326" y="3396394"/>
            <a:ext cx="213532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/>
              <a:t>Lifli olmayan k.hidrat</a:t>
            </a:r>
          </a:p>
          <a:p>
            <a:r>
              <a:rPr lang="tr-TR" dirty="0" err="1"/>
              <a:t>Propilen</a:t>
            </a:r>
            <a:r>
              <a:rPr lang="tr-TR" dirty="0"/>
              <a:t> glikol</a:t>
            </a:r>
          </a:p>
          <a:p>
            <a:r>
              <a:rPr lang="tr-TR" dirty="0"/>
              <a:t>Mineral maddeler</a:t>
            </a:r>
          </a:p>
          <a:p>
            <a:r>
              <a:rPr lang="tr-TR" dirty="0" err="1"/>
              <a:t>Rasyona</a:t>
            </a:r>
            <a:r>
              <a:rPr lang="tr-TR" dirty="0"/>
              <a:t> yağ tak.</a:t>
            </a:r>
          </a:p>
          <a:p>
            <a:r>
              <a:rPr lang="tr-TR" dirty="0"/>
              <a:t>Antioksidanlar</a:t>
            </a:r>
          </a:p>
          <a:p>
            <a:r>
              <a:rPr lang="tr-TR" dirty="0"/>
              <a:t>İz elementler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471921" y="3470275"/>
            <a:ext cx="3727754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 err="1"/>
              <a:t>Anöstrus</a:t>
            </a:r>
            <a:endParaRPr lang="tr-TR" sz="2400" dirty="0"/>
          </a:p>
          <a:p>
            <a:r>
              <a:rPr lang="tr-TR" sz="2400" dirty="0" err="1"/>
              <a:t>Ovaryum</a:t>
            </a:r>
            <a:r>
              <a:rPr lang="tr-TR" sz="2400" dirty="0"/>
              <a:t> kisti</a:t>
            </a:r>
          </a:p>
          <a:p>
            <a:r>
              <a:rPr lang="tr-TR" sz="2400" dirty="0" err="1"/>
              <a:t>Uterus</a:t>
            </a:r>
            <a:r>
              <a:rPr lang="tr-TR" sz="2400" dirty="0"/>
              <a:t> enfeksiyonları</a:t>
            </a:r>
          </a:p>
          <a:p>
            <a:r>
              <a:rPr lang="tr-TR" sz="2400" dirty="0" err="1"/>
              <a:t>İnfertilite</a:t>
            </a:r>
            <a:r>
              <a:rPr lang="tr-TR" sz="2400" dirty="0"/>
              <a:t> </a:t>
            </a:r>
            <a:r>
              <a:rPr lang="tr-TR" sz="2400" dirty="0" smtClean="0"/>
              <a:t>(</a:t>
            </a:r>
            <a:r>
              <a:rPr lang="tr-TR" sz="2400" dirty="0" err="1" smtClean="0">
                <a:solidFill>
                  <a:srgbClr val="FF0000"/>
                </a:solidFill>
              </a:rPr>
              <a:t>Embriyonik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Ölüm</a:t>
            </a:r>
            <a:r>
              <a:rPr lang="tr-TR" sz="2000" dirty="0" smtClean="0"/>
              <a:t>)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776284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43" grpId="0" animBg="1"/>
      <p:bldP spid="131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20" y="-33612"/>
            <a:ext cx="4023804" cy="3383280"/>
          </a:xfrm>
          <a:prstGeom prst="rect">
            <a:avLst/>
          </a:prstGeom>
        </p:spPr>
      </p:pic>
      <p:sp>
        <p:nvSpPr>
          <p:cNvPr id="5" name="Yukarı Bükülü Ok 4"/>
          <p:cNvSpPr/>
          <p:nvPr/>
        </p:nvSpPr>
        <p:spPr>
          <a:xfrm rot="11580566">
            <a:off x="6492966" y="216053"/>
            <a:ext cx="2645236" cy="696580"/>
          </a:xfrm>
          <a:prstGeom prst="curvedUpArrow">
            <a:avLst>
              <a:gd name="adj1" fmla="val 18287"/>
              <a:gd name="adj2" fmla="val 83731"/>
              <a:gd name="adj3" fmla="val 25000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425661" y="559549"/>
            <a:ext cx="2113464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İŞTAHSIZLIK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7" name="Sola Bükülü Ok 6"/>
          <p:cNvSpPr/>
          <p:nvPr/>
        </p:nvSpPr>
        <p:spPr>
          <a:xfrm flipH="1">
            <a:off x="3791183" y="1078412"/>
            <a:ext cx="557784" cy="1078992"/>
          </a:xfrm>
          <a:prstGeom prst="curved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616398" y="1727591"/>
            <a:ext cx="101630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600" dirty="0" smtClean="0"/>
              <a:t>NED</a:t>
            </a:r>
            <a:endParaRPr lang="tr-TR" sz="36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804" y="4921431"/>
            <a:ext cx="1973832" cy="1480374"/>
          </a:xfrm>
          <a:prstGeom prst="rect">
            <a:avLst/>
          </a:prstGeom>
        </p:spPr>
      </p:pic>
      <p:cxnSp>
        <p:nvCxnSpPr>
          <p:cNvPr id="11" name="Düz Bağlayıcı 10"/>
          <p:cNvCxnSpPr>
            <a:endCxn id="9" idx="0"/>
          </p:cNvCxnSpPr>
          <p:nvPr/>
        </p:nvCxnSpPr>
        <p:spPr>
          <a:xfrm flipH="1">
            <a:off x="9594720" y="1430680"/>
            <a:ext cx="1341504" cy="349075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8742257" y="6657945"/>
            <a:ext cx="34900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http://www.ansci.wisc.edu/jjp1/ansci_repro/lec/lec_11_fol/lec11fig.html#anchor2472782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0" y="3453653"/>
            <a:ext cx="4286250" cy="3219450"/>
          </a:xfrm>
          <a:prstGeom prst="rect">
            <a:avLst/>
          </a:prstGeom>
        </p:spPr>
      </p:pic>
      <p:cxnSp>
        <p:nvCxnSpPr>
          <p:cNvPr id="15" name="Düz Bağlayıcı 14"/>
          <p:cNvCxnSpPr/>
          <p:nvPr/>
        </p:nvCxnSpPr>
        <p:spPr>
          <a:xfrm flipV="1">
            <a:off x="2706624" y="1430680"/>
            <a:ext cx="8229600" cy="257958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2998867" y="3356000"/>
            <a:ext cx="199541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/>
              <a:t>Kan akışı azalır</a:t>
            </a:r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5168804" y="2333011"/>
            <a:ext cx="4341785" cy="2561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>
            <a:stCxn id="8" idx="2"/>
            <a:endCxn id="13" idx="0"/>
          </p:cNvCxnSpPr>
          <p:nvPr/>
        </p:nvCxnSpPr>
        <p:spPr>
          <a:xfrm flipH="1">
            <a:off x="2285245" y="2373922"/>
            <a:ext cx="2839306" cy="10797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Sola Bükülü Ok 24"/>
          <p:cNvSpPr/>
          <p:nvPr/>
        </p:nvSpPr>
        <p:spPr>
          <a:xfrm rot="20252885">
            <a:off x="5323846" y="3174303"/>
            <a:ext cx="643432" cy="1372071"/>
          </a:xfrm>
          <a:prstGeom prst="curved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4016130" y="4592525"/>
            <a:ext cx="309206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dirty="0" err="1" smtClean="0"/>
              <a:t>Uterusta</a:t>
            </a:r>
            <a:r>
              <a:rPr lang="tr-TR" sz="2400" dirty="0" smtClean="0"/>
              <a:t> toksin birikimi</a:t>
            </a:r>
            <a:endParaRPr lang="tr-TR" sz="2400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7371590" y="4143442"/>
            <a:ext cx="321004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 err="1" smtClean="0"/>
              <a:t>Foliküler</a:t>
            </a:r>
            <a:r>
              <a:rPr lang="tr-TR" sz="2400" dirty="0" smtClean="0"/>
              <a:t> gelişim bozulur</a:t>
            </a:r>
            <a:endParaRPr lang="tr-TR" sz="2400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9814162" y="477697"/>
            <a:ext cx="1774397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ISI STRESİ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2" name="Aşağı Bükülü Ok 1"/>
          <p:cNvSpPr/>
          <p:nvPr/>
        </p:nvSpPr>
        <p:spPr>
          <a:xfrm flipH="1">
            <a:off x="1691640" y="1281884"/>
            <a:ext cx="2882693" cy="552856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34771" y="1839914"/>
            <a:ext cx="3099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 err="1" smtClean="0"/>
              <a:t>GnRH</a:t>
            </a:r>
            <a:r>
              <a:rPr lang="tr-TR" sz="2400" dirty="0" smtClean="0"/>
              <a:t>, FSH, LH Salınımı </a:t>
            </a:r>
          </a:p>
          <a:p>
            <a:pPr algn="ctr"/>
            <a:r>
              <a:rPr lang="tr-TR" sz="2400" dirty="0" smtClean="0"/>
              <a:t>Azalır</a:t>
            </a:r>
            <a:endParaRPr lang="tr-TR" sz="24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5339" y="17487"/>
            <a:ext cx="6512680" cy="40011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ISI STRESİNİN OOSİT-EMBRİYO YAŞAMINA-FERTİLİTEYE ETKİSİ</a:t>
            </a: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029020" y="1244183"/>
            <a:ext cx="86435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smtClean="0"/>
              <a:t>SÜT İNEKÇİLİĞİNDE EMBRİYONİK </a:t>
            </a:r>
          </a:p>
          <a:p>
            <a:pPr algn="ctr"/>
            <a:r>
              <a:rPr lang="tr-TR" sz="4000" b="1" dirty="0" smtClean="0"/>
              <a:t>ÖLÜMLER İLE BAKTERİYEL VE</a:t>
            </a:r>
          </a:p>
          <a:p>
            <a:pPr algn="ctr"/>
            <a:r>
              <a:rPr lang="tr-TR" sz="4000" b="1" dirty="0" smtClean="0"/>
              <a:t> VİRAL ABORTUSLARA KLİNİK YAKLAŞIM</a:t>
            </a:r>
            <a:endParaRPr lang="tr-TR" sz="4000" b="1" dirty="0"/>
          </a:p>
        </p:txBody>
      </p:sp>
      <p:pic>
        <p:nvPicPr>
          <p:cNvPr id="5" name="Picture 1027" descr="eggtra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90662" y="3608260"/>
            <a:ext cx="4370832" cy="1925157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19991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/>
            <a:r>
              <a:rPr lang="tr-TR" sz="4800" b="1" dirty="0" smtClean="0">
                <a:solidFill>
                  <a:srgbClr val="FF0000"/>
                </a:solidFill>
              </a:rPr>
              <a:t>Süt İnekçiliğinin Devamlılığı Ekonomik Dengeye Bağlıdır</a:t>
            </a:r>
            <a:endParaRPr lang="tr-TR" sz="4800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67" y="2298161"/>
            <a:ext cx="4007145" cy="3005359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8741664" y="3446897"/>
            <a:ext cx="2920287" cy="707886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Buzağı ve Süt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10785" y="2735836"/>
            <a:ext cx="4724563" cy="2308324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Tesis ve teçhizat amortismanı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Hayvan varlığının temini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Personel gideri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Sağlık hizmetleri</a:t>
            </a:r>
          </a:p>
          <a:p>
            <a:r>
              <a:rPr lang="tr-TR" sz="3200" b="1" dirty="0" smtClean="0">
                <a:solidFill>
                  <a:schemeClr val="bg1"/>
                </a:solidFill>
              </a:rPr>
              <a:t>KABA VE KONSANTRE YEM</a:t>
            </a:r>
          </a:p>
        </p:txBody>
      </p:sp>
    </p:spTree>
    <p:extLst>
      <p:ext uri="{BB962C8B-B14F-4D97-AF65-F5344CB8AC3E}">
        <p14:creationId xmlns:p14="http://schemas.microsoft.com/office/powerpoint/2010/main" val="5799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Ekonomik Değer Yaratabilmek İçin Çiftlik Bileşenlerinin Uyumlu Çalışması Gerekir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10" y="2762441"/>
            <a:ext cx="3146976" cy="2357196"/>
          </a:xfrm>
        </p:spPr>
      </p:pic>
      <p:sp>
        <p:nvSpPr>
          <p:cNvPr id="6" name="Metin kutusu 5"/>
          <p:cNvSpPr txBox="1"/>
          <p:nvPr/>
        </p:nvSpPr>
        <p:spPr>
          <a:xfrm>
            <a:off x="8287661" y="257860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1600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4651418" y="1812860"/>
            <a:ext cx="2069797" cy="58477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PLANLAMA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7786439" y="2712882"/>
            <a:ext cx="1299010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BUZAĞI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7928433" y="3470762"/>
            <a:ext cx="1015021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DÜVE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504168" y="2766399"/>
            <a:ext cx="2277931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KURU DÖNEM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432910" y="4190795"/>
            <a:ext cx="2453492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GEÇİŞ DÖNEMİ 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565895" y="3521580"/>
            <a:ext cx="2026196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FRESH GRUP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7325994" y="4206589"/>
            <a:ext cx="2614818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BREEDİNG GRUP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468254" y="5668170"/>
            <a:ext cx="7472558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/>
              <a:t>BARINMA-BESLENME-AŞILAMA VE BİYOGÜVENLİK</a:t>
            </a:r>
          </a:p>
        </p:txBody>
      </p:sp>
    </p:spTree>
    <p:extLst>
      <p:ext uri="{BB962C8B-B14F-4D97-AF65-F5344CB8AC3E}">
        <p14:creationId xmlns:p14="http://schemas.microsoft.com/office/powerpoint/2010/main" val="3883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Ölçme Değerlendirme Ve Kayıt Sisteminin Önemi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52599"/>
          </a:xfrm>
          <a:noFill/>
        </p:spPr>
        <p:txBody>
          <a:bodyPr/>
          <a:lstStyle/>
          <a:p>
            <a:r>
              <a:rPr lang="tr-TR" b="1" dirty="0" smtClean="0"/>
              <a:t>FERTİLİTE PARAMETRELERİ VE UYGULAMALARI</a:t>
            </a:r>
          </a:p>
          <a:p>
            <a:r>
              <a:rPr lang="tr-TR" b="1" dirty="0" smtClean="0"/>
              <a:t>SÜT VERİMİ</a:t>
            </a:r>
          </a:p>
          <a:p>
            <a:r>
              <a:rPr lang="tr-TR" b="1" dirty="0" smtClean="0"/>
              <a:t>HASTALIKLAR</a:t>
            </a:r>
          </a:p>
          <a:p>
            <a:r>
              <a:rPr lang="tr-TR" sz="3600" b="1" dirty="0" smtClean="0"/>
              <a:t>UYGULAYICILARIN BAŞARISI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1470010" y="5038344"/>
            <a:ext cx="957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ÖLÇEMEZ VE DENETLEYEMEZSEN YÖNETEMEZSİN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85962" y="785813"/>
            <a:ext cx="1976320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3" name="Nesne 2"/>
          <p:cNvGraphicFramePr>
            <a:graphicFrameLocks/>
          </p:cNvGraphicFramePr>
          <p:nvPr>
            <p:extLst/>
          </p:nvPr>
        </p:nvGraphicFramePr>
        <p:xfrm>
          <a:off x="3787775" y="1001713"/>
          <a:ext cx="8113713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Çalışma Sayfası" r:id="rId4" imgW="5150694" imgH="3236708" progId="Excel.Sheet.8">
                  <p:embed/>
                </p:oleObj>
              </mc:Choice>
              <mc:Fallback>
                <p:oleObj name="Çalışma Sayfası" r:id="rId4" imgW="5150694" imgH="323670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1001713"/>
                        <a:ext cx="8113713" cy="528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146489" y="88057"/>
            <a:ext cx="10030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P.P SORUNLAR/İNSİDENS VE SÜRÜDEN ÇIKARILMA ORANI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411194" y="6339733"/>
            <a:ext cx="4424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effectLst/>
                <a:latin typeface="Times New Roman" charset="0"/>
                <a:ea typeface="Times New Roman" charset="0"/>
              </a:rPr>
              <a:t>(</a:t>
            </a:r>
            <a:r>
              <a:rPr lang="tr-TR" sz="2000" dirty="0" err="1" smtClean="0">
                <a:effectLst/>
                <a:latin typeface="Times New Roman" charset="0"/>
                <a:ea typeface="Times New Roman" charset="0"/>
              </a:rPr>
              <a:t>Stevenson</a:t>
            </a:r>
            <a:r>
              <a:rPr lang="tr-TR" sz="2000" dirty="0" smtClean="0">
                <a:effectLst/>
                <a:latin typeface="Times New Roman" charset="0"/>
                <a:ea typeface="Times New Roman" charset="0"/>
              </a:rPr>
              <a:t>, 2009; Roberts ve ark., 2012</a:t>
            </a:r>
            <a:r>
              <a:rPr lang="tr-TR" dirty="0" smtClean="0">
                <a:effectLst/>
                <a:latin typeface="Times New Roman" charset="0"/>
                <a:ea typeface="Times New Roman" charset="0"/>
              </a:rPr>
              <a:t>).</a:t>
            </a:r>
            <a:endParaRPr lang="tr-TR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 flipH="1">
            <a:off x="1414462" y="2171700"/>
            <a:ext cx="1671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Güç doğum</a:t>
            </a:r>
          </a:p>
          <a:p>
            <a:r>
              <a:rPr lang="tr-TR" dirty="0" smtClean="0"/>
              <a:t>Hipokalsemi</a:t>
            </a:r>
          </a:p>
          <a:p>
            <a:endParaRPr lang="tr-TR" dirty="0" smtClean="0"/>
          </a:p>
          <a:p>
            <a:endParaRPr lang="tr-TR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/>
          </p:nvPr>
        </p:nvGraphicFramePr>
        <p:xfrm>
          <a:off x="130782" y="1489020"/>
          <a:ext cx="3075556" cy="4365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784"/>
                <a:gridCol w="783772"/>
              </a:tblGrid>
              <a:tr h="394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Güç doğum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7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43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 err="1" smtClean="0">
                          <a:effectLst/>
                        </a:rPr>
                        <a:t>K.Hipokalsemi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</a:rPr>
                        <a:t>6,5</a:t>
                      </a:r>
                      <a:endParaRPr lang="tr-TR" sz="2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457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Retensiyo </a:t>
                      </a:r>
                      <a:r>
                        <a:rPr lang="tr-TR" sz="2800" dirty="0" smtClean="0">
                          <a:effectLst/>
                        </a:rPr>
                        <a:t>sek.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</a:rPr>
                        <a:t>8,6</a:t>
                      </a:r>
                      <a:endParaRPr lang="tr-TR" sz="2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3925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Meme ödemi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effectLst/>
                        </a:rPr>
                        <a:t>97</a:t>
                      </a:r>
                      <a:endParaRPr lang="tr-TR" sz="2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381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</a:rPr>
                        <a:t>K.</a:t>
                      </a:r>
                      <a:r>
                        <a:rPr lang="tr-TR" sz="2800" baseline="0" dirty="0" smtClean="0">
                          <a:effectLst/>
                        </a:rPr>
                        <a:t> </a:t>
                      </a:r>
                      <a:r>
                        <a:rPr lang="tr-TR" sz="2800" dirty="0" smtClean="0">
                          <a:effectLst/>
                        </a:rPr>
                        <a:t>Metritis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</a:rPr>
                        <a:t>10,1</a:t>
                      </a:r>
                      <a:endParaRPr lang="tr-TR" sz="2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417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</a:rPr>
                        <a:t>K.</a:t>
                      </a:r>
                      <a:r>
                        <a:rPr lang="tr-TR" sz="2800" baseline="0" dirty="0" smtClean="0">
                          <a:effectLst/>
                        </a:rPr>
                        <a:t> </a:t>
                      </a:r>
                      <a:r>
                        <a:rPr lang="tr-TR" sz="2800" dirty="0" err="1" smtClean="0">
                          <a:effectLst/>
                        </a:rPr>
                        <a:t>Mastitis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</a:rPr>
                        <a:t>14,2</a:t>
                      </a:r>
                      <a:endParaRPr lang="tr-TR" sz="2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2523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</a:rPr>
                        <a:t>K.</a:t>
                      </a:r>
                      <a:r>
                        <a:rPr lang="tr-TR" sz="2800" baseline="0" dirty="0" smtClean="0">
                          <a:effectLst/>
                        </a:rPr>
                        <a:t> </a:t>
                      </a:r>
                      <a:r>
                        <a:rPr lang="tr-TR" sz="2800" dirty="0" smtClean="0">
                          <a:effectLst/>
                        </a:rPr>
                        <a:t>Ketozis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</a:rPr>
                        <a:t>4,8</a:t>
                      </a:r>
                      <a:endParaRPr lang="tr-TR" sz="2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704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Abomazum </a:t>
                      </a:r>
                      <a:r>
                        <a:rPr lang="tr-TR" sz="2800" dirty="0" err="1" smtClean="0">
                          <a:effectLst/>
                        </a:rPr>
                        <a:t>depl</a:t>
                      </a:r>
                      <a:r>
                        <a:rPr lang="tr-TR" sz="2800" dirty="0" smtClean="0">
                          <a:effectLst/>
                        </a:rPr>
                        <a:t>.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effectLst/>
                        </a:rPr>
                        <a:t>2 -</a:t>
                      </a:r>
                      <a:r>
                        <a:rPr lang="tr-TR" sz="2800" b="1" dirty="0">
                          <a:effectLst/>
                        </a:rPr>
                        <a:t> </a:t>
                      </a:r>
                      <a:r>
                        <a:rPr lang="tr-TR" sz="2800" b="1" dirty="0" smtClean="0">
                          <a:effectLst/>
                        </a:rPr>
                        <a:t>5</a:t>
                      </a:r>
                      <a:endParaRPr lang="tr-TR" sz="2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03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Laminitis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</a:rPr>
                        <a:t>7</a:t>
                      </a:r>
                      <a:endParaRPr lang="tr-TR" sz="2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2087121" y="970273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Ort. %</a:t>
            </a:r>
            <a:endParaRPr lang="tr-TR" sz="28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9357756" y="5688280"/>
            <a:ext cx="68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Diğer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0" t="54199" r="32071" b="23637"/>
          <a:stretch/>
        </p:blipFill>
        <p:spPr>
          <a:xfrm>
            <a:off x="8858611" y="3942614"/>
            <a:ext cx="2524381" cy="2030674"/>
          </a:xfrm>
          <a:prstGeom prst="rect">
            <a:avLst/>
          </a:prstGeom>
        </p:spPr>
      </p:pic>
      <p:cxnSp>
        <p:nvCxnSpPr>
          <p:cNvPr id="12" name="Düz Bağlayıcı 11"/>
          <p:cNvCxnSpPr/>
          <p:nvPr/>
        </p:nvCxnSpPr>
        <p:spPr>
          <a:xfrm flipH="1">
            <a:off x="10118181" y="1680202"/>
            <a:ext cx="160203" cy="109166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 flipH="1">
            <a:off x="10052576" y="2195450"/>
            <a:ext cx="1122104" cy="60016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9173293" y="3893968"/>
            <a:ext cx="2528321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/>
              <a:t>Reproduktif s.</a:t>
            </a:r>
          </a:p>
          <a:p>
            <a:r>
              <a:rPr lang="tr-TR" sz="2800" dirty="0" smtClean="0"/>
              <a:t>Meme s.</a:t>
            </a:r>
          </a:p>
          <a:p>
            <a:r>
              <a:rPr lang="tr-TR" sz="2800" dirty="0" smtClean="0"/>
              <a:t>Üretim s.</a:t>
            </a:r>
          </a:p>
          <a:p>
            <a:r>
              <a:rPr lang="tr-TR" sz="2800" dirty="0" smtClean="0"/>
              <a:t>Topallıklar</a:t>
            </a:r>
          </a:p>
          <a:p>
            <a:r>
              <a:rPr lang="tr-TR" sz="2800" dirty="0" smtClean="0"/>
              <a:t>Diğer hastalıklar</a:t>
            </a:r>
            <a:endParaRPr lang="tr-TR" sz="28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30782" y="5887059"/>
            <a:ext cx="441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Yaşam boyu: % 90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Yaşam boyu </a:t>
            </a:r>
            <a:r>
              <a:rPr lang="tr-TR" sz="2800" b="1" dirty="0">
                <a:solidFill>
                  <a:srgbClr val="FF0000"/>
                </a:solidFill>
              </a:rPr>
              <a:t>Sürüden ç. </a:t>
            </a:r>
            <a:r>
              <a:rPr lang="tr-TR" sz="2800" b="1" dirty="0" smtClean="0">
                <a:solidFill>
                  <a:srgbClr val="FF0000"/>
                </a:solidFill>
              </a:rPr>
              <a:t>% 60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 rot="5400000">
            <a:off x="-2487625" y="3009805"/>
            <a:ext cx="6400800" cy="6737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97592" y="224067"/>
            <a:ext cx="5084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0 s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chemeClr val="bg1"/>
                </a:solidFill>
              </a:rPr>
              <a:t>4s</a:t>
            </a:r>
          </a:p>
          <a:p>
            <a:endParaRPr lang="tr-TR" dirty="0"/>
          </a:p>
          <a:p>
            <a:r>
              <a:rPr lang="tr-TR" dirty="0" smtClean="0">
                <a:solidFill>
                  <a:schemeClr val="bg1"/>
                </a:solidFill>
              </a:rPr>
              <a:t>16s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115546" y="348372"/>
            <a:ext cx="2650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Östrus</a:t>
            </a:r>
            <a:r>
              <a:rPr lang="tr-TR" sz="2800" dirty="0" smtClean="0"/>
              <a:t> Başlangıcı</a:t>
            </a:r>
            <a:endParaRPr lang="tr-TR" sz="28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1066933" y="1800135"/>
            <a:ext cx="1696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Ovulasyon</a:t>
            </a:r>
            <a:endParaRPr lang="tr-TR" sz="28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351939" y="1872306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28±4s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7825745" y="809840"/>
            <a:ext cx="4366255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Sperma </a:t>
            </a:r>
            <a:r>
              <a:rPr lang="tr-TR" sz="2800" dirty="0" err="1" smtClean="0"/>
              <a:t>viabilitesi</a:t>
            </a:r>
            <a:r>
              <a:rPr lang="tr-TR" sz="2800" dirty="0" smtClean="0"/>
              <a:t> 24-34 saat</a:t>
            </a:r>
          </a:p>
          <a:p>
            <a:pPr algn="ctr"/>
            <a:r>
              <a:rPr lang="tr-TR" sz="2800" dirty="0"/>
              <a:t>Oosit </a:t>
            </a:r>
            <a:r>
              <a:rPr lang="tr-TR" sz="2800" dirty="0" err="1"/>
              <a:t>viabilitesi</a:t>
            </a:r>
            <a:r>
              <a:rPr lang="tr-TR" sz="2800" dirty="0"/>
              <a:t> 6-12 saat</a:t>
            </a:r>
          </a:p>
          <a:p>
            <a:pPr algn="ctr"/>
            <a:r>
              <a:rPr lang="tr-TR" sz="2800" dirty="0" smtClean="0"/>
              <a:t>Yaşlı Gamet</a:t>
            </a:r>
            <a:endParaRPr lang="tr-TR" sz="2800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1049675" y="2277974"/>
            <a:ext cx="1990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Fertilizasyon</a:t>
            </a:r>
            <a:endParaRPr lang="tr-TR" sz="2800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1030918" y="2734684"/>
            <a:ext cx="4206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Ovidukt</a:t>
            </a:r>
            <a:r>
              <a:rPr lang="tr-TR" sz="2800" dirty="0" smtClean="0"/>
              <a:t> göçü- </a:t>
            </a:r>
            <a:r>
              <a:rPr lang="tr-TR" sz="2800" dirty="0" err="1"/>
              <a:t>U</a:t>
            </a:r>
            <a:r>
              <a:rPr lang="tr-TR" sz="2800" dirty="0" err="1" smtClean="0"/>
              <a:t>terusa</a:t>
            </a:r>
            <a:r>
              <a:rPr lang="tr-TR" sz="2800" dirty="0" smtClean="0"/>
              <a:t> varış</a:t>
            </a:r>
            <a:endParaRPr lang="tr-TR" sz="2800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1030918" y="3192074"/>
            <a:ext cx="5187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Zona </a:t>
            </a:r>
            <a:r>
              <a:rPr lang="tr-TR" sz="2800" dirty="0" err="1" smtClean="0"/>
              <a:t>pellisuda’dan</a:t>
            </a:r>
            <a:r>
              <a:rPr lang="tr-TR" sz="2800" dirty="0" smtClean="0"/>
              <a:t> çıkış (</a:t>
            </a:r>
            <a:r>
              <a:rPr lang="tr-TR" sz="2800" dirty="0" err="1" smtClean="0"/>
              <a:t>Hatching</a:t>
            </a:r>
            <a:r>
              <a:rPr lang="tr-TR" sz="2800" dirty="0" smtClean="0"/>
              <a:t>)</a:t>
            </a:r>
            <a:endParaRPr lang="tr-TR" sz="2800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1049675" y="3616450"/>
            <a:ext cx="3042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</a:rPr>
              <a:t>Antiluteolitik</a:t>
            </a:r>
            <a:r>
              <a:rPr lang="tr-TR" sz="2800" dirty="0" smtClean="0">
                <a:solidFill>
                  <a:srgbClr val="FF0000"/>
                </a:solidFill>
              </a:rPr>
              <a:t> sinyal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1022774" y="4044531"/>
            <a:ext cx="3489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Uterusa</a:t>
            </a:r>
            <a:r>
              <a:rPr lang="tr-TR" sz="2800" dirty="0" smtClean="0"/>
              <a:t> </a:t>
            </a:r>
            <a:r>
              <a:rPr lang="tr-TR" sz="2800" dirty="0" err="1" smtClean="0"/>
              <a:t>kontakt</a:t>
            </a:r>
            <a:r>
              <a:rPr lang="tr-TR" sz="2800" dirty="0" smtClean="0"/>
              <a:t> temas</a:t>
            </a:r>
            <a:endParaRPr lang="tr-TR" sz="2800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1022774" y="4515165"/>
            <a:ext cx="3596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Plasentasyon</a:t>
            </a:r>
            <a:r>
              <a:rPr lang="tr-TR" sz="2800" dirty="0" smtClean="0"/>
              <a:t> başlangıcı</a:t>
            </a:r>
            <a:endParaRPr lang="tr-TR" sz="2800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1066933" y="5037346"/>
            <a:ext cx="2324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Organogenezis</a:t>
            </a:r>
            <a:endParaRPr lang="tr-TR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1153762" y="6017784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Doğum</a:t>
            </a:r>
            <a:endParaRPr lang="tr-TR" sz="28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2228718" y="1075944"/>
            <a:ext cx="451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Optimum Tohumlama </a:t>
            </a:r>
            <a:r>
              <a:rPr lang="tr-TR" sz="2800" dirty="0" smtClean="0">
                <a:solidFill>
                  <a:srgbClr val="FF0000"/>
                </a:solidFill>
              </a:rPr>
              <a:t>Zamanı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5" name="Sağ Ayraç 4"/>
          <p:cNvSpPr/>
          <p:nvPr/>
        </p:nvSpPr>
        <p:spPr>
          <a:xfrm>
            <a:off x="1171391" y="1005306"/>
            <a:ext cx="807879" cy="5265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351939" y="2814533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7. gün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81496" y="3257456"/>
            <a:ext cx="740664" cy="374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9.gün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14247" y="3700693"/>
            <a:ext cx="831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16.gün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89047" y="513953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45. gün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01247" y="4133257"/>
            <a:ext cx="831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19.gün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71789" y="4586853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30. gün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766400" y="-21920"/>
            <a:ext cx="586679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tr-TR" sz="3200" dirty="0" err="1" smtClean="0">
                <a:solidFill>
                  <a:schemeClr val="bg1"/>
                </a:solidFill>
              </a:rPr>
              <a:t>Reprodüktif</a:t>
            </a:r>
            <a:r>
              <a:rPr lang="tr-TR" sz="3200" dirty="0" smtClean="0">
                <a:solidFill>
                  <a:schemeClr val="bg1"/>
                </a:solidFill>
              </a:rPr>
              <a:t> Fizyolojinin Aşamaları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8330184" y="4139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5" name="Sağ Ok 14"/>
          <p:cNvSpPr/>
          <p:nvPr/>
        </p:nvSpPr>
        <p:spPr>
          <a:xfrm>
            <a:off x="6743095" y="1075944"/>
            <a:ext cx="992729" cy="657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6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r-TR" b="1" dirty="0" smtClean="0"/>
              <a:t>Tohumlamadan Doğuma: </a:t>
            </a:r>
            <a:r>
              <a:rPr lang="tr-TR" b="1" dirty="0"/>
              <a:t>Bir Hipotez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9415"/>
          </a:xfrm>
          <a:noFill/>
        </p:spPr>
        <p:txBody>
          <a:bodyPr>
            <a:normAutofit fontScale="92500"/>
          </a:bodyPr>
          <a:lstStyle/>
          <a:p>
            <a:pPr lvl="1"/>
            <a:r>
              <a:rPr lang="tr-TR" sz="3600" dirty="0" smtClean="0"/>
              <a:t>Tohumlanan inek sayısı: 100</a:t>
            </a:r>
          </a:p>
          <a:p>
            <a:pPr marL="457200" lvl="1" indent="0">
              <a:buNone/>
            </a:pPr>
            <a:endParaRPr lang="tr-TR" sz="3600" dirty="0" smtClean="0"/>
          </a:p>
          <a:p>
            <a:pPr lvl="1"/>
            <a:r>
              <a:rPr lang="tr-TR" sz="3600" dirty="0" smtClean="0"/>
              <a:t>Doğum yapan inek sayısı: 45 ise </a:t>
            </a:r>
          </a:p>
          <a:p>
            <a:pPr marL="914400" lvl="2" indent="0">
              <a:buNone/>
            </a:pPr>
            <a:r>
              <a:rPr lang="tr-TR" sz="3200" dirty="0"/>
              <a:t>	</a:t>
            </a:r>
            <a:endParaRPr lang="tr-TR" sz="3200" dirty="0" smtClean="0"/>
          </a:p>
          <a:p>
            <a:pPr marL="914400" lvl="2" indent="0">
              <a:buNone/>
            </a:pPr>
            <a:r>
              <a:rPr lang="tr-TR" sz="4000" b="1" dirty="0" smtClean="0">
                <a:solidFill>
                  <a:srgbClr val="FF0000"/>
                </a:solidFill>
              </a:rPr>
              <a:t>%</a:t>
            </a:r>
            <a:r>
              <a:rPr lang="tr-TR" sz="4000" b="1" dirty="0" smtClean="0">
                <a:solidFill>
                  <a:srgbClr val="FF0000"/>
                </a:solidFill>
              </a:rPr>
              <a:t>55 kayıp nerede olur?</a:t>
            </a:r>
          </a:p>
          <a:p>
            <a:pPr marL="457200" lvl="1" indent="0">
              <a:buNone/>
            </a:pPr>
            <a:r>
              <a:rPr lang="tr-TR" sz="3600" dirty="0" smtClean="0"/>
              <a:t>1980’den bugüne suni tohumlama başarısı %1/yıl azalır.</a:t>
            </a:r>
          </a:p>
          <a:p>
            <a:pPr marL="457200" lvl="1" indent="0">
              <a:buNone/>
            </a:pPr>
            <a:r>
              <a:rPr lang="tr-TR" sz="3600" dirty="0" smtClean="0"/>
              <a:t>Süt verimi artar/ </a:t>
            </a:r>
            <a:r>
              <a:rPr lang="tr-TR" sz="3600" dirty="0" err="1" smtClean="0"/>
              <a:t>Fertilte</a:t>
            </a:r>
            <a:r>
              <a:rPr lang="tr-TR" sz="3600" dirty="0" smtClean="0"/>
              <a:t> azalır.    </a:t>
            </a:r>
            <a:r>
              <a:rPr lang="tr-TR" sz="4000" b="1" dirty="0" smtClean="0"/>
              <a:t>ENERJİ- BESLENME</a:t>
            </a:r>
            <a:endParaRPr lang="tr-T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1349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İçerik Yer Tutucusu 18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196754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83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577</Words>
  <Application>Microsoft Macintosh PowerPoint</Application>
  <PresentationFormat>Geniş Ekran</PresentationFormat>
  <Paragraphs>198</Paragraphs>
  <Slides>19</Slides>
  <Notes>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Times New Roman</vt:lpstr>
      <vt:lpstr>Arial</vt:lpstr>
      <vt:lpstr>Office Teması</vt:lpstr>
      <vt:lpstr>Çalışma Sayfası</vt:lpstr>
      <vt:lpstr>PowerPoint Sunusu</vt:lpstr>
      <vt:lpstr>PowerPoint Sunusu</vt:lpstr>
      <vt:lpstr>Süt İnekçiliğinin Devamlılığı Ekonomik Dengeye Bağlıdır</vt:lpstr>
      <vt:lpstr>Ekonomik Değer Yaratabilmek İçin Çiftlik Bileşenlerinin Uyumlu Çalışması Gerekir</vt:lpstr>
      <vt:lpstr>Ölçme Değerlendirme Ve Kayıt Sisteminin Önemi</vt:lpstr>
      <vt:lpstr>PowerPoint Sunusu</vt:lpstr>
      <vt:lpstr>PowerPoint Sunusu</vt:lpstr>
      <vt:lpstr>Tohumlamadan Doğuma: Bir Hipotez </vt:lpstr>
      <vt:lpstr>PowerPoint Sunusu</vt:lpstr>
      <vt:lpstr>Tohumlamadan Doğuma: Kayıplar</vt:lpstr>
      <vt:lpstr>Embriyonik Ölümlerin Etiyopatogenezisi Multifaktöriyel bir sendromdur.</vt:lpstr>
      <vt:lpstr>Embriyonik Ölümlerde Başlıca Faktörler</vt:lpstr>
      <vt:lpstr>Embriyonik Ölümlerde Başlıca Faktörler</vt:lpstr>
      <vt:lpstr>PowerPoint Sunusu</vt:lpstr>
      <vt:lpstr>Ovulasyon Sonrası P4 Düzeyinin Önemi Düşük P4= Embriyonik Ölüm</vt:lpstr>
      <vt:lpstr>Embriyonik ölüm – VKS-NED</vt:lpstr>
      <vt:lpstr>Beslenme İle Embriyonik Ölümler Arasındaki İlişki: NED(Tüm Beslenme Bileşenleri)</vt:lpstr>
      <vt:lpstr>Pre-post Partum NED- Sonuçları</vt:lpstr>
      <vt:lpstr>PowerPoint Sunusu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9</cp:revision>
  <dcterms:created xsi:type="dcterms:W3CDTF">2018-01-17T19:26:36Z</dcterms:created>
  <dcterms:modified xsi:type="dcterms:W3CDTF">2018-01-18T11:31:14Z</dcterms:modified>
</cp:coreProperties>
</file>