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4" r:id="rId2"/>
    <p:sldId id="275" r:id="rId3"/>
    <p:sldId id="276" r:id="rId4"/>
    <p:sldId id="277" r:id="rId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26.3.2018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26.3.2018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26.3.2018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26.3.2018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26.3.2018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26.3.2018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26.3.2018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26.3.2018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26.3.2018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26.3.2018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26.3.2018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26.3.2018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95536" y="404664"/>
            <a:ext cx="8229600" cy="5721499"/>
          </a:xfrm>
        </p:spPr>
        <p:txBody>
          <a:bodyPr>
            <a:normAutofit/>
          </a:bodyPr>
          <a:lstStyle/>
          <a:p>
            <a:pPr marL="0" indent="0">
              <a:buNone/>
            </a:pPr>
            <a:r>
              <a:rPr lang="tr-TR" sz="2000" b="1" dirty="0" smtClean="0">
                <a:latin typeface="+mj-lt"/>
              </a:rPr>
              <a:t>Metin Alt-Türleri</a:t>
            </a:r>
          </a:p>
          <a:p>
            <a:pPr marL="0" indent="0" algn="just">
              <a:buNone/>
            </a:pPr>
            <a:r>
              <a:rPr lang="tr-TR" sz="2000" dirty="0" smtClean="0">
                <a:latin typeface="+mj-lt"/>
              </a:rPr>
              <a:t>Üç </a:t>
            </a:r>
            <a:r>
              <a:rPr lang="tr-TR" sz="2000" dirty="0">
                <a:latin typeface="+mj-lt"/>
              </a:rPr>
              <a:t>temel dilsel işlevden yola çıkılarak geliştirilmiş metin </a:t>
            </a:r>
            <a:r>
              <a:rPr lang="tr-TR" sz="2000" dirty="0" smtClean="0">
                <a:latin typeface="+mj-lt"/>
              </a:rPr>
              <a:t>ana-türleri görüşü </a:t>
            </a:r>
            <a:r>
              <a:rPr lang="tr-TR" sz="2000" dirty="0">
                <a:latin typeface="+mj-lt"/>
              </a:rPr>
              <a:t>bütün diller için geçerlilik </a:t>
            </a:r>
            <a:r>
              <a:rPr lang="tr-TR" sz="2000" dirty="0" smtClean="0">
                <a:latin typeface="+mj-lt"/>
              </a:rPr>
              <a:t>taşımaktadır. Betimleyici</a:t>
            </a:r>
            <a:r>
              <a:rPr lang="tr-TR" sz="2000" dirty="0">
                <a:latin typeface="+mj-lt"/>
              </a:rPr>
              <a:t>, anlatımcı, seslenici nitelikte metinlerin her dilde sayısız örneği bulunabilir. Çeviride gözetilecek temel ilke, kaynak dil metnindeki işlevin ya da işlevlerin çeviri metinde de sürmesi olduğundan, metin ana-türleri, kuramsal yönden sağlıklı bir </a:t>
            </a:r>
            <a:r>
              <a:rPr lang="tr-TR" sz="2000" dirty="0" smtClean="0">
                <a:latin typeface="+mj-lt"/>
              </a:rPr>
              <a:t>çı­kış </a:t>
            </a:r>
            <a:r>
              <a:rPr lang="tr-TR" sz="2000" dirty="0">
                <a:latin typeface="+mj-lt"/>
              </a:rPr>
              <a:t>noktası sağlayabilir. Bununla birlikte, her metnin iletişimsel yapısının tek işlevle </a:t>
            </a:r>
            <a:r>
              <a:rPr lang="tr-TR" sz="2000" dirty="0" err="1">
                <a:latin typeface="+mj-lt"/>
              </a:rPr>
              <a:t>açıklanamazlığı</a:t>
            </a:r>
            <a:r>
              <a:rPr lang="tr-TR" sz="2000" dirty="0">
                <a:latin typeface="+mj-lt"/>
              </a:rPr>
              <a:t>, somut çeviri edimi içindeki çevirmeni, </a:t>
            </a:r>
            <a:r>
              <a:rPr lang="tr-TR" sz="2000" dirty="0" smtClean="0">
                <a:latin typeface="+mj-lt"/>
              </a:rPr>
              <a:t>sayısız </a:t>
            </a:r>
            <a:r>
              <a:rPr lang="tr-TR" sz="2000" dirty="0">
                <a:latin typeface="+mj-lt"/>
              </a:rPr>
              <a:t>sorunla karşı karşıya getirecektir. </a:t>
            </a:r>
            <a:r>
              <a:rPr lang="tr-TR" sz="2000" dirty="0" smtClean="0">
                <a:latin typeface="+mj-lt"/>
              </a:rPr>
              <a:t>Betimleyici </a:t>
            </a:r>
            <a:r>
              <a:rPr lang="tr-TR" sz="2000" dirty="0">
                <a:latin typeface="+mj-lt"/>
              </a:rPr>
              <a:t>ana-tür kapsamına bir bilimsel deneme yazısı da, kira sözleşmesi de, okul kitabı da, yemek tanımı da girer. </a:t>
            </a:r>
            <a:r>
              <a:rPr lang="tr-TR" sz="2000" dirty="0" err="1" smtClean="0">
                <a:latin typeface="+mj-lt"/>
              </a:rPr>
              <a:t>Beaugrande</a:t>
            </a:r>
            <a:r>
              <a:rPr lang="tr-TR" sz="2000" dirty="0" smtClean="0">
                <a:latin typeface="+mj-lt"/>
              </a:rPr>
              <a:t> </a:t>
            </a:r>
            <a:r>
              <a:rPr lang="tr-TR" sz="2000" dirty="0">
                <a:latin typeface="+mj-lt"/>
              </a:rPr>
              <a:t>ile </a:t>
            </a:r>
            <a:r>
              <a:rPr lang="tr-TR" sz="2000" dirty="0" err="1" smtClean="0">
                <a:latin typeface="+mj-lt"/>
              </a:rPr>
              <a:t>Dressler'in</a:t>
            </a:r>
            <a:r>
              <a:rPr lang="tr-TR" sz="2000" dirty="0" smtClean="0">
                <a:latin typeface="+mj-lt"/>
              </a:rPr>
              <a:t> (1983) </a:t>
            </a:r>
            <a:r>
              <a:rPr lang="tr-TR" sz="2000" dirty="0">
                <a:latin typeface="+mj-lt"/>
              </a:rPr>
              <a:t>ortak çalışmasında, kimi gelenekselleşmiş metin türlerinin işlevsel bir çizgiden, toplumdaki insan ilişkilerine katkılarına göre, daha alt bölümlemelerde de tanımlanabileceği, böylece dil içinde metin türleri arasında kesin sınırlar çizilemese bile, metinde ağır basan iletinin niteliğine göre, bir ölçüde </a:t>
            </a:r>
            <a:r>
              <a:rPr lang="tr-TR" sz="2000" dirty="0" err="1">
                <a:latin typeface="+mj-lt"/>
              </a:rPr>
              <a:t>seçiklik</a:t>
            </a:r>
            <a:r>
              <a:rPr lang="tr-TR" sz="2000" dirty="0">
                <a:latin typeface="+mj-lt"/>
              </a:rPr>
              <a:t> kazanılabileceği belirtilir</a:t>
            </a:r>
            <a:r>
              <a:rPr lang="tr-TR" sz="2000" dirty="0"/>
              <a:t>. </a:t>
            </a:r>
          </a:p>
        </p:txBody>
      </p:sp>
    </p:spTree>
    <p:extLst>
      <p:ext uri="{BB962C8B-B14F-4D97-AF65-F5344CB8AC3E}">
        <p14:creationId xmlns:p14="http://schemas.microsoft.com/office/powerpoint/2010/main" val="358276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95536" y="404664"/>
            <a:ext cx="8229600" cy="5721499"/>
          </a:xfrm>
        </p:spPr>
        <p:txBody>
          <a:bodyPr>
            <a:normAutofit/>
          </a:bodyPr>
          <a:lstStyle/>
          <a:p>
            <a:pPr marL="0" indent="0" algn="just">
              <a:buNone/>
            </a:pPr>
            <a:r>
              <a:rPr lang="tr-TR" sz="2000" dirty="0" err="1"/>
              <a:t>Beaugrande</a:t>
            </a:r>
            <a:r>
              <a:rPr lang="tr-TR" sz="2000" dirty="0"/>
              <a:t> ile </a:t>
            </a:r>
            <a:r>
              <a:rPr lang="tr-TR" sz="2000" dirty="0" err="1"/>
              <a:t>Dressler</a:t>
            </a:r>
            <a:r>
              <a:rPr lang="tr-TR" sz="2000" dirty="0"/>
              <a:t> böylece, "betimleyici metinler", "anlatı metinleri", "tartışma metinleri", "yazın metinleri", "şiirsel metinler", "</a:t>
            </a:r>
            <a:r>
              <a:rPr lang="tr-TR" sz="2000" dirty="0" smtClean="0"/>
              <a:t>bilimsel </a:t>
            </a:r>
            <a:r>
              <a:rPr lang="tr-TR" sz="2000" dirty="0"/>
              <a:t>metinler", "öğretici metinler" gibi türler ayırır, bunların her birinin dilsel işlevini açıklamaya çalışırlar. </a:t>
            </a:r>
            <a:r>
              <a:rPr lang="tr-TR" sz="2000" dirty="0" smtClean="0"/>
              <a:t>Sözgelimi</a:t>
            </a:r>
            <a:r>
              <a:rPr lang="tr-TR" sz="2000" dirty="0"/>
              <a:t>, betimleyici metinlerin nesnelerle, durumlarla ilgili bilgimizi genişlettiğini, anlatı metinlerinin eylemlerle olayları belli bir sıralama düzeninde sunduğunu, yazın metinlerinin, gerçek dünyanın karşısındaki bir seçenek olarak bir düşsel dünyayı dile getirdiğini, öğretici metinlerin ilettiği bilginin, bilimsel metinlerin tersine, toplumun o günkü bilgi düzeyini aşmamak zorunda olduğunu, bütün bu metinlerin geleneksel işlevine dayanarak belirtirler. Görüldüğü gibi, </a:t>
            </a:r>
            <a:r>
              <a:rPr lang="tr-TR" sz="2000" dirty="0" err="1"/>
              <a:t>Beaugrande</a:t>
            </a:r>
            <a:r>
              <a:rPr lang="tr-TR" sz="2000" dirty="0"/>
              <a:t> ile </a:t>
            </a:r>
            <a:r>
              <a:rPr lang="tr-TR" sz="2000" dirty="0" err="1"/>
              <a:t>Dressler'in</a:t>
            </a:r>
            <a:r>
              <a:rPr lang="tr-TR" sz="2000" dirty="0"/>
              <a:t> bölümlemesi, ana-türler bölümlemesinin bir aşama ötesinde, alt türlere yöneliktir.</a:t>
            </a:r>
          </a:p>
        </p:txBody>
      </p:sp>
    </p:spTree>
    <p:extLst>
      <p:ext uri="{BB962C8B-B14F-4D97-AF65-F5344CB8AC3E}">
        <p14:creationId xmlns:p14="http://schemas.microsoft.com/office/powerpoint/2010/main" val="23410566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95536" y="404664"/>
            <a:ext cx="8229600" cy="5721499"/>
          </a:xfrm>
        </p:spPr>
        <p:txBody>
          <a:bodyPr>
            <a:normAutofit/>
          </a:bodyPr>
          <a:lstStyle/>
          <a:p>
            <a:pPr marL="0" indent="0" algn="just">
              <a:buNone/>
            </a:pPr>
            <a:r>
              <a:rPr lang="tr-TR" sz="2000" dirty="0"/>
              <a:t>Daha çok sayıda metin türünün, daha ayrıntılı tanımı, çeviri araştırması için önemlidir. </a:t>
            </a:r>
            <a:r>
              <a:rPr lang="tr-TR" sz="2000" dirty="0" err="1" smtClean="0"/>
              <a:t>Metindilbilimden</a:t>
            </a:r>
            <a:r>
              <a:rPr lang="tr-TR" sz="2000" dirty="0" smtClean="0"/>
              <a:t> </a:t>
            </a:r>
            <a:r>
              <a:rPr lang="tr-TR" sz="2000" dirty="0"/>
              <a:t>çevirinin en çok yararlanabileceği nokta da budur. D</a:t>
            </a:r>
            <a:r>
              <a:rPr lang="tr-TR" sz="2000" dirty="0" smtClean="0"/>
              <a:t>il </a:t>
            </a:r>
            <a:r>
              <a:rPr lang="tr-TR" sz="2000" dirty="0"/>
              <a:t>içinde öteden beri süregelen metinlerin oluşturduğu birtakım metin gelenekleri vardır. Bu gelenekler metnin, </a:t>
            </a:r>
            <a:r>
              <a:rPr lang="tr-TR" sz="2000" dirty="0" err="1"/>
              <a:t>göndergesi</a:t>
            </a:r>
            <a:r>
              <a:rPr lang="tr-TR" sz="2000" dirty="0"/>
              <a:t> olan anlamda, içinde oluştuğu kişilerarası iletişim bağlamında, kendi dilsel biçimsel düzenlenişinde belli kalıplaşmaların, kurallaşmaların ortaya çıkmasından doğmuşlardır. Buradaki kurallaşma, bireylerin belli metin türlerindeki dil kullanımını yönlendirdiği gibi, iletişim konumunu da belirler. Bir gazetedeki evlenme duyurusunun, </a:t>
            </a:r>
            <a:r>
              <a:rPr lang="tr-TR" sz="2000" dirty="0" smtClean="0"/>
              <a:t>Türkçede</a:t>
            </a:r>
            <a:r>
              <a:rPr lang="tr-TR" sz="2000" dirty="0"/>
              <a:t>, </a:t>
            </a:r>
            <a:r>
              <a:rPr lang="tr-TR" sz="2000" dirty="0" smtClean="0"/>
              <a:t>İngilizcede</a:t>
            </a:r>
            <a:r>
              <a:rPr lang="tr-TR" sz="2000" dirty="0"/>
              <a:t>, </a:t>
            </a:r>
            <a:r>
              <a:rPr lang="tr-TR" sz="2000" dirty="0" smtClean="0"/>
              <a:t>Almancada</a:t>
            </a:r>
            <a:r>
              <a:rPr lang="tr-TR" sz="2000" dirty="0"/>
              <a:t> </a:t>
            </a:r>
            <a:r>
              <a:rPr lang="tr-TR" sz="2000" dirty="0" smtClean="0"/>
              <a:t>ya da Japoncada </a:t>
            </a:r>
            <a:r>
              <a:rPr lang="tr-TR" sz="2000" dirty="0"/>
              <a:t>belli bir biçimi, kalıplaşmış kuralları, geleneği </a:t>
            </a:r>
            <a:r>
              <a:rPr lang="tr-TR" sz="2000" dirty="0" smtClean="0"/>
              <a:t>vardır. </a:t>
            </a:r>
            <a:r>
              <a:rPr lang="tr-TR" sz="2000" dirty="0"/>
              <a:t>Bununla birlikte, belirttiği anlam, bu dillerin birinden ötekine pek az değişir. </a:t>
            </a:r>
          </a:p>
        </p:txBody>
      </p:sp>
    </p:spTree>
    <p:extLst>
      <p:ext uri="{BB962C8B-B14F-4D97-AF65-F5344CB8AC3E}">
        <p14:creationId xmlns:p14="http://schemas.microsoft.com/office/powerpoint/2010/main" val="16953074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95536" y="404664"/>
            <a:ext cx="8229600" cy="5721499"/>
          </a:xfrm>
        </p:spPr>
        <p:txBody>
          <a:bodyPr>
            <a:normAutofit/>
          </a:bodyPr>
          <a:lstStyle/>
          <a:p>
            <a:pPr marL="0" indent="0" algn="just">
              <a:buNone/>
            </a:pPr>
            <a:r>
              <a:rPr lang="tr-TR" sz="2000" dirty="0" smtClean="0"/>
              <a:t>Bir </a:t>
            </a:r>
            <a:r>
              <a:rPr lang="tr-TR" sz="2000" dirty="0"/>
              <a:t>dil içindeki kimi metin gelenekleri tarihsel </a:t>
            </a:r>
            <a:r>
              <a:rPr lang="tr-TR" sz="2000" dirty="0" smtClean="0"/>
              <a:t>süreçte </a:t>
            </a:r>
            <a:r>
              <a:rPr lang="tr-TR" sz="2000" dirty="0"/>
              <a:t>belli türler oluştururlar. B</a:t>
            </a:r>
            <a:r>
              <a:rPr lang="tr-TR" sz="2000" dirty="0" smtClean="0"/>
              <a:t>u </a:t>
            </a:r>
            <a:r>
              <a:rPr lang="tr-TR" sz="2000" dirty="0"/>
              <a:t>gelenekler kendi içlerinde değişikliğe uğrayabilirler. </a:t>
            </a:r>
            <a:r>
              <a:rPr lang="tr-TR" sz="2000" dirty="0" smtClean="0"/>
              <a:t>Sözgelimi</a:t>
            </a:r>
            <a:r>
              <a:rPr lang="tr-TR" sz="2000" dirty="0"/>
              <a:t>, </a:t>
            </a:r>
            <a:r>
              <a:rPr lang="tr-TR" sz="2000" dirty="0" smtClean="0"/>
              <a:t>Türkçede </a:t>
            </a:r>
            <a:r>
              <a:rPr lang="tr-TR" sz="2000" dirty="0"/>
              <a:t>gazete ölüm ilanlarında "ebediyete intikal", "irtihal" gibi sözcükler, eskiye oranla hiç kullanılmıyor artık, ya da pek seyrek kullanılıyor. Öte yandan, "ölüm" adını doğrudan doğruya anmamak için bu tür metinlerde hep başvurulan "vefat etti", "kaybettik", "yitirdik", "aramızdan ayrıldı", "Tanrı'nın rahmetine kavuştu" gibi </a:t>
            </a:r>
            <a:r>
              <a:rPr lang="tr-TR" sz="2000" dirty="0" err="1"/>
              <a:t>dolaylamalı</a:t>
            </a:r>
            <a:r>
              <a:rPr lang="tr-TR" sz="2000" dirty="0"/>
              <a:t> </a:t>
            </a:r>
            <a:r>
              <a:rPr lang="tr-TR" sz="2000" dirty="0" smtClean="0"/>
              <a:t>ifadeler, </a:t>
            </a:r>
            <a:r>
              <a:rPr lang="tr-TR" sz="2000" dirty="0"/>
              <a:t>eskiden olduğu gibi bugün de, bu metinlerin bir özelliğidir. Belli metin türlerinde </a:t>
            </a:r>
            <a:r>
              <a:rPr lang="tr-TR" sz="2000" dirty="0" err="1" smtClean="0"/>
              <a:t>şemalaşma</a:t>
            </a:r>
            <a:r>
              <a:rPr lang="tr-TR" sz="2000" dirty="0" smtClean="0"/>
              <a:t> </a:t>
            </a:r>
            <a:r>
              <a:rPr lang="tr-TR" sz="2000" dirty="0"/>
              <a:t>eğilimi, hep görülen bir durumdur. Buna benzer ayrıntıların çevirmence hem kaynak metin dilinde hem de çeviri dilinde kavranabilmesi, bu diller ardındaki kültürün yeterince tanınmasıyla ilgili bir sorundur</a:t>
            </a:r>
            <a:r>
              <a:rPr lang="tr-TR" sz="2000" dirty="0" smtClean="0"/>
              <a:t>.</a:t>
            </a:r>
          </a:p>
          <a:p>
            <a:pPr marL="0" indent="0" algn="just">
              <a:buNone/>
            </a:pPr>
            <a:endParaRPr lang="tr-TR" sz="2000" dirty="0"/>
          </a:p>
          <a:p>
            <a:pPr marL="0" indent="0" algn="just">
              <a:buNone/>
            </a:pPr>
            <a:endParaRPr lang="tr-TR" sz="2000" dirty="0" smtClean="0"/>
          </a:p>
          <a:p>
            <a:pPr marL="0" indent="0" algn="just">
              <a:buNone/>
            </a:pPr>
            <a:endParaRPr lang="tr-TR" sz="2000" dirty="0"/>
          </a:p>
          <a:p>
            <a:pPr marL="0" indent="0" algn="just">
              <a:buNone/>
            </a:pPr>
            <a:r>
              <a:rPr lang="tr-TR" sz="2000" dirty="0"/>
              <a:t>Kaynak</a:t>
            </a:r>
          </a:p>
          <a:p>
            <a:pPr marL="0" indent="0" algn="just">
              <a:buNone/>
            </a:pPr>
            <a:r>
              <a:rPr lang="tr-TR" sz="2000" dirty="0"/>
              <a:t>Göktürk, A. (1994). Çeviri Dillerin Dili. İstanbul: YKY.</a:t>
            </a:r>
          </a:p>
          <a:p>
            <a:pPr marL="0" indent="0" algn="just">
              <a:buNone/>
            </a:pPr>
            <a:endParaRPr lang="tr-TR" sz="2000" dirty="0"/>
          </a:p>
        </p:txBody>
      </p:sp>
    </p:spTree>
    <p:extLst>
      <p:ext uri="{BB962C8B-B14F-4D97-AF65-F5344CB8AC3E}">
        <p14:creationId xmlns:p14="http://schemas.microsoft.com/office/powerpoint/2010/main" val="2635049307"/>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Wisp</Template>
  <TotalTime>262</TotalTime>
  <Words>547</Words>
  <Application>Microsoft Office PowerPoint</Application>
  <PresentationFormat>Ekran Gösterisi (4:3)</PresentationFormat>
  <Paragraphs>10</Paragraphs>
  <Slides>4</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4</vt:i4>
      </vt:variant>
    </vt:vector>
  </HeadingPairs>
  <TitlesOfParts>
    <vt:vector size="7" baseType="lpstr">
      <vt:lpstr>Arial</vt:lpstr>
      <vt:lpstr>Calibri</vt:lpstr>
      <vt:lpstr>Ofis Teması</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Dilsel İşlev ile Çeviri</dc:title>
  <dc:creator>DİLEK</dc:creator>
  <cp:lastModifiedBy>User</cp:lastModifiedBy>
  <cp:revision>19</cp:revision>
  <dcterms:created xsi:type="dcterms:W3CDTF">2018-03-13T13:51:13Z</dcterms:created>
  <dcterms:modified xsi:type="dcterms:W3CDTF">2018-03-26T17:59:23Z</dcterms:modified>
</cp:coreProperties>
</file>