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73"/>
  </p:notesMasterIdLst>
  <p:sldIdLst>
    <p:sldId id="326" r:id="rId3"/>
    <p:sldId id="327" r:id="rId4"/>
    <p:sldId id="328"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9" d="100"/>
          <a:sy n="79" d="100"/>
        </p:scale>
        <p:origin x="12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theme" Target="theme/theme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94E1CE-BF90-4158-9DE5-57A210DFAAAD}" type="datetimeFigureOut">
              <a:rPr lang="tr-TR" smtClean="0"/>
              <a:t>22.1.2018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D081A-4936-4C06-A312-6ED9C9E62CF4}" type="slidenum">
              <a:rPr lang="tr-TR" smtClean="0"/>
              <a:t>‹#›</a:t>
            </a:fld>
            <a:endParaRPr lang="tr-TR"/>
          </a:p>
        </p:txBody>
      </p:sp>
    </p:spTree>
    <p:extLst>
      <p:ext uri="{BB962C8B-B14F-4D97-AF65-F5344CB8AC3E}">
        <p14:creationId xmlns:p14="http://schemas.microsoft.com/office/powerpoint/2010/main" val="2505653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5C614B-CFBC-4348-83FE-09DDF2E48A93}" type="slidenum">
              <a:rPr lang="tr-TR">
                <a:solidFill>
                  <a:srgbClr val="000000"/>
                </a:solidFill>
              </a:rPr>
              <a:pPr/>
              <a:t>1</a:t>
            </a:fld>
            <a:endParaRPr lang="tr-TR">
              <a:solidFill>
                <a:srgbClr val="000000"/>
              </a:solidFill>
            </a:endParaRPr>
          </a:p>
        </p:txBody>
      </p:sp>
      <p:sp>
        <p:nvSpPr>
          <p:cNvPr id="526338" name="Rectangle 2"/>
          <p:cNvSpPr>
            <a:spLocks noRot="1" noChangeArrowheads="1" noTextEdit="1"/>
          </p:cNvSpPr>
          <p:nvPr>
            <p:ph type="sldImg"/>
          </p:nvPr>
        </p:nvSpPr>
        <p:spPr>
          <a:ln/>
        </p:spPr>
      </p:sp>
      <p:sp>
        <p:nvSpPr>
          <p:cNvPr id="526339"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2160329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42691E-88A6-43D5-9E20-A0C5E253C1D1}" type="slidenum">
              <a:rPr lang="tr-TR">
                <a:solidFill>
                  <a:srgbClr val="000000"/>
                </a:solidFill>
              </a:rPr>
              <a:pPr/>
              <a:t>2</a:t>
            </a:fld>
            <a:endParaRPr lang="tr-TR">
              <a:solidFill>
                <a:srgbClr val="000000"/>
              </a:solidFill>
            </a:endParaRPr>
          </a:p>
        </p:txBody>
      </p:sp>
      <p:sp>
        <p:nvSpPr>
          <p:cNvPr id="527362" name="Rectangle 2"/>
          <p:cNvSpPr>
            <a:spLocks noRot="1" noChangeArrowheads="1" noTextEdit="1"/>
          </p:cNvSpPr>
          <p:nvPr>
            <p:ph type="sldImg"/>
          </p:nvPr>
        </p:nvSpPr>
        <p:spPr>
          <a:ln/>
        </p:spPr>
      </p:sp>
      <p:sp>
        <p:nvSpPr>
          <p:cNvPr id="527363"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700219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8AFC40-39C7-4AD6-AEE8-BC0E34BF4B84}" type="slidenum">
              <a:rPr lang="tr-TR">
                <a:solidFill>
                  <a:srgbClr val="000000"/>
                </a:solidFill>
              </a:rPr>
              <a:pPr/>
              <a:t>3</a:t>
            </a:fld>
            <a:endParaRPr lang="tr-TR">
              <a:solidFill>
                <a:srgbClr val="000000"/>
              </a:solidFill>
            </a:endParaRPr>
          </a:p>
        </p:txBody>
      </p:sp>
      <p:sp>
        <p:nvSpPr>
          <p:cNvPr id="528386" name="Rectangle 2"/>
          <p:cNvSpPr>
            <a:spLocks noRot="1" noChangeArrowheads="1" noTextEdit="1"/>
          </p:cNvSpPr>
          <p:nvPr>
            <p:ph type="sldImg"/>
          </p:nvPr>
        </p:nvSpPr>
        <p:spPr>
          <a:ln/>
        </p:spPr>
      </p:sp>
      <p:sp>
        <p:nvSpPr>
          <p:cNvPr id="528387"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3119943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19" name="18 Altbilgi Yer Tutucusu"/>
          <p:cNvSpPr>
            <a:spLocks noGrp="1"/>
          </p:cNvSpPr>
          <p:nvPr>
            <p:ph type="ftr" sz="quarter" idx="11"/>
          </p:nvPr>
        </p:nvSpPr>
        <p:spPr/>
        <p:txBody>
          <a:bodyPr/>
          <a:lstStyle/>
          <a:p>
            <a:endParaRPr lang="tr-TR">
              <a:solidFill>
                <a:srgbClr val="DBF5F9">
                  <a:shade val="90000"/>
                </a:srgbClr>
              </a:solidFill>
            </a:endParaRPr>
          </a:p>
        </p:txBody>
      </p:sp>
      <p:sp>
        <p:nvSpPr>
          <p:cNvPr id="27" name="26 Slayt Numarası Yer Tutucusu"/>
          <p:cNvSpPr>
            <a:spLocks noGrp="1"/>
          </p:cNvSpPr>
          <p:nvPr>
            <p:ph type="sldNum" sz="quarter" idx="12"/>
          </p:nvPr>
        </p:nvSpPr>
        <p:spPr/>
        <p:txBody>
          <a:body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1454864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5" name="4 Altbilgi Yer Tutucusu"/>
          <p:cNvSpPr>
            <a:spLocks noGrp="1"/>
          </p:cNvSpPr>
          <p:nvPr>
            <p:ph type="ftr" sz="quarter" idx="11"/>
          </p:nvPr>
        </p:nvSpPr>
        <p:spPr/>
        <p:txBody>
          <a:bodyPr/>
          <a:lstStyle/>
          <a:p>
            <a:endParaRPr lang="tr-TR">
              <a:solidFill>
                <a:srgbClr val="DBF5F9">
                  <a:shade val="90000"/>
                </a:srgbClr>
              </a:solidFill>
            </a:endParaRPr>
          </a:p>
        </p:txBody>
      </p:sp>
      <p:sp>
        <p:nvSpPr>
          <p:cNvPr id="6" name="5 Slayt Numarası Yer Tutucusu"/>
          <p:cNvSpPr>
            <a:spLocks noGrp="1"/>
          </p:cNvSpPr>
          <p:nvPr>
            <p:ph type="sldNum" sz="quarter" idx="12"/>
          </p:nvPr>
        </p:nvSpPr>
        <p:spPr/>
        <p:txBody>
          <a:body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1985152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5" name="4 Altbilgi Yer Tutucusu"/>
          <p:cNvSpPr>
            <a:spLocks noGrp="1"/>
          </p:cNvSpPr>
          <p:nvPr>
            <p:ph type="ftr" sz="quarter" idx="11"/>
          </p:nvPr>
        </p:nvSpPr>
        <p:spPr/>
        <p:txBody>
          <a:bodyPr/>
          <a:lstStyle/>
          <a:p>
            <a:endParaRPr lang="tr-TR">
              <a:solidFill>
                <a:srgbClr val="DBF5F9">
                  <a:shade val="90000"/>
                </a:srgbClr>
              </a:solidFill>
            </a:endParaRPr>
          </a:p>
        </p:txBody>
      </p:sp>
      <p:sp>
        <p:nvSpPr>
          <p:cNvPr id="6" name="5 Slayt Numarası Yer Tutucusu"/>
          <p:cNvSpPr>
            <a:spLocks noGrp="1"/>
          </p:cNvSpPr>
          <p:nvPr>
            <p:ph type="sldNum" sz="quarter" idx="12"/>
          </p:nvPr>
        </p:nvSpPr>
        <p:spPr/>
        <p:txBody>
          <a:body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1048129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379906" name="AutoShape 2"/>
          <p:cNvSpPr>
            <a:spLocks noChangeArrowheads="1"/>
          </p:cNvSpPr>
          <p:nvPr/>
        </p:nvSpPr>
        <p:spPr bwMode="auto">
          <a:xfrm>
            <a:off x="2133600" y="-2209800"/>
            <a:ext cx="12192000" cy="9067800"/>
          </a:xfrm>
          <a:prstGeom prst="diamond">
            <a:avLst/>
          </a:prstGeom>
          <a:gradFill rotWithShape="0">
            <a:gsLst>
              <a:gs pos="0">
                <a:schemeClr val="bg1"/>
              </a:gs>
              <a:gs pos="100000">
                <a:schemeClr val="folHlink"/>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9907" name="Rectangle 3"/>
          <p:cNvSpPr>
            <a:spLocks noGrp="1" noChangeArrowheads="1"/>
          </p:cNvSpPr>
          <p:nvPr>
            <p:ph type="ctrTitle"/>
          </p:nvPr>
        </p:nvSpPr>
        <p:spPr>
          <a:xfrm>
            <a:off x="1219200" y="1524000"/>
            <a:ext cx="10363200" cy="1143000"/>
          </a:xfrm>
        </p:spPr>
        <p:txBody>
          <a:bodyPr/>
          <a:lstStyle>
            <a:lvl1pPr>
              <a:defRPr sz="4800"/>
            </a:lvl1pPr>
          </a:lstStyle>
          <a:p>
            <a:pPr lvl="0"/>
            <a:r>
              <a:rPr lang="tr-TR" noProof="0" smtClean="0"/>
              <a:t>Asıl başlık biçemi için tıklatın</a:t>
            </a:r>
          </a:p>
        </p:txBody>
      </p:sp>
      <p:sp>
        <p:nvSpPr>
          <p:cNvPr id="379908" name="Rectangle 4"/>
          <p:cNvSpPr>
            <a:spLocks noGrp="1" noChangeArrowheads="1"/>
          </p:cNvSpPr>
          <p:nvPr>
            <p:ph type="subTitle" idx="1"/>
          </p:nvPr>
        </p:nvSpPr>
        <p:spPr>
          <a:xfrm>
            <a:off x="1219200" y="3276600"/>
            <a:ext cx="8534400" cy="1752600"/>
          </a:xfrm>
          <a:effectLst>
            <a:outerShdw dist="81320" dir="2319588" algn="ctr" rotWithShape="0">
              <a:srgbClr val="808080"/>
            </a:outerShdw>
          </a:effectLst>
        </p:spPr>
        <p:txBody>
          <a:bodyPr/>
          <a:lstStyle>
            <a:lvl1pPr marL="0" indent="0">
              <a:buFontTx/>
              <a:buNone/>
              <a:defRPr/>
            </a:lvl1pPr>
          </a:lstStyle>
          <a:p>
            <a:pPr lvl="0"/>
            <a:r>
              <a:rPr lang="tr-TR" noProof="0" smtClean="0"/>
              <a:t>Asıl alt başlık biçemi için tıklatın</a:t>
            </a:r>
          </a:p>
        </p:txBody>
      </p:sp>
      <p:sp>
        <p:nvSpPr>
          <p:cNvPr id="379909" name="Rectangle 5"/>
          <p:cNvSpPr>
            <a:spLocks noChangeArrowheads="1"/>
          </p:cNvSpPr>
          <p:nvPr/>
        </p:nvSpPr>
        <p:spPr bwMode="auto">
          <a:xfrm>
            <a:off x="0" y="0"/>
            <a:ext cx="508000" cy="6858000"/>
          </a:xfrm>
          <a:prstGeom prst="rect">
            <a:avLst/>
          </a:prstGeom>
          <a:solidFill>
            <a:schemeClr val="accent2"/>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9910" name="Rectangle 6"/>
          <p:cNvSpPr>
            <a:spLocks noChangeArrowheads="1"/>
          </p:cNvSpPr>
          <p:nvPr/>
        </p:nvSpPr>
        <p:spPr bwMode="auto">
          <a:xfrm>
            <a:off x="0" y="0"/>
            <a:ext cx="508000" cy="2286000"/>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9914" name="Rectangle 10"/>
          <p:cNvSpPr>
            <a:spLocks noGrp="1" noChangeArrowheads="1"/>
          </p:cNvSpPr>
          <p:nvPr>
            <p:ph type="dt" sz="half" idx="2"/>
          </p:nvPr>
        </p:nvSpPr>
        <p:spPr/>
        <p:txBody>
          <a:bodyPr/>
          <a:lstStyle>
            <a:lvl1pPr>
              <a:defRPr/>
            </a:lvl1pPr>
          </a:lstStyle>
          <a:p>
            <a:endParaRPr lang="tr-TR">
              <a:solidFill>
                <a:srgbClr val="FFFFFF"/>
              </a:solidFill>
            </a:endParaRPr>
          </a:p>
        </p:txBody>
      </p:sp>
      <p:sp>
        <p:nvSpPr>
          <p:cNvPr id="379915" name="Rectangle 11"/>
          <p:cNvSpPr>
            <a:spLocks noGrp="1" noChangeArrowheads="1"/>
          </p:cNvSpPr>
          <p:nvPr>
            <p:ph type="ftr" sz="quarter" idx="3"/>
          </p:nvPr>
        </p:nvSpPr>
        <p:spPr/>
        <p:txBody>
          <a:bodyPr/>
          <a:lstStyle>
            <a:lvl1pPr>
              <a:defRPr/>
            </a:lvl1pPr>
          </a:lstStyle>
          <a:p>
            <a:endParaRPr lang="tr-TR">
              <a:solidFill>
                <a:srgbClr val="FFFFFF"/>
              </a:solidFill>
            </a:endParaRPr>
          </a:p>
        </p:txBody>
      </p:sp>
      <p:sp>
        <p:nvSpPr>
          <p:cNvPr id="379916" name="Rectangle 12"/>
          <p:cNvSpPr>
            <a:spLocks noGrp="1" noChangeArrowheads="1"/>
          </p:cNvSpPr>
          <p:nvPr>
            <p:ph type="sldNum" sz="quarter" idx="4"/>
          </p:nvPr>
        </p:nvSpPr>
        <p:spPr/>
        <p:txBody>
          <a:bodyPr/>
          <a:lstStyle>
            <a:lvl1pPr>
              <a:defRPr/>
            </a:lvl1pPr>
          </a:lstStyle>
          <a:p>
            <a:fld id="{B43D8DFF-6B55-4996-972E-70ADCE2CB606}"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649179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D72F4413-E748-4AD4-831A-BFC4C387D700}"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15735650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F5C0D47F-503A-4CBA-A25E-1C4920F388D0}"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840864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12192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3500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F74DEF21-9C0E-4D4B-AC67-A762B2155D61}"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030103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FFFFFF"/>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FFFFFF"/>
              </a:solidFill>
            </a:endParaRPr>
          </a:p>
        </p:txBody>
      </p:sp>
      <p:sp>
        <p:nvSpPr>
          <p:cNvPr id="9" name="Slayt Numarası Yer Tutucusu 8"/>
          <p:cNvSpPr>
            <a:spLocks noGrp="1"/>
          </p:cNvSpPr>
          <p:nvPr>
            <p:ph type="sldNum" sz="quarter" idx="12"/>
          </p:nvPr>
        </p:nvSpPr>
        <p:spPr/>
        <p:txBody>
          <a:bodyPr/>
          <a:lstStyle>
            <a:lvl1pPr>
              <a:defRPr/>
            </a:lvl1pPr>
          </a:lstStyle>
          <a:p>
            <a:fld id="{B232CCAC-F810-4B34-A75B-7730BED1E0EE}"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23252025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FFFFFF"/>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FFFFFF"/>
              </a:solidFill>
            </a:endParaRPr>
          </a:p>
        </p:txBody>
      </p:sp>
      <p:sp>
        <p:nvSpPr>
          <p:cNvPr id="5" name="Slayt Numarası Yer Tutucusu 4"/>
          <p:cNvSpPr>
            <a:spLocks noGrp="1"/>
          </p:cNvSpPr>
          <p:nvPr>
            <p:ph type="sldNum" sz="quarter" idx="12"/>
          </p:nvPr>
        </p:nvSpPr>
        <p:spPr/>
        <p:txBody>
          <a:bodyPr/>
          <a:lstStyle>
            <a:lvl1pPr>
              <a:defRPr/>
            </a:lvl1pPr>
          </a:lstStyle>
          <a:p>
            <a:fld id="{2FB8AC3C-952E-45EA-AF8E-2F02A8CC3F03}"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7439359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FFFFFF"/>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FFFFFF"/>
              </a:solidFill>
            </a:endParaRPr>
          </a:p>
        </p:txBody>
      </p:sp>
      <p:sp>
        <p:nvSpPr>
          <p:cNvPr id="4" name="Slayt Numarası Yer Tutucusu 3"/>
          <p:cNvSpPr>
            <a:spLocks noGrp="1"/>
          </p:cNvSpPr>
          <p:nvPr>
            <p:ph type="sldNum" sz="quarter" idx="12"/>
          </p:nvPr>
        </p:nvSpPr>
        <p:spPr/>
        <p:txBody>
          <a:bodyPr/>
          <a:lstStyle>
            <a:lvl1pPr>
              <a:defRPr/>
            </a:lvl1pPr>
          </a:lstStyle>
          <a:p>
            <a:fld id="{62207568-4824-4CBD-9C41-AA5E09802850}"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7289341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2584BB12-4283-4911-9E0E-54231BD0F011}"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1523613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5" name="4 Altbilgi Yer Tutucusu"/>
          <p:cNvSpPr>
            <a:spLocks noGrp="1"/>
          </p:cNvSpPr>
          <p:nvPr>
            <p:ph type="ftr" sz="quarter" idx="11"/>
          </p:nvPr>
        </p:nvSpPr>
        <p:spPr/>
        <p:txBody>
          <a:bodyPr/>
          <a:lstStyle/>
          <a:p>
            <a:endParaRPr lang="tr-TR">
              <a:solidFill>
                <a:srgbClr val="DBF5F9">
                  <a:shade val="90000"/>
                </a:srgbClr>
              </a:solidFill>
            </a:endParaRPr>
          </a:p>
        </p:txBody>
      </p:sp>
      <p:sp>
        <p:nvSpPr>
          <p:cNvPr id="6" name="5 Slayt Numarası Yer Tutucusu"/>
          <p:cNvSpPr>
            <a:spLocks noGrp="1"/>
          </p:cNvSpPr>
          <p:nvPr>
            <p:ph type="sldNum" sz="quarter" idx="12"/>
          </p:nvPr>
        </p:nvSpPr>
        <p:spPr/>
        <p:txBody>
          <a:body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34503331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9AC69B3D-BD3C-4C57-8F66-6D269E306C18}"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6015377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B38E787F-0A63-4D3B-BE97-2B4408B42A4D}"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404217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63000" y="609600"/>
            <a:ext cx="2514600" cy="53340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1219200" y="609600"/>
            <a:ext cx="7340600" cy="5334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3BCAC4DB-3293-40DA-AE38-E57CD6A9B1E5}"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1023054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Unvan 1"/>
          <p:cNvSpPr>
            <a:spLocks noGrp="1"/>
          </p:cNvSpPr>
          <p:nvPr>
            <p:ph type="title" sz="quarter"/>
          </p:nvPr>
        </p:nvSpPr>
        <p:spPr>
          <a:xfrm>
            <a:off x="1219200" y="609600"/>
            <a:ext cx="9753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1219200" y="2286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350000" y="2286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1219200" y="4191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6350000" y="4191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a:xfrm>
            <a:off x="1117600" y="5943600"/>
            <a:ext cx="2540000" cy="304800"/>
          </a:xfrm>
        </p:spPr>
        <p:txBody>
          <a:bodyPr/>
          <a:lstStyle>
            <a:lvl1pPr>
              <a:defRPr/>
            </a:lvl1pPr>
          </a:lstStyle>
          <a:p>
            <a:endParaRPr lang="tr-TR">
              <a:solidFill>
                <a:srgbClr val="FFFFFF"/>
              </a:solidFill>
            </a:endParaRPr>
          </a:p>
        </p:txBody>
      </p:sp>
      <p:sp>
        <p:nvSpPr>
          <p:cNvPr id="8" name="Altbilgi Yer Tutucusu 7"/>
          <p:cNvSpPr>
            <a:spLocks noGrp="1"/>
          </p:cNvSpPr>
          <p:nvPr>
            <p:ph type="ftr" sz="quarter" idx="11"/>
          </p:nvPr>
        </p:nvSpPr>
        <p:spPr>
          <a:xfrm>
            <a:off x="1117600" y="6248400"/>
            <a:ext cx="3860800" cy="457200"/>
          </a:xfrm>
        </p:spPr>
        <p:txBody>
          <a:bodyPr/>
          <a:lstStyle>
            <a:lvl1pPr>
              <a:defRPr/>
            </a:lvl1pPr>
          </a:lstStyle>
          <a:p>
            <a:endParaRPr lang="tr-TR">
              <a:solidFill>
                <a:srgbClr val="FFFFFF"/>
              </a:solidFill>
            </a:endParaRPr>
          </a:p>
        </p:txBody>
      </p:sp>
      <p:sp>
        <p:nvSpPr>
          <p:cNvPr id="9" name="Slayt Numarası Yer Tutucusu 8"/>
          <p:cNvSpPr>
            <a:spLocks noGrp="1"/>
          </p:cNvSpPr>
          <p:nvPr>
            <p:ph type="sldNum" sz="quarter" idx="12"/>
          </p:nvPr>
        </p:nvSpPr>
        <p:spPr>
          <a:xfrm>
            <a:off x="4978400" y="6248400"/>
            <a:ext cx="2540000" cy="457200"/>
          </a:xfrm>
        </p:spPr>
        <p:txBody>
          <a:bodyPr/>
          <a:lstStyle>
            <a:lvl1pPr>
              <a:defRPr/>
            </a:lvl1pPr>
          </a:lstStyle>
          <a:p>
            <a:fld id="{AD74CEF9-9FD6-4B44-847A-5B8DFC6F6C58}"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1324496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Unvan 1"/>
          <p:cNvSpPr>
            <a:spLocks noGrp="1"/>
          </p:cNvSpPr>
          <p:nvPr>
            <p:ph type="title"/>
          </p:nvPr>
        </p:nvSpPr>
        <p:spPr>
          <a:xfrm>
            <a:off x="1219200" y="609600"/>
            <a:ext cx="9753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12192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3500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1117600" y="5943600"/>
            <a:ext cx="2540000" cy="304800"/>
          </a:xfrm>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a:xfrm>
            <a:off x="1117600" y="6248400"/>
            <a:ext cx="3860800" cy="457200"/>
          </a:xfrm>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a:xfrm>
            <a:off x="4978400" y="6248400"/>
            <a:ext cx="2540000" cy="457200"/>
          </a:xfrm>
        </p:spPr>
        <p:txBody>
          <a:bodyPr/>
          <a:lstStyle>
            <a:lvl1pPr>
              <a:defRPr/>
            </a:lvl1pPr>
          </a:lstStyle>
          <a:p>
            <a:fld id="{9A96167B-FA4D-412E-AE3D-5CCAFDB35988}"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4040864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5" name="4 Altbilgi Yer Tutucusu"/>
          <p:cNvSpPr>
            <a:spLocks noGrp="1"/>
          </p:cNvSpPr>
          <p:nvPr>
            <p:ph type="ftr" sz="quarter" idx="11"/>
          </p:nvPr>
        </p:nvSpPr>
        <p:spPr/>
        <p:txBody>
          <a:bodyPr/>
          <a:lstStyle/>
          <a:p>
            <a:endParaRPr lang="tr-TR">
              <a:solidFill>
                <a:srgbClr val="DBF5F9">
                  <a:shade val="90000"/>
                </a:srgbClr>
              </a:solidFill>
            </a:endParaRPr>
          </a:p>
        </p:txBody>
      </p:sp>
      <p:sp>
        <p:nvSpPr>
          <p:cNvPr id="6" name="5 Slayt Numarası Yer Tutucusu"/>
          <p:cNvSpPr>
            <a:spLocks noGrp="1"/>
          </p:cNvSpPr>
          <p:nvPr>
            <p:ph type="sldNum" sz="quarter" idx="12"/>
          </p:nvPr>
        </p:nvSpPr>
        <p:spPr/>
        <p:txBody>
          <a:body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2814677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6" name="5 Altbilgi Yer Tutucusu"/>
          <p:cNvSpPr>
            <a:spLocks noGrp="1"/>
          </p:cNvSpPr>
          <p:nvPr>
            <p:ph type="ftr" sz="quarter" idx="11"/>
          </p:nvPr>
        </p:nvSpPr>
        <p:spPr/>
        <p:txBody>
          <a:bodyPr/>
          <a:lstStyle/>
          <a:p>
            <a:endParaRPr lang="tr-TR">
              <a:solidFill>
                <a:srgbClr val="DBF5F9">
                  <a:shade val="90000"/>
                </a:srgbClr>
              </a:solidFill>
            </a:endParaRPr>
          </a:p>
        </p:txBody>
      </p:sp>
      <p:sp>
        <p:nvSpPr>
          <p:cNvPr id="7" name="6 Slayt Numarası Yer Tutucusu"/>
          <p:cNvSpPr>
            <a:spLocks noGrp="1"/>
          </p:cNvSpPr>
          <p:nvPr>
            <p:ph type="sldNum" sz="quarter" idx="12"/>
          </p:nvPr>
        </p:nvSpPr>
        <p:spPr/>
        <p:txBody>
          <a:body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1621923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8" name="7 Altbilgi Yer Tutucusu"/>
          <p:cNvSpPr>
            <a:spLocks noGrp="1"/>
          </p:cNvSpPr>
          <p:nvPr>
            <p:ph type="ftr" sz="quarter" idx="11"/>
          </p:nvPr>
        </p:nvSpPr>
        <p:spPr/>
        <p:txBody>
          <a:bodyPr/>
          <a:lstStyle/>
          <a:p>
            <a:endParaRPr lang="tr-TR">
              <a:solidFill>
                <a:srgbClr val="DBF5F9">
                  <a:shade val="90000"/>
                </a:srgbClr>
              </a:solidFill>
            </a:endParaRPr>
          </a:p>
        </p:txBody>
      </p:sp>
      <p:sp>
        <p:nvSpPr>
          <p:cNvPr id="9" name="8 Slayt Numarası Yer Tutucusu"/>
          <p:cNvSpPr>
            <a:spLocks noGrp="1"/>
          </p:cNvSpPr>
          <p:nvPr>
            <p:ph type="sldNum" sz="quarter" idx="12"/>
          </p:nvPr>
        </p:nvSpPr>
        <p:spPr/>
        <p:txBody>
          <a:body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1709706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4" name="3 Altbilgi Yer Tutucusu"/>
          <p:cNvSpPr>
            <a:spLocks noGrp="1"/>
          </p:cNvSpPr>
          <p:nvPr>
            <p:ph type="ftr" sz="quarter" idx="11"/>
          </p:nvPr>
        </p:nvSpPr>
        <p:spPr/>
        <p:txBody>
          <a:bodyPr/>
          <a:lstStyle/>
          <a:p>
            <a:endParaRPr lang="tr-TR">
              <a:solidFill>
                <a:srgbClr val="DBF5F9">
                  <a:shade val="90000"/>
                </a:srgbClr>
              </a:solidFill>
            </a:endParaRPr>
          </a:p>
        </p:txBody>
      </p:sp>
      <p:sp>
        <p:nvSpPr>
          <p:cNvPr id="5" name="4 Slayt Numarası Yer Tutucusu"/>
          <p:cNvSpPr>
            <a:spLocks noGrp="1"/>
          </p:cNvSpPr>
          <p:nvPr>
            <p:ph type="sldNum" sz="quarter" idx="12"/>
          </p:nvPr>
        </p:nvSpPr>
        <p:spPr/>
        <p:txBody>
          <a:body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1489080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3" name="2 Altbilgi Yer Tutucusu"/>
          <p:cNvSpPr>
            <a:spLocks noGrp="1"/>
          </p:cNvSpPr>
          <p:nvPr>
            <p:ph type="ftr" sz="quarter" idx="11"/>
          </p:nvPr>
        </p:nvSpPr>
        <p:spPr/>
        <p:txBody>
          <a:bodyPr/>
          <a:lstStyle/>
          <a:p>
            <a:endParaRPr lang="tr-TR">
              <a:solidFill>
                <a:srgbClr val="DBF5F9">
                  <a:shade val="90000"/>
                </a:srgbClr>
              </a:solidFill>
            </a:endParaRPr>
          </a:p>
        </p:txBody>
      </p:sp>
      <p:sp>
        <p:nvSpPr>
          <p:cNvPr id="4" name="3 Slayt Numarası Yer Tutucusu"/>
          <p:cNvSpPr>
            <a:spLocks noGrp="1"/>
          </p:cNvSpPr>
          <p:nvPr>
            <p:ph type="sldNum" sz="quarter" idx="12"/>
          </p:nvPr>
        </p:nvSpPr>
        <p:spPr/>
        <p:txBody>
          <a:body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312156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6" name="5 Altbilgi Yer Tutucusu"/>
          <p:cNvSpPr>
            <a:spLocks noGrp="1"/>
          </p:cNvSpPr>
          <p:nvPr>
            <p:ph type="ftr" sz="quarter" idx="11"/>
          </p:nvPr>
        </p:nvSpPr>
        <p:spPr/>
        <p:txBody>
          <a:bodyPr/>
          <a:lstStyle/>
          <a:p>
            <a:endParaRPr lang="tr-TR">
              <a:solidFill>
                <a:srgbClr val="DBF5F9">
                  <a:shade val="90000"/>
                </a:srgbClr>
              </a:solidFill>
            </a:endParaRPr>
          </a:p>
        </p:txBody>
      </p:sp>
      <p:sp>
        <p:nvSpPr>
          <p:cNvPr id="7" name="6 Slayt Numarası Yer Tutucusu"/>
          <p:cNvSpPr>
            <a:spLocks noGrp="1"/>
          </p:cNvSpPr>
          <p:nvPr>
            <p:ph type="sldNum" sz="quarter" idx="12"/>
          </p:nvPr>
        </p:nvSpPr>
        <p:spPr/>
        <p:txBody>
          <a:body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3441597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1 Başlık"/>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6" name="5 Altbilgi Yer Tutucusu"/>
          <p:cNvSpPr>
            <a:spLocks noGrp="1"/>
          </p:cNvSpPr>
          <p:nvPr>
            <p:ph type="ftr" sz="quarter" idx="11"/>
          </p:nvPr>
        </p:nvSpPr>
        <p:spPr/>
        <p:txBody>
          <a:bodyPr/>
          <a:lstStyle/>
          <a:p>
            <a:endParaRPr lang="tr-TR">
              <a:solidFill>
                <a:srgbClr val="DBF5F9">
                  <a:shade val="90000"/>
                </a:srgbClr>
              </a:solidFill>
            </a:endParaRPr>
          </a:p>
        </p:txBody>
      </p:sp>
      <p:sp>
        <p:nvSpPr>
          <p:cNvPr id="7" name="6 Slayt Numarası Yer Tutucusu"/>
          <p:cNvSpPr>
            <a:spLocks noGrp="1"/>
          </p:cNvSpPr>
          <p:nvPr>
            <p:ph type="sldNum" sz="quarter" idx="12"/>
          </p:nvPr>
        </p:nvSpPr>
        <p:spPr>
          <a:xfrm>
            <a:off x="10769600" y="6356351"/>
            <a:ext cx="812800" cy="365125"/>
          </a:xfrm>
        </p:spPr>
        <p:txBody>
          <a:body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1" name="10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Tree>
    <p:extLst>
      <p:ext uri="{BB962C8B-B14F-4D97-AF65-F5344CB8AC3E}">
        <p14:creationId xmlns:p14="http://schemas.microsoft.com/office/powerpoint/2010/main" val="3095816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8" name="7 Serbest Form"/>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299BA73-DD11-468C-A61D-B17EC22EA446}" type="datetimeFigureOut">
              <a:rPr lang="tr-TR" smtClean="0">
                <a:solidFill>
                  <a:srgbClr val="DBF5F9">
                    <a:shade val="90000"/>
                  </a:srgbClr>
                </a:solidFill>
              </a:rPr>
              <a:pPr/>
              <a:t>22.1.2018</a:t>
            </a:fld>
            <a:endParaRPr lang="tr-TR">
              <a:solidFill>
                <a:srgbClr val="DBF5F9">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solidFill>
                <a:srgbClr val="DBF5F9">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5D8B281-FAC6-4C4F-B2AE-120F39F2335C}" type="slidenum">
              <a:rPr lang="tr-TR" smtClean="0">
                <a:solidFill>
                  <a:srgbClr val="DBF5F9">
                    <a:shade val="90000"/>
                  </a:srgbClr>
                </a:solidFill>
              </a:rPr>
              <a:pPr/>
              <a:t>‹#›</a:t>
            </a:fld>
            <a:endParaRPr lang="tr-TR">
              <a:solidFill>
                <a:srgbClr val="DBF5F9">
                  <a:shade val="90000"/>
                </a:srgbClr>
              </a:solidFill>
            </a:endParaRPr>
          </a:p>
        </p:txBody>
      </p:sp>
      <p:grpSp>
        <p:nvGrpSpPr>
          <p:cNvPr id="2" name="1 Grup"/>
          <p:cNvGrpSpPr/>
          <p:nvPr/>
        </p:nvGrpSpPr>
        <p:grpSpPr>
          <a:xfrm>
            <a:off x="-25356" y="202408"/>
            <a:ext cx="12240731"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grpSp>
    </p:spTree>
    <p:extLst>
      <p:ext uri="{BB962C8B-B14F-4D97-AF65-F5344CB8AC3E}">
        <p14:creationId xmlns:p14="http://schemas.microsoft.com/office/powerpoint/2010/main" val="191181204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hlink"/>
            </a:gs>
            <a:gs pos="100000">
              <a:schemeClr val="bg1"/>
            </a:gs>
          </a:gsLst>
          <a:lin ang="5400000" scaled="1"/>
        </a:gradFill>
        <a:effectLst/>
      </p:bgPr>
    </p:bg>
    <p:spTree>
      <p:nvGrpSpPr>
        <p:cNvPr id="1" name=""/>
        <p:cNvGrpSpPr/>
        <p:nvPr/>
      </p:nvGrpSpPr>
      <p:grpSpPr>
        <a:xfrm>
          <a:off x="0" y="0"/>
          <a:ext cx="0" cy="0"/>
          <a:chOff x="0" y="0"/>
          <a:chExt cx="0" cy="0"/>
        </a:xfrm>
      </p:grpSpPr>
      <p:sp>
        <p:nvSpPr>
          <p:cNvPr id="378882" name="AutoShape 2"/>
          <p:cNvSpPr>
            <a:spLocks noChangeArrowheads="1"/>
          </p:cNvSpPr>
          <p:nvPr/>
        </p:nvSpPr>
        <p:spPr bwMode="auto">
          <a:xfrm>
            <a:off x="2133600" y="-2209800"/>
            <a:ext cx="12192000" cy="9067800"/>
          </a:xfrm>
          <a:prstGeom prst="diamond">
            <a:avLst/>
          </a:prstGeom>
          <a:gradFill rotWithShape="0">
            <a:gsLst>
              <a:gs pos="0">
                <a:schemeClr val="bg1"/>
              </a:gs>
              <a:gs pos="100000">
                <a:schemeClr val="folHlink"/>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8883" name="Rectangle 3"/>
          <p:cNvSpPr>
            <a:spLocks noGrp="1" noChangeArrowheads="1"/>
          </p:cNvSpPr>
          <p:nvPr>
            <p:ph type="title"/>
          </p:nvPr>
        </p:nvSpPr>
        <p:spPr bwMode="auto">
          <a:xfrm>
            <a:off x="1219200" y="609600"/>
            <a:ext cx="97536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Asıl başlık biçemi için tıklatın</a:t>
            </a:r>
          </a:p>
        </p:txBody>
      </p:sp>
      <p:sp>
        <p:nvSpPr>
          <p:cNvPr id="378885" name="Rectangle 5"/>
          <p:cNvSpPr>
            <a:spLocks noGrp="1" noChangeArrowheads="1"/>
          </p:cNvSpPr>
          <p:nvPr>
            <p:ph type="body" idx="1"/>
          </p:nvPr>
        </p:nvSpPr>
        <p:spPr bwMode="auto">
          <a:xfrm>
            <a:off x="1219200" y="2286000"/>
            <a:ext cx="100584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81320" dir="2319588"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biçemleri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a:p>
            <a:pPr lvl="3"/>
            <a:endParaRPr lang="tr-TR" smtClean="0"/>
          </a:p>
        </p:txBody>
      </p:sp>
      <p:sp>
        <p:nvSpPr>
          <p:cNvPr id="378888" name="Rectangle 8"/>
          <p:cNvSpPr>
            <a:spLocks noChangeArrowheads="1"/>
          </p:cNvSpPr>
          <p:nvPr/>
        </p:nvSpPr>
        <p:spPr bwMode="auto">
          <a:xfrm>
            <a:off x="0" y="0"/>
            <a:ext cx="508000" cy="6858000"/>
          </a:xfrm>
          <a:prstGeom prst="rect">
            <a:avLst/>
          </a:prstGeom>
          <a:solidFill>
            <a:schemeClr val="accent2"/>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8889" name="Rectangle 9"/>
          <p:cNvSpPr>
            <a:spLocks noChangeArrowheads="1"/>
          </p:cNvSpPr>
          <p:nvPr/>
        </p:nvSpPr>
        <p:spPr bwMode="auto">
          <a:xfrm>
            <a:off x="0" y="0"/>
            <a:ext cx="508000" cy="2286000"/>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8890" name="Rectangle 10"/>
          <p:cNvSpPr>
            <a:spLocks noGrp="1" noChangeArrowheads="1"/>
          </p:cNvSpPr>
          <p:nvPr>
            <p:ph type="dt" sz="half" idx="2"/>
          </p:nvPr>
        </p:nvSpPr>
        <p:spPr bwMode="auto">
          <a:xfrm>
            <a:off x="1117600" y="5943600"/>
            <a:ext cx="254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t" anchorCtr="0" compatLnSpc="1">
            <a:prstTxWarp prst="textNoShape">
              <a:avLst/>
            </a:prstTxWarp>
          </a:bodyPr>
          <a:lstStyle>
            <a:lvl1pPr>
              <a:buFontTx/>
              <a:buNone/>
              <a:defRPr kumimoji="0" sz="1400" b="0">
                <a:solidFill>
                  <a:schemeClr val="tx1"/>
                </a:solidFill>
              </a:defRPr>
            </a:lvl1pPr>
          </a:lstStyle>
          <a:p>
            <a:pPr eaLnBrk="0" fontAlgn="base" hangingPunct="0">
              <a:spcBef>
                <a:spcPct val="20000"/>
              </a:spcBef>
              <a:spcAft>
                <a:spcPct val="0"/>
              </a:spcAft>
            </a:pPr>
            <a:endParaRPr lang="tr-TR">
              <a:solidFill>
                <a:srgbClr val="FFFFFF"/>
              </a:solidFill>
            </a:endParaRPr>
          </a:p>
        </p:txBody>
      </p:sp>
      <p:sp>
        <p:nvSpPr>
          <p:cNvPr id="378891" name="Rectangle 11"/>
          <p:cNvSpPr>
            <a:spLocks noGrp="1" noChangeArrowheads="1"/>
          </p:cNvSpPr>
          <p:nvPr>
            <p:ph type="ftr" sz="quarter" idx="3"/>
          </p:nvPr>
        </p:nvSpPr>
        <p:spPr bwMode="auto">
          <a:xfrm>
            <a:off x="1117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t" anchorCtr="0" compatLnSpc="1">
            <a:prstTxWarp prst="textNoShape">
              <a:avLst/>
            </a:prstTxWarp>
          </a:bodyPr>
          <a:lstStyle>
            <a:lvl1pPr algn="ctr">
              <a:buFontTx/>
              <a:buNone/>
              <a:defRPr kumimoji="0" sz="1400" b="0">
                <a:solidFill>
                  <a:schemeClr val="tx1"/>
                </a:solidFill>
              </a:defRPr>
            </a:lvl1pPr>
          </a:lstStyle>
          <a:p>
            <a:pPr eaLnBrk="0" fontAlgn="base" hangingPunct="0">
              <a:spcBef>
                <a:spcPct val="20000"/>
              </a:spcBef>
              <a:spcAft>
                <a:spcPct val="0"/>
              </a:spcAft>
            </a:pPr>
            <a:endParaRPr lang="tr-TR">
              <a:solidFill>
                <a:srgbClr val="FFFFFF"/>
              </a:solidFill>
            </a:endParaRPr>
          </a:p>
        </p:txBody>
      </p:sp>
      <p:sp>
        <p:nvSpPr>
          <p:cNvPr id="378892" name="Rectangle 12"/>
          <p:cNvSpPr>
            <a:spLocks noGrp="1" noChangeArrowheads="1"/>
          </p:cNvSpPr>
          <p:nvPr>
            <p:ph type="sldNum" sz="quarter" idx="4"/>
          </p:nvPr>
        </p:nvSpPr>
        <p:spPr bwMode="auto">
          <a:xfrm>
            <a:off x="4978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t" anchorCtr="0" compatLnSpc="1">
            <a:prstTxWarp prst="textNoShape">
              <a:avLst/>
            </a:prstTxWarp>
          </a:bodyPr>
          <a:lstStyle>
            <a:lvl1pPr algn="r">
              <a:buFontTx/>
              <a:buNone/>
              <a:defRPr kumimoji="0" sz="1400" b="0">
                <a:solidFill>
                  <a:schemeClr val="tx1"/>
                </a:solidFill>
              </a:defRPr>
            </a:lvl1pPr>
          </a:lstStyle>
          <a:p>
            <a:pPr eaLnBrk="0" fontAlgn="base" hangingPunct="0">
              <a:spcBef>
                <a:spcPct val="20000"/>
              </a:spcBef>
              <a:spcAft>
                <a:spcPct val="0"/>
              </a:spcAft>
            </a:pPr>
            <a:fld id="{93B2E5BA-4ED8-4A7B-BE7B-985D3B125C9B}" type="slidenum">
              <a:rPr lang="tr-TR">
                <a:solidFill>
                  <a:srgbClr val="FFFFFF"/>
                </a:solidFill>
              </a:rPr>
              <a:pPr eaLnBrk="0" fontAlgn="base" hangingPunct="0">
                <a:spcBef>
                  <a:spcPct val="20000"/>
                </a:spcBef>
                <a:spcAft>
                  <a:spcPct val="0"/>
                </a:spcAft>
              </a:pPr>
              <a:t>‹#›</a:t>
            </a:fld>
            <a:endParaRPr lang="tr-TR">
              <a:solidFill>
                <a:srgbClr val="FFFFFF"/>
              </a:solidFill>
            </a:endParaRPr>
          </a:p>
        </p:txBody>
      </p:sp>
    </p:spTree>
    <p:extLst>
      <p:ext uri="{BB962C8B-B14F-4D97-AF65-F5344CB8AC3E}">
        <p14:creationId xmlns:p14="http://schemas.microsoft.com/office/powerpoint/2010/main" val="2563064430"/>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rtl="0" eaLnBrk="0" fontAlgn="base" hangingPunct="0">
        <a:lnSpc>
          <a:spcPct val="85000"/>
        </a:lnSpc>
        <a:spcBef>
          <a:spcPct val="0"/>
        </a:spcBef>
        <a:spcAft>
          <a:spcPct val="0"/>
        </a:spcAft>
        <a:defRPr kumimoji="1" sz="4200" kern="1200">
          <a:solidFill>
            <a:schemeClr val="tx2"/>
          </a:solidFill>
          <a:effectLst>
            <a:outerShdw blurRad="38100" dist="38100" dir="2700000" algn="tl">
              <a:srgbClr val="000000"/>
            </a:outerShdw>
          </a:effectLst>
          <a:latin typeface="+mj-lt"/>
          <a:ea typeface="+mj-ea"/>
          <a:cs typeface="+mj-cs"/>
        </a:defRPr>
      </a:lvl1pPr>
      <a:lvl2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2pPr>
      <a:lvl3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3pPr>
      <a:lvl4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4pPr>
      <a:lvl5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5pPr>
      <a:lvl6pPr marL="4572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6pPr>
      <a:lvl7pPr marL="9144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7pPr>
      <a:lvl8pPr marL="13716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8pPr>
      <a:lvl9pPr marL="18288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eaLnBrk="0" fontAlgn="base" hangingPunct="0">
        <a:spcBef>
          <a:spcPct val="60000"/>
        </a:spcBef>
        <a:spcAft>
          <a:spcPct val="0"/>
        </a:spcAft>
        <a:buClr>
          <a:schemeClr val="tx1"/>
        </a:buClr>
        <a:buChar char="•"/>
        <a:defRPr kumimoji="1" sz="30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40000"/>
        </a:spcBef>
        <a:spcAft>
          <a:spcPct val="0"/>
        </a:spcAft>
        <a:buClr>
          <a:schemeClr val="tx1"/>
        </a:buClr>
        <a:buChar char="–"/>
        <a:defRPr kumimoji="1" sz="26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lnSpc>
          <a:spcPct val="95000"/>
        </a:lnSpc>
        <a:spcBef>
          <a:spcPct val="35000"/>
        </a:spcBef>
        <a:spcAft>
          <a:spcPct val="0"/>
        </a:spcAft>
        <a:buChar char="•"/>
        <a:defRPr kumimoji="1"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lnSpc>
          <a:spcPct val="75000"/>
        </a:lnSpc>
        <a:spcBef>
          <a:spcPct val="30000"/>
        </a:spcBef>
        <a:spcAft>
          <a:spcPct val="0"/>
        </a:spcAft>
        <a:buChar char="–"/>
        <a:defRPr kumimoji="1"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lnSpc>
          <a:spcPct val="75000"/>
        </a:lnSpc>
        <a:spcBef>
          <a:spcPct val="30000"/>
        </a:spcBef>
        <a:spcAft>
          <a:spcPct val="0"/>
        </a:spcAft>
        <a:buChar char="»"/>
        <a:defRPr kumimoji="1"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Book_of_Ezekiel" TargetMode="External"/><Relationship Id="rId2" Type="http://schemas.openxmlformats.org/officeDocument/2006/relationships/hyperlink" Target="http://en.wikipedia.org/wiki/Books_of_Samue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en.wikipedia.org/wiki/Book_of_Malachi" TargetMode="External"/><Relationship Id="rId3" Type="http://schemas.openxmlformats.org/officeDocument/2006/relationships/hyperlink" Target="http://en.wikipedia.org/wiki/Book_of_Joel" TargetMode="External"/><Relationship Id="rId7" Type="http://schemas.openxmlformats.org/officeDocument/2006/relationships/hyperlink" Target="http://en.wikipedia.org/wiki/Book_of_Habakkuk" TargetMode="External"/><Relationship Id="rId2" Type="http://schemas.openxmlformats.org/officeDocument/2006/relationships/hyperlink" Target="http://en.wikipedia.org/wiki/Book_of_Hosea" TargetMode="External"/><Relationship Id="rId1" Type="http://schemas.openxmlformats.org/officeDocument/2006/relationships/slideLayout" Target="../slideLayouts/slideLayout2.xml"/><Relationship Id="rId6" Type="http://schemas.openxmlformats.org/officeDocument/2006/relationships/hyperlink" Target="http://en.wikipedia.org/wiki/Book_of_Nahum" TargetMode="External"/><Relationship Id="rId5" Type="http://schemas.openxmlformats.org/officeDocument/2006/relationships/hyperlink" Target="http://en.wikipedia.org/wiki/Book_of_Obadiah" TargetMode="External"/><Relationship Id="rId4" Type="http://schemas.openxmlformats.org/officeDocument/2006/relationships/hyperlink" Target="http://en.wikipedia.org/wiki/Book_of_Amos"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en.wikipedia.org/wiki/Book_of_Ecclesiastes" TargetMode="External"/><Relationship Id="rId13" Type="http://schemas.openxmlformats.org/officeDocument/2006/relationships/hyperlink" Target="http://en.wikipedia.org/wiki/Books_of_Chronicles" TargetMode="External"/><Relationship Id="rId3" Type="http://schemas.openxmlformats.org/officeDocument/2006/relationships/hyperlink" Target="http://en.wikipedia.org/wiki/Book_of_Proverbs" TargetMode="External"/><Relationship Id="rId7" Type="http://schemas.openxmlformats.org/officeDocument/2006/relationships/hyperlink" Target="http://en.wikipedia.org/wiki/Book_of_Lamentations" TargetMode="External"/><Relationship Id="rId12" Type="http://schemas.openxmlformats.org/officeDocument/2006/relationships/hyperlink" Target="http://en.wikipedia.org/wiki/Book_of_Nehemiah" TargetMode="External"/><Relationship Id="rId2" Type="http://schemas.openxmlformats.org/officeDocument/2006/relationships/hyperlink" Target="http://en.wikipedia.org/wiki/Psalms" TargetMode="External"/><Relationship Id="rId1" Type="http://schemas.openxmlformats.org/officeDocument/2006/relationships/slideLayout" Target="../slideLayouts/slideLayout2.xml"/><Relationship Id="rId6" Type="http://schemas.openxmlformats.org/officeDocument/2006/relationships/hyperlink" Target="http://en.wikipedia.org/wiki/Book_of_Ruth" TargetMode="External"/><Relationship Id="rId11" Type="http://schemas.openxmlformats.org/officeDocument/2006/relationships/hyperlink" Target="http://en.wikipedia.org/wiki/Book_of_Ezra" TargetMode="External"/><Relationship Id="rId5" Type="http://schemas.openxmlformats.org/officeDocument/2006/relationships/hyperlink" Target="http://en.wikipedia.org/wiki/Song_of_Songs" TargetMode="External"/><Relationship Id="rId10" Type="http://schemas.openxmlformats.org/officeDocument/2006/relationships/hyperlink" Target="http://en.wikipedia.org/wiki/Book_of_Daniel" TargetMode="External"/><Relationship Id="rId4" Type="http://schemas.openxmlformats.org/officeDocument/2006/relationships/hyperlink" Target="http://en.wikipedia.org/wiki/Book_of_Job" TargetMode="External"/><Relationship Id="rId9" Type="http://schemas.openxmlformats.org/officeDocument/2006/relationships/hyperlink" Target="http://en.wikipedia.org/wiki/Book_of_Esther"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Book_of_Exodus" TargetMode="External"/><Relationship Id="rId2" Type="http://schemas.openxmlformats.org/officeDocument/2006/relationships/hyperlink" Target="http://en.wikipedia.org/wiki/Book_of_Genesis" TargetMode="External"/><Relationship Id="rId1" Type="http://schemas.openxmlformats.org/officeDocument/2006/relationships/slideLayout" Target="../slideLayouts/slideLayout2.xml"/><Relationship Id="rId6" Type="http://schemas.openxmlformats.org/officeDocument/2006/relationships/hyperlink" Target="http://en.wikipedia.org/wiki/Book_of_Deuteronomy" TargetMode="External"/><Relationship Id="rId5" Type="http://schemas.openxmlformats.org/officeDocument/2006/relationships/hyperlink" Target="http://en.wikipedia.org/wiki/Book_of_Numbers" TargetMode="External"/><Relationship Id="rId4" Type="http://schemas.openxmlformats.org/officeDocument/2006/relationships/hyperlink" Target="http://en.wikipedia.org/wiki/Book_of_Leviticus"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2"/>
          <p:cNvSpPr>
            <a:spLocks noGrp="1" noChangeArrowheads="1"/>
          </p:cNvSpPr>
          <p:nvPr>
            <p:ph type="title"/>
          </p:nvPr>
        </p:nvSpPr>
        <p:spPr>
          <a:xfrm>
            <a:off x="2438400" y="228600"/>
            <a:ext cx="7315200" cy="1066800"/>
          </a:xfrm>
        </p:spPr>
        <p:txBody>
          <a:bodyPr/>
          <a:lstStyle/>
          <a:p>
            <a:r>
              <a:rPr lang="tr-TR"/>
              <a:t>Yahudiliğin kutsal metinleri</a:t>
            </a:r>
          </a:p>
        </p:txBody>
      </p:sp>
      <p:sp>
        <p:nvSpPr>
          <p:cNvPr id="429059" name="Rectangle 3"/>
          <p:cNvSpPr>
            <a:spLocks noGrp="1" noChangeArrowheads="1"/>
          </p:cNvSpPr>
          <p:nvPr>
            <p:ph type="body" idx="1"/>
          </p:nvPr>
        </p:nvSpPr>
        <p:spPr>
          <a:xfrm>
            <a:off x="4343400" y="1143000"/>
            <a:ext cx="6324600" cy="4800600"/>
          </a:xfrm>
        </p:spPr>
        <p:txBody>
          <a:bodyPr/>
          <a:lstStyle/>
          <a:p>
            <a:pPr lvl="1" algn="just"/>
            <a:r>
              <a:rPr lang="tr-TR" sz="2000" b="1">
                <a:solidFill>
                  <a:srgbClr val="FFFF00"/>
                </a:solidFill>
                <a:effectLst/>
                <a:latin typeface="Times New Roman" panose="02020603050405020304" pitchFamily="18" charset="0"/>
              </a:rPr>
              <a:t>Yahudiliğin kutsal metinleri, yazılı ve sözlü olmak üzere iki kısma ayrılmaktadır. Yazılı kutsal metinler, Türkçe’de Eski Ahit olarak bilinen </a:t>
            </a:r>
            <a:r>
              <a:rPr lang="tr-TR" sz="2800" b="1">
                <a:solidFill>
                  <a:schemeClr val="accent2"/>
                </a:solidFill>
                <a:effectLst/>
                <a:latin typeface="Times New Roman" panose="02020603050405020304" pitchFamily="18" charset="0"/>
              </a:rPr>
              <a:t>Tanah</a:t>
            </a:r>
            <a:r>
              <a:rPr lang="tr-TR" sz="2000" b="1">
                <a:solidFill>
                  <a:srgbClr val="FFFF00"/>
                </a:solidFill>
                <a:effectLst/>
                <a:latin typeface="Times New Roman" panose="02020603050405020304" pitchFamily="18" charset="0"/>
              </a:rPr>
              <a:t> adıyla anılmaktadır. Tanah; Tora (Tevrat), Neviim (Peygamberler) ve Ketuvim (Kitaplar) bölümlerinden oluşmaktadır. Bunlard</a:t>
            </a:r>
            <a:r>
              <a:rPr lang="tr-TR" sz="2000" b="1">
                <a:solidFill>
                  <a:srgbClr val="FFFF00"/>
                </a:solidFill>
                <a:effectLst/>
              </a:rPr>
              <a:t>a</a:t>
            </a:r>
            <a:r>
              <a:rPr lang="tr-TR" sz="2000" b="1">
                <a:solidFill>
                  <a:srgbClr val="FFFF00"/>
                </a:solidFill>
                <a:effectLst/>
                <a:latin typeface="Times New Roman" panose="02020603050405020304" pitchFamily="18" charset="0"/>
              </a:rPr>
              <a:t>n Tora’nın Hz. Musa’ya  verildiğine inanılmaktadır. Tora, âlemin yaratılışından Hz. Musa’nın ölümüne kadar olan olayları ve Tanrının Hz. Musa’ya gönderdiği dinî kanunları içermektedir. Tanah’ın diğer iki bölümü olan Neviim ve Ketuvim’de ise İsrailoğulları</a:t>
            </a:r>
            <a:r>
              <a:rPr lang="tr-TR" sz="2000" b="1">
                <a:solidFill>
                  <a:srgbClr val="FFFF00"/>
                </a:solidFill>
                <a:effectLst/>
              </a:rPr>
              <a:t>n</a:t>
            </a:r>
            <a:r>
              <a:rPr lang="tr-TR" sz="2000" b="1">
                <a:solidFill>
                  <a:srgbClr val="FFFF00"/>
                </a:solidFill>
                <a:effectLst/>
                <a:latin typeface="Times New Roman" panose="02020603050405020304" pitchFamily="18" charset="0"/>
              </a:rPr>
              <a:t>ın Hz. Musa’dan sonraki tarihleri ile diğer İsrail peygamberlerine gönderilen vahiyler yer almaktadır. Davud’a atfedilen Mezmurlar (Arapçası Zebur) Ketuvim bölümündedir. Yahudiler bütün bu kitapların Tanrı tarafından vahyedildiğine inanmaktadırlar.</a:t>
            </a:r>
            <a:endParaRPr lang="tr-TR" sz="2000" b="1">
              <a:solidFill>
                <a:srgbClr val="FFFF00"/>
              </a:solidFill>
              <a:effectLst/>
            </a:endParaRPr>
          </a:p>
          <a:p>
            <a:pPr lvl="1" algn="just"/>
            <a:endParaRPr lang="tr-TR" sz="2000" b="1">
              <a:solidFill>
                <a:srgbClr val="FFFF00"/>
              </a:solidFill>
              <a:effectLst/>
            </a:endParaRPr>
          </a:p>
          <a:p>
            <a:endParaRPr lang="tr-TR"/>
          </a:p>
        </p:txBody>
      </p:sp>
      <p:pic>
        <p:nvPicPr>
          <p:cNvPr id="42906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219200"/>
            <a:ext cx="28194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29062" name="Text Box 6"/>
          <p:cNvSpPr txBox="1">
            <a:spLocks noChangeArrowheads="1"/>
          </p:cNvSpPr>
          <p:nvPr/>
        </p:nvSpPr>
        <p:spPr bwMode="auto">
          <a:xfrm>
            <a:off x="3581401" y="2895601"/>
            <a:ext cx="11731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0" fontAlgn="base" hangingPunct="0">
              <a:spcBef>
                <a:spcPct val="20000"/>
              </a:spcBef>
              <a:spcAft>
                <a:spcPct val="0"/>
              </a:spcAft>
              <a:buFontTx/>
              <a:buChar char="•"/>
            </a:pPr>
            <a:r>
              <a:rPr lang="tr-TR" b="1">
                <a:solidFill>
                  <a:srgbClr val="003300"/>
                </a:solidFill>
              </a:rPr>
              <a:t>kitaplar</a:t>
            </a:r>
          </a:p>
        </p:txBody>
      </p:sp>
      <p:sp>
        <p:nvSpPr>
          <p:cNvPr id="429063" name="Text Box 7"/>
          <p:cNvSpPr txBox="1">
            <a:spLocks noChangeArrowheads="1"/>
          </p:cNvSpPr>
          <p:nvPr/>
        </p:nvSpPr>
        <p:spPr bwMode="auto">
          <a:xfrm>
            <a:off x="2514600" y="3233738"/>
            <a:ext cx="2298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0" fontAlgn="base" hangingPunct="0">
              <a:spcBef>
                <a:spcPct val="20000"/>
              </a:spcBef>
              <a:spcAft>
                <a:spcPct val="0"/>
              </a:spcAft>
              <a:buFontTx/>
              <a:buChar char="•"/>
            </a:pPr>
            <a:r>
              <a:rPr lang="tr-TR" b="1">
                <a:solidFill>
                  <a:srgbClr val="800000"/>
                </a:solidFill>
              </a:rPr>
              <a:t>peygamberler</a:t>
            </a:r>
            <a:endParaRPr lang="tr-TR" sz="3000">
              <a:solidFill>
                <a:srgbClr val="FFFFFF"/>
              </a:solidFill>
            </a:endParaRPr>
          </a:p>
        </p:txBody>
      </p:sp>
      <p:pic>
        <p:nvPicPr>
          <p:cNvPr id="429064"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4267200"/>
            <a:ext cx="30480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29065" name="Text Box 9"/>
          <p:cNvSpPr txBox="1">
            <a:spLocks noChangeArrowheads="1"/>
          </p:cNvSpPr>
          <p:nvPr/>
        </p:nvSpPr>
        <p:spPr bwMode="auto">
          <a:xfrm>
            <a:off x="1524000" y="6491288"/>
            <a:ext cx="3619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eaLnBrk="0" fontAlgn="base" hangingPunct="0">
              <a:spcBef>
                <a:spcPct val="20000"/>
              </a:spcBef>
              <a:spcAft>
                <a:spcPct val="0"/>
              </a:spcAft>
              <a:buFontTx/>
              <a:buChar char="•"/>
            </a:pPr>
            <a:r>
              <a:rPr lang="tr-TR" b="1">
                <a:solidFill>
                  <a:srgbClr val="CC9900"/>
                </a:solidFill>
              </a:rPr>
              <a:t>Tanah’dan İbranice bir metin</a:t>
            </a:r>
          </a:p>
        </p:txBody>
      </p:sp>
      <p:sp>
        <p:nvSpPr>
          <p:cNvPr id="429066" name="Text Box 10"/>
          <p:cNvSpPr txBox="1">
            <a:spLocks noChangeArrowheads="1"/>
          </p:cNvSpPr>
          <p:nvPr/>
        </p:nvSpPr>
        <p:spPr bwMode="auto">
          <a:xfrm>
            <a:off x="2346326" y="2825751"/>
            <a:ext cx="1120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eaLnBrk="0" fontAlgn="base" hangingPunct="0">
              <a:spcBef>
                <a:spcPct val="20000"/>
              </a:spcBef>
              <a:spcAft>
                <a:spcPct val="0"/>
              </a:spcAft>
              <a:buFontTx/>
              <a:buChar char="•"/>
            </a:pPr>
            <a:r>
              <a:rPr lang="tr-TR" sz="2000" b="1">
                <a:solidFill>
                  <a:srgbClr val="000066"/>
                </a:solidFill>
              </a:rPr>
              <a:t>Tevrat</a:t>
            </a:r>
            <a:endParaRPr lang="tr-TR" sz="2000" b="1">
              <a:solidFill>
                <a:srgbClr val="FFFF00"/>
              </a:solidFill>
            </a:endParaRPr>
          </a:p>
        </p:txBody>
      </p:sp>
    </p:spTree>
    <p:extLst>
      <p:ext uri="{BB962C8B-B14F-4D97-AF65-F5344CB8AC3E}">
        <p14:creationId xmlns:p14="http://schemas.microsoft.com/office/powerpoint/2010/main" val="34668756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720841"/>
            <a:ext cx="7632848" cy="2585323"/>
          </a:xfrm>
          <a:prstGeom prst="rect">
            <a:avLst/>
          </a:prstGeom>
        </p:spPr>
        <p:txBody>
          <a:bodyPr wrap="square">
            <a:spAutoFit/>
          </a:bodyPr>
          <a:lstStyle/>
          <a:p>
            <a:r>
              <a:rPr lang="tr-TR" b="1" dirty="0">
                <a:solidFill>
                  <a:prstClr val="white"/>
                </a:solidFill>
              </a:rPr>
              <a:t>Ana Hatlar </a:t>
            </a:r>
            <a:endParaRPr lang="tr-TR" dirty="0">
              <a:solidFill>
                <a:prstClr val="white"/>
              </a:solidFill>
            </a:endParaRPr>
          </a:p>
          <a:p>
            <a:r>
              <a:rPr lang="tr-TR" dirty="0">
                <a:solidFill>
                  <a:prstClr val="white"/>
                </a:solidFill>
              </a:rPr>
              <a:t>1:1-9:14              İsrailliler Sina Dağı'ndan göç etmeye hazırlanıyor</a:t>
            </a:r>
          </a:p>
          <a:p>
            <a:r>
              <a:rPr lang="tr-TR" dirty="0">
                <a:solidFill>
                  <a:prstClr val="white"/>
                </a:solidFill>
              </a:rPr>
              <a:t>a. 1:1-4:49          Birinci sayım</a:t>
            </a:r>
          </a:p>
          <a:p>
            <a:r>
              <a:rPr lang="tr-TR" dirty="0">
                <a:solidFill>
                  <a:prstClr val="white"/>
                </a:solidFill>
              </a:rPr>
              <a:t>b. 5:1-8:26          Çeşitli yasalar, kurallar</a:t>
            </a:r>
          </a:p>
          <a:p>
            <a:r>
              <a:rPr lang="tr-TR" dirty="0">
                <a:solidFill>
                  <a:prstClr val="white"/>
                </a:solidFill>
              </a:rPr>
              <a:t>c. 9:1-14              İkinci </a:t>
            </a:r>
            <a:r>
              <a:rPr lang="tr-TR" dirty="0" err="1">
                <a:solidFill>
                  <a:prstClr val="white"/>
                </a:solidFill>
              </a:rPr>
              <a:t>Fısıh</a:t>
            </a:r>
            <a:r>
              <a:rPr lang="tr-TR" dirty="0">
                <a:solidFill>
                  <a:prstClr val="white"/>
                </a:solidFill>
              </a:rPr>
              <a:t> Bayramı</a:t>
            </a:r>
          </a:p>
          <a:p>
            <a:r>
              <a:rPr lang="tr-TR" dirty="0">
                <a:solidFill>
                  <a:prstClr val="white"/>
                </a:solidFill>
              </a:rPr>
              <a:t>9:15-21:35          Sina Dağı '</a:t>
            </a:r>
            <a:r>
              <a:rPr lang="tr-TR" dirty="0" err="1">
                <a:solidFill>
                  <a:prstClr val="white"/>
                </a:solidFill>
              </a:rPr>
              <a:t>ndan</a:t>
            </a:r>
            <a:r>
              <a:rPr lang="tr-TR" dirty="0">
                <a:solidFill>
                  <a:prstClr val="white"/>
                </a:solidFill>
              </a:rPr>
              <a:t> </a:t>
            </a:r>
            <a:r>
              <a:rPr lang="tr-TR" dirty="0" err="1">
                <a:solidFill>
                  <a:prstClr val="white"/>
                </a:solidFill>
              </a:rPr>
              <a:t>Moav'a</a:t>
            </a:r>
            <a:endParaRPr lang="tr-TR" dirty="0">
              <a:solidFill>
                <a:prstClr val="white"/>
              </a:solidFill>
            </a:endParaRPr>
          </a:p>
          <a:p>
            <a:r>
              <a:rPr lang="tr-TR" dirty="0">
                <a:solidFill>
                  <a:prstClr val="white"/>
                </a:solidFill>
              </a:rPr>
              <a:t>22:1-32:42          </a:t>
            </a:r>
            <a:r>
              <a:rPr lang="tr-TR" dirty="0" err="1">
                <a:solidFill>
                  <a:prstClr val="white"/>
                </a:solidFill>
              </a:rPr>
              <a:t>Moav'da</a:t>
            </a:r>
            <a:r>
              <a:rPr lang="tr-TR" dirty="0">
                <a:solidFill>
                  <a:prstClr val="white"/>
                </a:solidFill>
              </a:rPr>
              <a:t> geçen olaylar</a:t>
            </a:r>
          </a:p>
          <a:p>
            <a:r>
              <a:rPr lang="tr-TR" dirty="0">
                <a:solidFill>
                  <a:prstClr val="white"/>
                </a:solidFill>
              </a:rPr>
              <a:t>33:1-49               Mısır'dan </a:t>
            </a:r>
            <a:r>
              <a:rPr lang="tr-TR" dirty="0" err="1">
                <a:solidFill>
                  <a:prstClr val="white"/>
                </a:solidFill>
              </a:rPr>
              <a:t>Moav'a</a:t>
            </a:r>
            <a:r>
              <a:rPr lang="tr-TR" dirty="0">
                <a:solidFill>
                  <a:prstClr val="white"/>
                </a:solidFill>
              </a:rPr>
              <a:t> yolculuğun özeti</a:t>
            </a:r>
          </a:p>
          <a:p>
            <a:r>
              <a:rPr lang="tr-TR" dirty="0">
                <a:solidFill>
                  <a:prstClr val="white"/>
                </a:solidFill>
              </a:rPr>
              <a:t>33:50-36:13        </a:t>
            </a:r>
            <a:r>
              <a:rPr lang="tr-TR" dirty="0" err="1">
                <a:solidFill>
                  <a:prstClr val="white"/>
                </a:solidFill>
              </a:rPr>
              <a:t>Şeria</a:t>
            </a:r>
            <a:r>
              <a:rPr lang="tr-TR" dirty="0">
                <a:solidFill>
                  <a:prstClr val="white"/>
                </a:solidFill>
              </a:rPr>
              <a:t> Irmağı'nın karşı yakasına geçmeden verilen kurallar</a:t>
            </a:r>
            <a:endParaRPr lang="tr-TR" dirty="0">
              <a:solidFill>
                <a:prstClr val="white"/>
              </a:solidFill>
            </a:endParaRPr>
          </a:p>
        </p:txBody>
      </p:sp>
    </p:spTree>
    <p:extLst>
      <p:ext uri="{BB962C8B-B14F-4D97-AF65-F5344CB8AC3E}">
        <p14:creationId xmlns:p14="http://schemas.microsoft.com/office/powerpoint/2010/main" val="1725833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03512" y="2"/>
            <a:ext cx="8712968" cy="6186309"/>
          </a:xfrm>
          <a:prstGeom prst="rect">
            <a:avLst/>
          </a:prstGeom>
        </p:spPr>
        <p:txBody>
          <a:bodyPr wrap="square">
            <a:spAutoFit/>
          </a:bodyPr>
          <a:lstStyle/>
          <a:p>
            <a:pPr algn="r"/>
            <a:r>
              <a:rPr lang="tr-TR" b="1" dirty="0">
                <a:solidFill>
                  <a:prstClr val="white"/>
                </a:solidFill>
              </a:rPr>
              <a:t>YASANIN TEKRARI</a:t>
            </a:r>
            <a:endParaRPr lang="tr-TR" dirty="0">
              <a:solidFill>
                <a:prstClr val="white"/>
              </a:solidFill>
            </a:endParaRPr>
          </a:p>
          <a:p>
            <a:endParaRPr lang="tr-TR" dirty="0">
              <a:solidFill>
                <a:prstClr val="white"/>
              </a:solidFill>
            </a:endParaRPr>
          </a:p>
          <a:p>
            <a:endParaRPr lang="tr-TR" dirty="0">
              <a:solidFill>
                <a:prstClr val="white"/>
              </a:solidFill>
            </a:endParaRPr>
          </a:p>
          <a:p>
            <a:endParaRPr lang="tr-TR" dirty="0">
              <a:solidFill>
                <a:prstClr val="white"/>
              </a:solidFill>
            </a:endParaRPr>
          </a:p>
          <a:p>
            <a:r>
              <a:rPr lang="tr-TR" dirty="0">
                <a:solidFill>
                  <a:prstClr val="white"/>
                </a:solidFill>
              </a:rPr>
              <a:t>İsrail halkı Kenan topraklarına girmeden önce </a:t>
            </a:r>
            <a:r>
              <a:rPr lang="tr-TR" dirty="0" err="1">
                <a:solidFill>
                  <a:prstClr val="white"/>
                </a:solidFill>
              </a:rPr>
              <a:t>Moav'da</a:t>
            </a:r>
            <a:r>
              <a:rPr lang="tr-TR" dirty="0">
                <a:solidFill>
                  <a:prstClr val="white"/>
                </a:solidFill>
              </a:rPr>
              <a:t> konakladı. Bu ki­tap Musa'nın halka birkaç kez seslenişini içerir.</a:t>
            </a:r>
          </a:p>
          <a:p>
            <a:r>
              <a:rPr lang="tr-TR" dirty="0">
                <a:solidFill>
                  <a:prstClr val="white"/>
                </a:solidFill>
              </a:rPr>
              <a:t>Eski çeviride </a:t>
            </a:r>
            <a:r>
              <a:rPr lang="tr-TR" dirty="0" err="1">
                <a:solidFill>
                  <a:prstClr val="white"/>
                </a:solidFill>
              </a:rPr>
              <a:t>Tesniye</a:t>
            </a:r>
            <a:r>
              <a:rPr lang="tr-TR" dirty="0">
                <a:solidFill>
                  <a:prstClr val="white"/>
                </a:solidFill>
              </a:rPr>
              <a:t> diye bilinen Yasanın Tekrarı Kitabı'nda yazılan önem­li konular şunlardır:</a:t>
            </a:r>
          </a:p>
          <a:p>
            <a:r>
              <a:rPr lang="tr-TR" dirty="0">
                <a:solidFill>
                  <a:prstClr val="white"/>
                </a:solidFill>
              </a:rPr>
              <a:t>1. Musa son kırk yılın önemli olaylarını anımsatıyor. Çölde dolandıkları sürece Tanrı'nın İsrail halkını nasıl kayırdığını anımsamalarını, Tanrı' ya itaatli ve sadık olmalarını diliyor.</a:t>
            </a:r>
          </a:p>
          <a:p>
            <a:r>
              <a:rPr lang="tr-TR" dirty="0">
                <a:solidFill>
                  <a:prstClr val="white"/>
                </a:solidFill>
              </a:rPr>
              <a:t>2. Musa On Buyruk'u tekrarlıyor. İlk buyruğun önemini vurguluyor. Yal­nız ve yalnız Tanrı’ya adanmaları için halka sesleniyor. Vaat edilen Ke­nan topraklarında İsrail halkına yön verecek çeşitli kural, ilke ve buyruk­ları yeniden açıklıyor. Bu yüzden kitaba "Yasanın Tekrarı" adı verildi.</a:t>
            </a:r>
          </a:p>
          <a:p>
            <a:r>
              <a:rPr lang="tr-TR" dirty="0">
                <a:solidFill>
                  <a:prstClr val="white"/>
                </a:solidFill>
              </a:rPr>
              <a:t>3. Musa halka Tanrı'nın onlarla yaptığı antlaşmanın anlamını anımsatı­yor, bu antlaşmaya bağlı kalmalarını istiyor.</a:t>
            </a:r>
          </a:p>
          <a:p>
            <a:r>
              <a:rPr lang="tr-TR" dirty="0">
                <a:solidFill>
                  <a:prstClr val="white"/>
                </a:solidFill>
              </a:rPr>
              <a:t>4. </a:t>
            </a:r>
            <a:r>
              <a:rPr lang="tr-TR" dirty="0" err="1">
                <a:solidFill>
                  <a:prstClr val="white"/>
                </a:solidFill>
              </a:rPr>
              <a:t>Yeşu</a:t>
            </a:r>
            <a:r>
              <a:rPr lang="tr-TR" dirty="0">
                <a:solidFill>
                  <a:prstClr val="white"/>
                </a:solidFill>
              </a:rPr>
              <a:t> Musa'dan sonra halkın önderliğine atanıyor. Tanrı'nın sadakati­ni hatırlatan bir ezgi okuyup İsrail oymaklarını kutsadıktan sonra Musa </a:t>
            </a:r>
            <a:r>
              <a:rPr lang="tr-TR" dirty="0" err="1">
                <a:solidFill>
                  <a:prstClr val="white"/>
                </a:solidFill>
              </a:rPr>
              <a:t>Moav'da</a:t>
            </a:r>
            <a:r>
              <a:rPr lang="tr-TR" dirty="0">
                <a:solidFill>
                  <a:prstClr val="white"/>
                </a:solidFill>
              </a:rPr>
              <a:t>, </a:t>
            </a:r>
            <a:r>
              <a:rPr lang="tr-TR" dirty="0" err="1">
                <a:solidFill>
                  <a:prstClr val="white"/>
                </a:solidFill>
              </a:rPr>
              <a:t>Şeria</a:t>
            </a:r>
            <a:r>
              <a:rPr lang="tr-TR" dirty="0">
                <a:solidFill>
                  <a:prstClr val="white"/>
                </a:solidFill>
              </a:rPr>
              <a:t> Irmağı '</a:t>
            </a:r>
            <a:r>
              <a:rPr lang="tr-TR" dirty="0" err="1">
                <a:solidFill>
                  <a:prstClr val="white"/>
                </a:solidFill>
              </a:rPr>
              <a:t>nın</a:t>
            </a:r>
            <a:r>
              <a:rPr lang="tr-TR" dirty="0">
                <a:solidFill>
                  <a:prstClr val="white"/>
                </a:solidFill>
              </a:rPr>
              <a:t> doğu kesiminde ölüyor.</a:t>
            </a:r>
          </a:p>
          <a:p>
            <a:endParaRPr lang="tr-TR" dirty="0">
              <a:solidFill>
                <a:prstClr val="white"/>
              </a:solidFill>
            </a:endParaRPr>
          </a:p>
          <a:p>
            <a:r>
              <a:rPr lang="tr-TR" dirty="0">
                <a:solidFill>
                  <a:prstClr val="white"/>
                </a:solidFill>
              </a:rPr>
              <a:t> </a:t>
            </a:r>
          </a:p>
        </p:txBody>
      </p:sp>
    </p:spTree>
    <p:extLst>
      <p:ext uri="{BB962C8B-B14F-4D97-AF65-F5344CB8AC3E}">
        <p14:creationId xmlns:p14="http://schemas.microsoft.com/office/powerpoint/2010/main" val="340720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810000" y="3717033"/>
            <a:ext cx="4572000" cy="2585323"/>
          </a:xfrm>
          <a:prstGeom prst="rect">
            <a:avLst/>
          </a:prstGeom>
        </p:spPr>
        <p:txBody>
          <a:bodyPr wrap="square">
            <a:spAutoFit/>
          </a:bodyPr>
          <a:lstStyle/>
          <a:p>
            <a:r>
              <a:rPr lang="tr-TR" b="1" dirty="0">
                <a:solidFill>
                  <a:prstClr val="white"/>
                </a:solidFill>
              </a:rPr>
              <a:t>Ana Hatlar</a:t>
            </a:r>
            <a:br>
              <a:rPr lang="tr-TR" b="1" dirty="0">
                <a:solidFill>
                  <a:prstClr val="white"/>
                </a:solidFill>
              </a:rPr>
            </a:br>
            <a:endParaRPr lang="tr-TR" dirty="0">
              <a:solidFill>
                <a:prstClr val="white"/>
              </a:solidFill>
            </a:endParaRPr>
          </a:p>
          <a:p>
            <a:r>
              <a:rPr lang="tr-TR" dirty="0">
                <a:solidFill>
                  <a:prstClr val="white"/>
                </a:solidFill>
              </a:rPr>
              <a:t>1:1-4:49              Musa'nın halka seslenişi</a:t>
            </a:r>
          </a:p>
          <a:p>
            <a:r>
              <a:rPr lang="tr-TR" dirty="0">
                <a:solidFill>
                  <a:prstClr val="white"/>
                </a:solidFill>
              </a:rPr>
              <a:t>5:1-26:19            Musa yasaları, buyrukları tekrarlıyor</a:t>
            </a:r>
          </a:p>
          <a:p>
            <a:r>
              <a:rPr lang="tr-TR" dirty="0">
                <a:solidFill>
                  <a:prstClr val="white"/>
                </a:solidFill>
              </a:rPr>
              <a:t>27:1-28:68          Bereket ve lanet</a:t>
            </a:r>
          </a:p>
          <a:p>
            <a:r>
              <a:rPr lang="tr-TR" dirty="0">
                <a:solidFill>
                  <a:prstClr val="white"/>
                </a:solidFill>
              </a:rPr>
              <a:t>29:1-30:20          Antlaşma yeniden yapılıyor</a:t>
            </a:r>
          </a:p>
          <a:p>
            <a:r>
              <a:rPr lang="tr-TR" dirty="0">
                <a:solidFill>
                  <a:prstClr val="white"/>
                </a:solidFill>
              </a:rPr>
              <a:t>31:1-33:29          Musa'nın son sözleri</a:t>
            </a:r>
          </a:p>
          <a:p>
            <a:r>
              <a:rPr lang="tr-TR" dirty="0">
                <a:solidFill>
                  <a:prstClr val="white"/>
                </a:solidFill>
              </a:rPr>
              <a:t>34:1-12               Musa'nın ölümü</a:t>
            </a:r>
            <a:endParaRPr lang="tr-TR" dirty="0">
              <a:solidFill>
                <a:prstClr val="white"/>
              </a:solidFill>
            </a:endParaRPr>
          </a:p>
        </p:txBody>
      </p:sp>
      <p:sp>
        <p:nvSpPr>
          <p:cNvPr id="3" name="2 Dikdörtgen"/>
          <p:cNvSpPr/>
          <p:nvPr/>
        </p:nvSpPr>
        <p:spPr>
          <a:xfrm>
            <a:off x="1991544" y="548682"/>
            <a:ext cx="8424936" cy="2031325"/>
          </a:xfrm>
          <a:prstGeom prst="rect">
            <a:avLst/>
          </a:prstGeom>
        </p:spPr>
        <p:txBody>
          <a:bodyPr wrap="square">
            <a:spAutoFit/>
          </a:bodyPr>
          <a:lstStyle/>
          <a:p>
            <a:r>
              <a:rPr lang="tr-TR" dirty="0">
                <a:solidFill>
                  <a:prstClr val="white"/>
                </a:solidFill>
              </a:rPr>
              <a:t>Bu kitabın en önemli konusu şudur: Tanrı sevdiği ve seçtiği halkını kurtar­dı ve kutsadı. Halk bunu unutmamalı, Tanrı'nın bereketlerine kavuşmak için O'nu sevmeli ve itaat etmelidir.</a:t>
            </a:r>
          </a:p>
          <a:p>
            <a:r>
              <a:rPr lang="tr-TR" dirty="0">
                <a:solidFill>
                  <a:prstClr val="white"/>
                </a:solidFill>
              </a:rPr>
              <a:t>Bu kitabın teması 6:4-5 ayetlerinde özetlenir. İsa'nın en büyük buyruk diye nitelediği bu ayetler şöyle der:</a:t>
            </a:r>
          </a:p>
          <a:p>
            <a:r>
              <a:rPr lang="tr-TR" dirty="0">
                <a:solidFill>
                  <a:prstClr val="white"/>
                </a:solidFill>
              </a:rPr>
              <a:t>"Dinle, ey İsrail! Tanrımız RAB tek </a:t>
            </a:r>
            <a:r>
              <a:rPr lang="tr-TR" dirty="0" err="1">
                <a:solidFill>
                  <a:prstClr val="white"/>
                </a:solidFill>
              </a:rPr>
              <a:t>RAB'dir</a:t>
            </a:r>
            <a:r>
              <a:rPr lang="tr-TR" dirty="0">
                <a:solidFill>
                  <a:prstClr val="white"/>
                </a:solidFill>
              </a:rPr>
              <a:t>. Tanrınız </a:t>
            </a:r>
            <a:r>
              <a:rPr lang="tr-TR" dirty="0" err="1">
                <a:solidFill>
                  <a:prstClr val="white"/>
                </a:solidFill>
              </a:rPr>
              <a:t>RAB'bi</a:t>
            </a:r>
            <a:r>
              <a:rPr lang="tr-TR" dirty="0">
                <a:solidFill>
                  <a:prstClr val="white"/>
                </a:solidFill>
              </a:rPr>
              <a:t> bütün yüreğinizle, bütün canınızla, bütün gücünüzle seveceksiniz."</a:t>
            </a:r>
            <a:endParaRPr lang="tr-TR" dirty="0">
              <a:solidFill>
                <a:prstClr val="white"/>
              </a:solidFill>
            </a:endParaRPr>
          </a:p>
        </p:txBody>
      </p:sp>
    </p:spTree>
    <p:extLst>
      <p:ext uri="{BB962C8B-B14F-4D97-AF65-F5344CB8AC3E}">
        <p14:creationId xmlns:p14="http://schemas.microsoft.com/office/powerpoint/2010/main" val="834535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0648"/>
            <a:ext cx="8229600" cy="504056"/>
          </a:xfrm>
        </p:spPr>
        <p:txBody>
          <a:bodyPr>
            <a:normAutofit fontScale="90000"/>
          </a:bodyPr>
          <a:lstStyle/>
          <a:p>
            <a:pPr algn="ctr"/>
            <a:r>
              <a:rPr lang="tr-TR" dirty="0" smtClean="0"/>
              <a:t>NEVİİM</a:t>
            </a:r>
            <a:endParaRPr lang="tr-TR" dirty="0"/>
          </a:p>
        </p:txBody>
      </p:sp>
      <p:sp>
        <p:nvSpPr>
          <p:cNvPr id="3" name="2 İçerik Yer Tutucusu"/>
          <p:cNvSpPr>
            <a:spLocks noGrp="1"/>
          </p:cNvSpPr>
          <p:nvPr>
            <p:ph idx="1"/>
          </p:nvPr>
        </p:nvSpPr>
        <p:spPr>
          <a:xfrm>
            <a:off x="1981200" y="836712"/>
            <a:ext cx="8229600" cy="5487888"/>
          </a:xfrm>
        </p:spPr>
        <p:txBody>
          <a:bodyPr/>
          <a:lstStyle/>
          <a:p>
            <a:r>
              <a:rPr lang="tr-TR" dirty="0" err="1" smtClean="0"/>
              <a:t>Yeşu</a:t>
            </a:r>
            <a:r>
              <a:rPr lang="tr-TR" dirty="0" smtClean="0"/>
              <a:t>, </a:t>
            </a:r>
            <a:r>
              <a:rPr lang="tr-TR" dirty="0" err="1" smtClean="0"/>
              <a:t>Yehoshua</a:t>
            </a:r>
            <a:r>
              <a:rPr lang="tr-TR" dirty="0" smtClean="0"/>
              <a:t> (</a:t>
            </a:r>
            <a:r>
              <a:rPr lang="he-IL" dirty="0" smtClean="0"/>
              <a:t>יהושע) </a:t>
            </a:r>
            <a:endParaRPr lang="tr-TR" dirty="0" smtClean="0"/>
          </a:p>
          <a:p>
            <a:r>
              <a:rPr lang="tr-TR" dirty="0" smtClean="0"/>
              <a:t>Hakimler, </a:t>
            </a:r>
            <a:r>
              <a:rPr lang="tr-TR" dirty="0" err="1" smtClean="0"/>
              <a:t>Shoftim</a:t>
            </a:r>
            <a:r>
              <a:rPr lang="tr-TR" dirty="0" smtClean="0"/>
              <a:t> </a:t>
            </a:r>
            <a:r>
              <a:rPr lang="he-IL" dirty="0" smtClean="0"/>
              <a:t>שופטים) </a:t>
            </a:r>
            <a:r>
              <a:rPr lang="tr-TR" dirty="0" smtClean="0"/>
              <a:t>)</a:t>
            </a:r>
          </a:p>
          <a:p>
            <a:r>
              <a:rPr lang="tr-TR" dirty="0" smtClean="0">
                <a:hlinkClick r:id="rId2" tooltip="Books of Samuel"/>
              </a:rPr>
              <a:t>I ve II. </a:t>
            </a:r>
            <a:r>
              <a:rPr lang="tr-TR" dirty="0" err="1" smtClean="0">
                <a:hlinkClick r:id="rId2" tooltip="Books of Samuel"/>
              </a:rPr>
              <a:t>Samuel</a:t>
            </a:r>
            <a:r>
              <a:rPr lang="tr-TR" dirty="0" smtClean="0"/>
              <a:t>, </a:t>
            </a:r>
            <a:r>
              <a:rPr lang="tr-TR" dirty="0" err="1" smtClean="0"/>
              <a:t>Sh'muel</a:t>
            </a:r>
            <a:r>
              <a:rPr lang="he-IL" dirty="0" smtClean="0"/>
              <a:t>שמואל) </a:t>
            </a:r>
            <a:r>
              <a:rPr lang="tr-TR" dirty="0" smtClean="0"/>
              <a:t>)</a:t>
            </a:r>
          </a:p>
          <a:p>
            <a:r>
              <a:rPr lang="tr-TR" dirty="0" smtClean="0"/>
              <a:t>I ve II. Krallar, </a:t>
            </a:r>
            <a:r>
              <a:rPr lang="tr-TR" dirty="0" err="1" smtClean="0"/>
              <a:t>Melakhim</a:t>
            </a:r>
            <a:r>
              <a:rPr lang="tr-TR" dirty="0" smtClean="0"/>
              <a:t> </a:t>
            </a:r>
            <a:r>
              <a:rPr lang="he-IL" dirty="0" smtClean="0"/>
              <a:t>מלכים) </a:t>
            </a:r>
            <a:r>
              <a:rPr lang="tr-TR" dirty="0" smtClean="0"/>
              <a:t>)</a:t>
            </a:r>
          </a:p>
          <a:p>
            <a:r>
              <a:rPr lang="tr-TR" dirty="0" err="1" smtClean="0"/>
              <a:t>İşaya</a:t>
            </a:r>
            <a:r>
              <a:rPr lang="tr-TR" dirty="0" smtClean="0"/>
              <a:t>, </a:t>
            </a:r>
            <a:r>
              <a:rPr lang="tr-TR" dirty="0" err="1" smtClean="0"/>
              <a:t>Yeshayahu</a:t>
            </a:r>
            <a:r>
              <a:rPr lang="tr-TR" dirty="0" smtClean="0"/>
              <a:t> (</a:t>
            </a:r>
            <a:r>
              <a:rPr lang="he-IL" dirty="0" smtClean="0"/>
              <a:t>ישעיהו</a:t>
            </a:r>
            <a:r>
              <a:rPr lang="tr-TR" dirty="0" smtClean="0"/>
              <a:t> )</a:t>
            </a:r>
          </a:p>
          <a:p>
            <a:r>
              <a:rPr lang="tr-TR" dirty="0" err="1" smtClean="0"/>
              <a:t>Yeremya</a:t>
            </a:r>
            <a:r>
              <a:rPr lang="tr-TR" dirty="0" smtClean="0"/>
              <a:t>, </a:t>
            </a:r>
            <a:r>
              <a:rPr lang="tr-TR" dirty="0" err="1" smtClean="0"/>
              <a:t>Yirmiyahu</a:t>
            </a:r>
            <a:r>
              <a:rPr lang="tr-TR" dirty="0" smtClean="0"/>
              <a:t> </a:t>
            </a:r>
            <a:r>
              <a:rPr lang="he-IL" dirty="0" smtClean="0"/>
              <a:t>ירמיהו) </a:t>
            </a:r>
            <a:r>
              <a:rPr lang="tr-TR" dirty="0" smtClean="0"/>
              <a:t> )</a:t>
            </a:r>
          </a:p>
          <a:p>
            <a:r>
              <a:rPr lang="tr-TR" dirty="0" err="1" smtClean="0">
                <a:hlinkClick r:id="rId3" tooltip="Book of Ezekiel"/>
              </a:rPr>
              <a:t>Ezekiel</a:t>
            </a:r>
            <a:r>
              <a:rPr lang="tr-TR" dirty="0" smtClean="0"/>
              <a:t>, </a:t>
            </a:r>
            <a:r>
              <a:rPr lang="tr-TR" dirty="0" err="1" smtClean="0"/>
              <a:t>Yekhezkel</a:t>
            </a:r>
            <a:r>
              <a:rPr lang="tr-TR" dirty="0" smtClean="0"/>
              <a:t> (</a:t>
            </a:r>
            <a:r>
              <a:rPr lang="he-IL" dirty="0" smtClean="0"/>
              <a:t>יחזקאל) </a:t>
            </a:r>
            <a:endParaRPr lang="tr-TR" dirty="0" smtClean="0"/>
          </a:p>
          <a:p>
            <a:r>
              <a:rPr lang="tr-TR" dirty="0" err="1" smtClean="0"/>
              <a:t>Oniki</a:t>
            </a:r>
            <a:r>
              <a:rPr lang="tr-TR" dirty="0" smtClean="0"/>
              <a:t> Küçük Peygamber, Tre Asar (</a:t>
            </a:r>
            <a:r>
              <a:rPr lang="he-IL" dirty="0" smtClean="0"/>
              <a:t>תרי עשר)</a:t>
            </a:r>
            <a:r>
              <a:rPr lang="tr-TR" dirty="0" smtClean="0"/>
              <a:t> )</a:t>
            </a:r>
            <a:endParaRPr lang="tr-TR" dirty="0"/>
          </a:p>
        </p:txBody>
      </p:sp>
    </p:spTree>
    <p:extLst>
      <p:ext uri="{BB962C8B-B14F-4D97-AF65-F5344CB8AC3E}">
        <p14:creationId xmlns:p14="http://schemas.microsoft.com/office/powerpoint/2010/main" val="3016612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908720"/>
            <a:ext cx="8229600" cy="5415880"/>
          </a:xfrm>
        </p:spPr>
        <p:txBody>
          <a:bodyPr>
            <a:normAutofit fontScale="92500" lnSpcReduction="20000"/>
          </a:bodyPr>
          <a:lstStyle/>
          <a:p>
            <a:pPr algn="ctr">
              <a:buNone/>
            </a:pPr>
            <a:r>
              <a:rPr lang="tr-TR" dirty="0" smtClean="0"/>
              <a:t>ONİKİ KÜÇÜK PEYGAMBER</a:t>
            </a:r>
          </a:p>
          <a:p>
            <a:endParaRPr lang="tr-TR" dirty="0" smtClean="0"/>
          </a:p>
          <a:p>
            <a:r>
              <a:rPr lang="tr-TR" dirty="0" smtClean="0"/>
              <a:t>A. </a:t>
            </a:r>
            <a:r>
              <a:rPr lang="tr-TR" dirty="0" err="1" smtClean="0">
                <a:hlinkClick r:id="rId2" tooltip="Book of Hosea"/>
              </a:rPr>
              <a:t>Hosea</a:t>
            </a:r>
            <a:r>
              <a:rPr lang="tr-TR" dirty="0" smtClean="0"/>
              <a:t>, </a:t>
            </a:r>
            <a:r>
              <a:rPr lang="tr-TR" dirty="0" err="1" smtClean="0"/>
              <a:t>Hoshea</a:t>
            </a:r>
            <a:r>
              <a:rPr lang="tr-TR" dirty="0" smtClean="0"/>
              <a:t> (</a:t>
            </a:r>
            <a:r>
              <a:rPr lang="he-IL" dirty="0" smtClean="0"/>
              <a:t>הושע)</a:t>
            </a:r>
          </a:p>
          <a:p>
            <a:r>
              <a:rPr lang="tr-TR" dirty="0" smtClean="0"/>
              <a:t>B. </a:t>
            </a:r>
            <a:r>
              <a:rPr lang="tr-TR" dirty="0" err="1" smtClean="0"/>
              <a:t>Y</a:t>
            </a:r>
            <a:r>
              <a:rPr lang="tr-TR" dirty="0" err="1" smtClean="0">
                <a:hlinkClick r:id="rId3" tooltip="Book of Joel"/>
              </a:rPr>
              <a:t>oel</a:t>
            </a:r>
            <a:r>
              <a:rPr lang="tr-TR" dirty="0" smtClean="0"/>
              <a:t>, </a:t>
            </a:r>
            <a:r>
              <a:rPr lang="tr-TR" dirty="0" err="1" smtClean="0"/>
              <a:t>Yoel</a:t>
            </a:r>
            <a:r>
              <a:rPr lang="tr-TR" dirty="0" smtClean="0"/>
              <a:t> (</a:t>
            </a:r>
            <a:r>
              <a:rPr lang="he-IL" dirty="0" smtClean="0"/>
              <a:t>יואל)</a:t>
            </a:r>
          </a:p>
          <a:p>
            <a:r>
              <a:rPr lang="tr-TR" dirty="0" smtClean="0"/>
              <a:t>C. </a:t>
            </a:r>
            <a:r>
              <a:rPr lang="tr-TR" dirty="0" err="1" smtClean="0">
                <a:hlinkClick r:id="rId4" tooltip="Book of Amos"/>
              </a:rPr>
              <a:t>Amos</a:t>
            </a:r>
            <a:r>
              <a:rPr lang="tr-TR" dirty="0" smtClean="0"/>
              <a:t>  </a:t>
            </a:r>
            <a:r>
              <a:rPr lang="tr-TR" dirty="0" err="1" smtClean="0"/>
              <a:t>Amos</a:t>
            </a:r>
            <a:r>
              <a:rPr lang="tr-TR" dirty="0" smtClean="0"/>
              <a:t> (</a:t>
            </a:r>
            <a:r>
              <a:rPr lang="he-IL" dirty="0" smtClean="0"/>
              <a:t>עמוס)</a:t>
            </a:r>
          </a:p>
          <a:p>
            <a:r>
              <a:rPr lang="tr-TR" dirty="0" smtClean="0"/>
              <a:t>D. </a:t>
            </a:r>
            <a:r>
              <a:rPr lang="tr-TR" dirty="0" err="1" smtClean="0">
                <a:hlinkClick r:id="rId5" tooltip="Book of Obadiah"/>
              </a:rPr>
              <a:t>Obadiah</a:t>
            </a:r>
            <a:r>
              <a:rPr lang="tr-TR" dirty="0" smtClean="0"/>
              <a:t>, </a:t>
            </a:r>
            <a:r>
              <a:rPr lang="tr-TR" dirty="0" err="1" smtClean="0"/>
              <a:t>Ovadyah</a:t>
            </a:r>
            <a:r>
              <a:rPr lang="tr-TR" dirty="0" smtClean="0"/>
              <a:t> (</a:t>
            </a:r>
            <a:r>
              <a:rPr lang="he-IL" dirty="0" smtClean="0"/>
              <a:t>עבדיה)</a:t>
            </a:r>
          </a:p>
          <a:p>
            <a:r>
              <a:rPr lang="tr-TR" dirty="0" smtClean="0"/>
              <a:t>E. </a:t>
            </a:r>
            <a:r>
              <a:rPr lang="tr-TR" dirty="0" smtClean="0">
                <a:solidFill>
                  <a:srgbClr val="FFC000"/>
                </a:solidFill>
              </a:rPr>
              <a:t>Yunus</a:t>
            </a:r>
            <a:r>
              <a:rPr lang="tr-TR" dirty="0" smtClean="0"/>
              <a:t>, </a:t>
            </a:r>
            <a:r>
              <a:rPr lang="tr-TR" dirty="0" err="1" smtClean="0"/>
              <a:t>Yonah</a:t>
            </a:r>
            <a:r>
              <a:rPr lang="tr-TR" dirty="0" smtClean="0"/>
              <a:t> (</a:t>
            </a:r>
            <a:r>
              <a:rPr lang="he-IL" dirty="0" smtClean="0"/>
              <a:t>יונה)</a:t>
            </a:r>
          </a:p>
          <a:p>
            <a:r>
              <a:rPr lang="tr-TR" dirty="0" smtClean="0"/>
              <a:t>F. Mika, </a:t>
            </a:r>
            <a:r>
              <a:rPr lang="tr-TR" dirty="0" err="1" smtClean="0"/>
              <a:t>Mikhah</a:t>
            </a:r>
            <a:r>
              <a:rPr lang="tr-TR" dirty="0" smtClean="0"/>
              <a:t> (</a:t>
            </a:r>
            <a:r>
              <a:rPr lang="he-IL" dirty="0" smtClean="0"/>
              <a:t>מיכה)</a:t>
            </a:r>
          </a:p>
          <a:p>
            <a:r>
              <a:rPr lang="tr-TR" dirty="0" smtClean="0"/>
              <a:t>G. </a:t>
            </a:r>
            <a:r>
              <a:rPr lang="tr-TR" dirty="0" err="1" smtClean="0">
                <a:hlinkClick r:id="rId6" tooltip="Book of Nahum"/>
              </a:rPr>
              <a:t>Nahum</a:t>
            </a:r>
            <a:r>
              <a:rPr lang="tr-TR" dirty="0" smtClean="0"/>
              <a:t>, </a:t>
            </a:r>
            <a:r>
              <a:rPr lang="tr-TR" dirty="0" err="1" smtClean="0"/>
              <a:t>Nahum</a:t>
            </a:r>
            <a:r>
              <a:rPr lang="tr-TR" dirty="0" smtClean="0"/>
              <a:t> (</a:t>
            </a:r>
            <a:r>
              <a:rPr lang="he-IL" dirty="0" smtClean="0"/>
              <a:t>נחום)</a:t>
            </a:r>
          </a:p>
          <a:p>
            <a:r>
              <a:rPr lang="tr-TR" dirty="0" smtClean="0"/>
              <a:t>H. </a:t>
            </a:r>
            <a:r>
              <a:rPr lang="tr-TR" dirty="0" err="1" smtClean="0">
                <a:hlinkClick r:id="rId7" tooltip="Book of Habakkuk"/>
              </a:rPr>
              <a:t>Habakkuk</a:t>
            </a:r>
            <a:r>
              <a:rPr lang="tr-TR" dirty="0" smtClean="0"/>
              <a:t>, </a:t>
            </a:r>
            <a:r>
              <a:rPr lang="tr-TR" dirty="0" err="1" smtClean="0"/>
              <a:t>Havakuk</a:t>
            </a:r>
            <a:r>
              <a:rPr lang="tr-TR" dirty="0" smtClean="0"/>
              <a:t> (</a:t>
            </a:r>
            <a:r>
              <a:rPr lang="he-IL" dirty="0" smtClean="0"/>
              <a:t>חבקוק)</a:t>
            </a:r>
          </a:p>
          <a:p>
            <a:r>
              <a:rPr lang="tr-TR" dirty="0" smtClean="0"/>
              <a:t>I. </a:t>
            </a:r>
            <a:r>
              <a:rPr lang="tr-TR" dirty="0" err="1" smtClean="0"/>
              <a:t>Sefenya</a:t>
            </a:r>
            <a:r>
              <a:rPr lang="tr-TR" dirty="0" smtClean="0"/>
              <a:t>, </a:t>
            </a:r>
            <a:r>
              <a:rPr lang="tr-TR" dirty="0" err="1" smtClean="0"/>
              <a:t>Tsefanya</a:t>
            </a:r>
            <a:r>
              <a:rPr lang="tr-TR" dirty="0" smtClean="0"/>
              <a:t> (</a:t>
            </a:r>
            <a:r>
              <a:rPr lang="he-IL" dirty="0" smtClean="0"/>
              <a:t>צפניה)</a:t>
            </a:r>
          </a:p>
          <a:p>
            <a:r>
              <a:rPr lang="tr-TR" dirty="0" smtClean="0"/>
              <a:t>J. </a:t>
            </a:r>
            <a:r>
              <a:rPr lang="tr-TR" dirty="0" err="1" smtClean="0"/>
              <a:t>Haggay</a:t>
            </a:r>
            <a:r>
              <a:rPr lang="tr-TR" dirty="0" smtClean="0"/>
              <a:t>, </a:t>
            </a:r>
            <a:r>
              <a:rPr lang="tr-TR" dirty="0" err="1" smtClean="0"/>
              <a:t>Khagay</a:t>
            </a:r>
            <a:r>
              <a:rPr lang="tr-TR" dirty="0" smtClean="0"/>
              <a:t> (</a:t>
            </a:r>
            <a:r>
              <a:rPr lang="he-IL" dirty="0" smtClean="0"/>
              <a:t>חגי)</a:t>
            </a:r>
          </a:p>
          <a:p>
            <a:r>
              <a:rPr lang="tr-TR" dirty="0" smtClean="0"/>
              <a:t>K. Zekeriya, </a:t>
            </a:r>
            <a:r>
              <a:rPr lang="tr-TR" dirty="0" err="1" smtClean="0"/>
              <a:t>Zekharyah</a:t>
            </a:r>
            <a:r>
              <a:rPr lang="tr-TR" dirty="0" smtClean="0"/>
              <a:t> (</a:t>
            </a:r>
            <a:r>
              <a:rPr lang="he-IL" dirty="0" smtClean="0"/>
              <a:t>זכריה)</a:t>
            </a:r>
          </a:p>
          <a:p>
            <a:r>
              <a:rPr lang="tr-TR" dirty="0" smtClean="0"/>
              <a:t>L. </a:t>
            </a:r>
            <a:r>
              <a:rPr lang="tr-TR" dirty="0" err="1" smtClean="0">
                <a:hlinkClick r:id="rId8" tooltip="Book of Malachi"/>
              </a:rPr>
              <a:t>Malaki</a:t>
            </a:r>
            <a:r>
              <a:rPr lang="tr-TR" dirty="0" smtClean="0"/>
              <a:t>, </a:t>
            </a:r>
            <a:r>
              <a:rPr lang="tr-TR" dirty="0" err="1" smtClean="0"/>
              <a:t>Malakhi</a:t>
            </a:r>
            <a:r>
              <a:rPr lang="tr-TR" dirty="0" smtClean="0"/>
              <a:t> (</a:t>
            </a:r>
            <a:r>
              <a:rPr lang="he-IL" dirty="0" smtClean="0"/>
              <a:t>מלאכי)</a:t>
            </a:r>
          </a:p>
          <a:p>
            <a:endParaRPr lang="tr-TR" dirty="0"/>
          </a:p>
        </p:txBody>
      </p:sp>
    </p:spTree>
    <p:extLst>
      <p:ext uri="{BB962C8B-B14F-4D97-AF65-F5344CB8AC3E}">
        <p14:creationId xmlns:p14="http://schemas.microsoft.com/office/powerpoint/2010/main" val="3561871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936104"/>
          </a:xfrm>
        </p:spPr>
        <p:txBody>
          <a:bodyPr/>
          <a:lstStyle/>
          <a:p>
            <a:pPr algn="ctr"/>
            <a:r>
              <a:rPr lang="tr-TR" dirty="0" smtClean="0"/>
              <a:t>KETUVİİM</a:t>
            </a:r>
            <a:endParaRPr lang="tr-TR" dirty="0"/>
          </a:p>
        </p:txBody>
      </p:sp>
      <p:sp>
        <p:nvSpPr>
          <p:cNvPr id="3" name="2 İçerik Yer Tutucusu"/>
          <p:cNvSpPr>
            <a:spLocks noGrp="1"/>
          </p:cNvSpPr>
          <p:nvPr>
            <p:ph idx="1"/>
          </p:nvPr>
        </p:nvSpPr>
        <p:spPr>
          <a:xfrm>
            <a:off x="1981200" y="1268760"/>
            <a:ext cx="8229600" cy="5055840"/>
          </a:xfrm>
        </p:spPr>
        <p:txBody>
          <a:bodyPr>
            <a:normAutofit fontScale="92500" lnSpcReduction="20000"/>
          </a:bodyPr>
          <a:lstStyle/>
          <a:p>
            <a:r>
              <a:rPr lang="tr-TR" dirty="0" err="1" smtClean="0">
                <a:hlinkClick r:id="rId2" tooltip="Psalms"/>
              </a:rPr>
              <a:t>Psalms</a:t>
            </a:r>
            <a:r>
              <a:rPr lang="tr-TR" dirty="0" smtClean="0"/>
              <a:t>, </a:t>
            </a:r>
            <a:r>
              <a:rPr lang="tr-TR" dirty="0" err="1" smtClean="0"/>
              <a:t>Ps</a:t>
            </a:r>
            <a:r>
              <a:rPr lang="tr-TR" dirty="0" smtClean="0"/>
              <a:t>—</a:t>
            </a:r>
            <a:r>
              <a:rPr lang="tr-TR" dirty="0" err="1" smtClean="0"/>
              <a:t>Tehillim</a:t>
            </a:r>
            <a:r>
              <a:rPr lang="tr-TR" dirty="0" smtClean="0"/>
              <a:t> (</a:t>
            </a:r>
            <a:r>
              <a:rPr lang="he-IL" dirty="0" smtClean="0"/>
              <a:t>תהלים)</a:t>
            </a:r>
          </a:p>
          <a:p>
            <a:r>
              <a:rPr lang="tr-TR" dirty="0" err="1" smtClean="0">
                <a:hlinkClick r:id="rId3" tooltip="Book of Proverbs"/>
              </a:rPr>
              <a:t>Proverbs</a:t>
            </a:r>
            <a:r>
              <a:rPr lang="tr-TR" dirty="0" smtClean="0"/>
              <a:t>, </a:t>
            </a:r>
            <a:r>
              <a:rPr lang="tr-TR" dirty="0" err="1" smtClean="0"/>
              <a:t>Pr</a:t>
            </a:r>
            <a:r>
              <a:rPr lang="tr-TR" dirty="0" smtClean="0"/>
              <a:t>—</a:t>
            </a:r>
            <a:r>
              <a:rPr lang="tr-TR" dirty="0" err="1" smtClean="0"/>
              <a:t>Mishlei</a:t>
            </a:r>
            <a:r>
              <a:rPr lang="tr-TR" dirty="0" smtClean="0"/>
              <a:t> (</a:t>
            </a:r>
            <a:r>
              <a:rPr lang="he-IL" dirty="0" smtClean="0"/>
              <a:t>משלי)</a:t>
            </a:r>
          </a:p>
          <a:p>
            <a:r>
              <a:rPr lang="tr-TR" dirty="0" err="1" smtClean="0">
                <a:hlinkClick r:id="rId4" tooltip="Book of Job"/>
              </a:rPr>
              <a:t>Job</a:t>
            </a:r>
            <a:r>
              <a:rPr lang="tr-TR" dirty="0" smtClean="0"/>
              <a:t>, </a:t>
            </a:r>
            <a:r>
              <a:rPr lang="tr-TR" dirty="0" err="1" smtClean="0"/>
              <a:t>Jb</a:t>
            </a:r>
            <a:r>
              <a:rPr lang="tr-TR" dirty="0" smtClean="0"/>
              <a:t>—</a:t>
            </a:r>
            <a:r>
              <a:rPr lang="tr-TR" dirty="0" err="1" smtClean="0"/>
              <a:t>Iyyov</a:t>
            </a:r>
            <a:r>
              <a:rPr lang="tr-TR" dirty="0" smtClean="0"/>
              <a:t> (</a:t>
            </a:r>
            <a:r>
              <a:rPr lang="he-IL" dirty="0" smtClean="0"/>
              <a:t>איוב)</a:t>
            </a:r>
          </a:p>
          <a:p>
            <a:r>
              <a:rPr lang="tr-TR" dirty="0" err="1" smtClean="0">
                <a:hlinkClick r:id="rId5" tooltip="Song of Songs"/>
              </a:rPr>
              <a:t>Song</a:t>
            </a:r>
            <a:r>
              <a:rPr lang="tr-TR" dirty="0" smtClean="0">
                <a:hlinkClick r:id="rId5" tooltip="Song of Songs"/>
              </a:rPr>
              <a:t> of </a:t>
            </a:r>
            <a:r>
              <a:rPr lang="tr-TR" dirty="0" err="1" smtClean="0">
                <a:hlinkClick r:id="rId5" tooltip="Song of Songs"/>
              </a:rPr>
              <a:t>Songs</a:t>
            </a:r>
            <a:r>
              <a:rPr lang="tr-TR" dirty="0" smtClean="0"/>
              <a:t>, </a:t>
            </a:r>
            <a:r>
              <a:rPr lang="tr-TR" dirty="0" err="1" smtClean="0"/>
              <a:t>So</a:t>
            </a:r>
            <a:r>
              <a:rPr lang="tr-TR" dirty="0" smtClean="0"/>
              <a:t>—</a:t>
            </a:r>
            <a:r>
              <a:rPr lang="tr-TR" dirty="0" err="1" smtClean="0"/>
              <a:t>Shir</a:t>
            </a:r>
            <a:r>
              <a:rPr lang="tr-TR" dirty="0" smtClean="0"/>
              <a:t> ha-</a:t>
            </a:r>
            <a:r>
              <a:rPr lang="tr-TR" dirty="0" err="1" smtClean="0"/>
              <a:t>Shirim</a:t>
            </a:r>
            <a:r>
              <a:rPr lang="tr-TR" dirty="0" smtClean="0"/>
              <a:t> (</a:t>
            </a:r>
            <a:r>
              <a:rPr lang="he-IL" dirty="0" smtClean="0"/>
              <a:t>שיר השירים)</a:t>
            </a:r>
          </a:p>
          <a:p>
            <a:r>
              <a:rPr lang="tr-TR" dirty="0" err="1" smtClean="0">
                <a:hlinkClick r:id="rId6" tooltip="Book of Ruth"/>
              </a:rPr>
              <a:t>Ruth</a:t>
            </a:r>
            <a:r>
              <a:rPr lang="tr-TR" dirty="0" smtClean="0"/>
              <a:t>, </a:t>
            </a:r>
            <a:r>
              <a:rPr lang="tr-TR" dirty="0" err="1" smtClean="0"/>
              <a:t>Ru</a:t>
            </a:r>
            <a:r>
              <a:rPr lang="tr-TR" dirty="0" smtClean="0"/>
              <a:t>—</a:t>
            </a:r>
            <a:r>
              <a:rPr lang="tr-TR" dirty="0" err="1" smtClean="0"/>
              <a:t>Rut</a:t>
            </a:r>
            <a:r>
              <a:rPr lang="tr-TR" dirty="0" smtClean="0"/>
              <a:t> (</a:t>
            </a:r>
            <a:r>
              <a:rPr lang="he-IL" dirty="0" smtClean="0"/>
              <a:t>רות)</a:t>
            </a:r>
          </a:p>
          <a:p>
            <a:r>
              <a:rPr lang="tr-TR" dirty="0" err="1" smtClean="0">
                <a:hlinkClick r:id="rId7" tooltip="Book of Lamentations"/>
              </a:rPr>
              <a:t>Lamentations</a:t>
            </a:r>
            <a:r>
              <a:rPr lang="tr-TR" dirty="0" smtClean="0"/>
              <a:t>, La—</a:t>
            </a:r>
            <a:r>
              <a:rPr lang="tr-TR" dirty="0" err="1" smtClean="0"/>
              <a:t>Eikhah</a:t>
            </a:r>
            <a:r>
              <a:rPr lang="tr-TR" dirty="0" smtClean="0"/>
              <a:t> (</a:t>
            </a:r>
            <a:r>
              <a:rPr lang="he-IL" dirty="0" smtClean="0"/>
              <a:t>איכה), </a:t>
            </a:r>
            <a:r>
              <a:rPr lang="tr-TR" dirty="0" err="1" smtClean="0"/>
              <a:t>also</a:t>
            </a:r>
            <a:r>
              <a:rPr lang="tr-TR" dirty="0" smtClean="0"/>
              <a:t> </a:t>
            </a:r>
            <a:r>
              <a:rPr lang="tr-TR" dirty="0" err="1" smtClean="0"/>
              <a:t>called</a:t>
            </a:r>
            <a:r>
              <a:rPr lang="tr-TR" dirty="0" smtClean="0"/>
              <a:t> </a:t>
            </a:r>
            <a:r>
              <a:rPr lang="tr-TR" dirty="0" err="1" smtClean="0"/>
              <a:t>Kinot</a:t>
            </a:r>
            <a:r>
              <a:rPr lang="tr-TR" dirty="0" smtClean="0"/>
              <a:t> (</a:t>
            </a:r>
            <a:r>
              <a:rPr lang="he-IL" dirty="0" smtClean="0"/>
              <a:t>קינות)</a:t>
            </a:r>
          </a:p>
          <a:p>
            <a:r>
              <a:rPr lang="tr-TR" dirty="0" err="1" smtClean="0">
                <a:hlinkClick r:id="rId8" tooltip="Book of Ecclesiastes"/>
              </a:rPr>
              <a:t>Ecclesiastes</a:t>
            </a:r>
            <a:r>
              <a:rPr lang="tr-TR" dirty="0" smtClean="0"/>
              <a:t>, </a:t>
            </a:r>
            <a:r>
              <a:rPr lang="tr-TR" dirty="0" err="1" smtClean="0"/>
              <a:t>Ec</a:t>
            </a:r>
            <a:r>
              <a:rPr lang="tr-TR" dirty="0" smtClean="0"/>
              <a:t>—</a:t>
            </a:r>
            <a:r>
              <a:rPr lang="tr-TR" dirty="0" err="1" smtClean="0"/>
              <a:t>Kohelet</a:t>
            </a:r>
            <a:r>
              <a:rPr lang="tr-TR" dirty="0" smtClean="0"/>
              <a:t> (</a:t>
            </a:r>
            <a:r>
              <a:rPr lang="he-IL" dirty="0" smtClean="0"/>
              <a:t>קהלת)</a:t>
            </a:r>
          </a:p>
          <a:p>
            <a:r>
              <a:rPr lang="tr-TR" dirty="0" err="1" smtClean="0">
                <a:hlinkClick r:id="rId9" tooltip="Book of Esther"/>
              </a:rPr>
              <a:t>Esther</a:t>
            </a:r>
            <a:r>
              <a:rPr lang="tr-TR" dirty="0" smtClean="0"/>
              <a:t>, Es—Ester (</a:t>
            </a:r>
            <a:r>
              <a:rPr lang="he-IL" dirty="0" smtClean="0"/>
              <a:t>אסתר)</a:t>
            </a:r>
          </a:p>
          <a:p>
            <a:r>
              <a:rPr lang="tr-TR" dirty="0" err="1" smtClean="0">
                <a:hlinkClick r:id="rId10" tooltip="Book of Daniel"/>
              </a:rPr>
              <a:t>Daniel</a:t>
            </a:r>
            <a:r>
              <a:rPr lang="tr-TR" dirty="0" smtClean="0"/>
              <a:t>, </a:t>
            </a:r>
            <a:r>
              <a:rPr lang="tr-TR" dirty="0" err="1" smtClean="0"/>
              <a:t>Dn</a:t>
            </a:r>
            <a:r>
              <a:rPr lang="tr-TR" dirty="0" smtClean="0"/>
              <a:t>—</a:t>
            </a:r>
            <a:r>
              <a:rPr lang="tr-TR" dirty="0" err="1" smtClean="0"/>
              <a:t>Daniel</a:t>
            </a:r>
            <a:r>
              <a:rPr lang="tr-TR" dirty="0" smtClean="0"/>
              <a:t> (</a:t>
            </a:r>
            <a:r>
              <a:rPr lang="he-IL" dirty="0" smtClean="0"/>
              <a:t>דניאל)</a:t>
            </a:r>
          </a:p>
          <a:p>
            <a:r>
              <a:rPr lang="tr-TR" dirty="0" smtClean="0">
                <a:hlinkClick r:id="rId11" tooltip="Book of Ezra"/>
              </a:rPr>
              <a:t>Ezra</a:t>
            </a:r>
            <a:r>
              <a:rPr lang="tr-TR" dirty="0" smtClean="0"/>
              <a:t>, </a:t>
            </a:r>
            <a:r>
              <a:rPr lang="tr-TR" dirty="0" err="1" smtClean="0"/>
              <a:t>Ea</a:t>
            </a:r>
            <a:r>
              <a:rPr lang="tr-TR" dirty="0" smtClean="0"/>
              <a:t>, </a:t>
            </a:r>
            <a:r>
              <a:rPr lang="tr-TR" dirty="0" err="1" smtClean="0"/>
              <a:t>includes</a:t>
            </a:r>
            <a:r>
              <a:rPr lang="tr-TR" dirty="0" smtClean="0"/>
              <a:t> </a:t>
            </a:r>
            <a:r>
              <a:rPr lang="tr-TR" dirty="0" err="1" smtClean="0">
                <a:hlinkClick r:id="rId12" tooltip="Book of Nehemiah"/>
              </a:rPr>
              <a:t>Nehemiah</a:t>
            </a:r>
            <a:r>
              <a:rPr lang="tr-TR" dirty="0" smtClean="0"/>
              <a:t>, Ne—Ezra (</a:t>
            </a:r>
            <a:r>
              <a:rPr lang="he-IL" dirty="0" smtClean="0"/>
              <a:t>עזרא), </a:t>
            </a:r>
            <a:r>
              <a:rPr lang="tr-TR" dirty="0" err="1" smtClean="0"/>
              <a:t>includes</a:t>
            </a:r>
            <a:r>
              <a:rPr lang="tr-TR" dirty="0" smtClean="0"/>
              <a:t> </a:t>
            </a:r>
            <a:r>
              <a:rPr lang="tr-TR" dirty="0" err="1" smtClean="0"/>
              <a:t>Nehemiah</a:t>
            </a:r>
            <a:r>
              <a:rPr lang="tr-TR" dirty="0" smtClean="0"/>
              <a:t> (</a:t>
            </a:r>
            <a:r>
              <a:rPr lang="he-IL" dirty="0" smtClean="0"/>
              <a:t>נחמיה)</a:t>
            </a:r>
          </a:p>
          <a:p>
            <a:r>
              <a:rPr lang="tr-TR" dirty="0" err="1" smtClean="0">
                <a:hlinkClick r:id="rId13" tooltip="Books of Chronicles"/>
              </a:rPr>
              <a:t>Chronicles</a:t>
            </a:r>
            <a:r>
              <a:rPr lang="tr-TR" dirty="0" smtClean="0"/>
              <a:t>, </a:t>
            </a:r>
            <a:r>
              <a:rPr lang="tr-TR" dirty="0" err="1" smtClean="0"/>
              <a:t>includes</a:t>
            </a:r>
            <a:r>
              <a:rPr lang="tr-TR" dirty="0" smtClean="0"/>
              <a:t> </a:t>
            </a:r>
            <a:r>
              <a:rPr lang="tr-TR" dirty="0" err="1" smtClean="0"/>
              <a:t>First</a:t>
            </a:r>
            <a:r>
              <a:rPr lang="tr-TR" dirty="0" smtClean="0"/>
              <a:t> </a:t>
            </a:r>
            <a:r>
              <a:rPr lang="tr-TR" dirty="0" err="1" smtClean="0"/>
              <a:t>and</a:t>
            </a:r>
            <a:r>
              <a:rPr lang="tr-TR" dirty="0" smtClean="0"/>
              <a:t> </a:t>
            </a:r>
            <a:r>
              <a:rPr lang="tr-TR" dirty="0" err="1" smtClean="0"/>
              <a:t>Second</a:t>
            </a:r>
            <a:r>
              <a:rPr lang="tr-TR" dirty="0" smtClean="0"/>
              <a:t>, 1Ch–2Ch—</a:t>
            </a:r>
            <a:r>
              <a:rPr lang="tr-TR" dirty="0" err="1" smtClean="0"/>
              <a:t>Divrei</a:t>
            </a:r>
            <a:r>
              <a:rPr lang="tr-TR" dirty="0" smtClean="0"/>
              <a:t> ha-</a:t>
            </a:r>
            <a:r>
              <a:rPr lang="tr-TR" dirty="0" err="1" smtClean="0"/>
              <a:t>Yamim</a:t>
            </a:r>
            <a:r>
              <a:rPr lang="tr-TR" dirty="0" smtClean="0"/>
              <a:t> (</a:t>
            </a:r>
            <a:r>
              <a:rPr lang="he-IL" dirty="0" smtClean="0"/>
              <a:t>דברי הימים), </a:t>
            </a:r>
            <a:r>
              <a:rPr lang="tr-TR" dirty="0" err="1" smtClean="0"/>
              <a:t>also</a:t>
            </a:r>
            <a:r>
              <a:rPr lang="tr-TR" dirty="0" smtClean="0"/>
              <a:t> </a:t>
            </a:r>
            <a:r>
              <a:rPr lang="tr-TR" dirty="0" err="1" smtClean="0"/>
              <a:t>called</a:t>
            </a:r>
            <a:r>
              <a:rPr lang="tr-TR" dirty="0" smtClean="0"/>
              <a:t> </a:t>
            </a:r>
            <a:r>
              <a:rPr lang="tr-TR" dirty="0" err="1" smtClean="0"/>
              <a:t>Divrei</a:t>
            </a:r>
            <a:r>
              <a:rPr lang="tr-TR" dirty="0" smtClean="0"/>
              <a:t> (</a:t>
            </a:r>
            <a:r>
              <a:rPr lang="he-IL" smtClean="0"/>
              <a:t>דברי)</a:t>
            </a:r>
          </a:p>
          <a:p>
            <a:endParaRPr lang="tr-TR" dirty="0"/>
          </a:p>
        </p:txBody>
      </p:sp>
    </p:spTree>
    <p:extLst>
      <p:ext uri="{BB962C8B-B14F-4D97-AF65-F5344CB8AC3E}">
        <p14:creationId xmlns:p14="http://schemas.microsoft.com/office/powerpoint/2010/main" val="2419886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İçeriğine göre kitaplar</a:t>
            </a:r>
            <a:endParaRPr lang="tr-TR" dirty="0"/>
          </a:p>
        </p:txBody>
      </p:sp>
      <p:sp>
        <p:nvSpPr>
          <p:cNvPr id="3" name="2 İçerik Yer Tutucusu"/>
          <p:cNvSpPr>
            <a:spLocks noGrp="1"/>
          </p:cNvSpPr>
          <p:nvPr>
            <p:ph idx="1"/>
          </p:nvPr>
        </p:nvSpPr>
        <p:spPr/>
        <p:txBody>
          <a:bodyPr>
            <a:normAutofit fontScale="77500" lnSpcReduction="20000"/>
          </a:bodyPr>
          <a:lstStyle/>
          <a:p>
            <a:r>
              <a:rPr lang="tr-TR" b="1" dirty="0" smtClean="0"/>
              <a:t>1- Yasa kitapları: </a:t>
            </a:r>
            <a:r>
              <a:rPr lang="tr-TR" dirty="0" smtClean="0"/>
              <a:t/>
            </a:r>
            <a:br>
              <a:rPr lang="tr-TR" dirty="0" smtClean="0"/>
            </a:br>
            <a:r>
              <a:rPr lang="tr-TR" dirty="0" err="1" smtClean="0"/>
              <a:t>Yahudiler'in</a:t>
            </a:r>
            <a:r>
              <a:rPr lang="tr-TR" dirty="0" smtClean="0"/>
              <a:t> “Tora” diye tanımladığı bu kitaplar, Kutsal Kitap'ın ilk beş kitabıdır. </a:t>
            </a:r>
            <a:br>
              <a:rPr lang="tr-TR" dirty="0" smtClean="0"/>
            </a:br>
            <a:r>
              <a:rPr lang="tr-TR" dirty="0" smtClean="0"/>
              <a:t>Genelde Musa'nın beş kitabı olarak bilinir. </a:t>
            </a:r>
            <a:br>
              <a:rPr lang="tr-TR" dirty="0" smtClean="0"/>
            </a:br>
            <a:r>
              <a:rPr lang="tr-TR" dirty="0" smtClean="0"/>
              <a:t>Bunlar, Kutsal Kitap'ta ki sırasıyla: Yaratılış, Mısır'dan Çıkış, </a:t>
            </a:r>
            <a:r>
              <a:rPr lang="tr-TR" dirty="0" err="1" smtClean="0"/>
              <a:t>Levililer</a:t>
            </a:r>
            <a:r>
              <a:rPr lang="tr-TR" dirty="0" smtClean="0"/>
              <a:t>, </a:t>
            </a:r>
            <a:br>
              <a:rPr lang="tr-TR" dirty="0" smtClean="0"/>
            </a:br>
            <a:r>
              <a:rPr lang="tr-TR" dirty="0" smtClean="0"/>
              <a:t>Çölde Sayım ve Yasa'nın Tekrarı'dır.</a:t>
            </a:r>
            <a:br>
              <a:rPr lang="tr-TR" dirty="0" smtClean="0"/>
            </a:br>
            <a:r>
              <a:rPr lang="tr-TR" dirty="0" smtClean="0"/>
              <a:t/>
            </a:r>
            <a:br>
              <a:rPr lang="tr-TR" dirty="0" smtClean="0"/>
            </a:br>
            <a:r>
              <a:rPr lang="tr-TR" b="1" dirty="0" smtClean="0"/>
              <a:t>2- Tarihsel Kitaplar, Peygamberlerin </a:t>
            </a:r>
            <a:r>
              <a:rPr lang="tr-TR" b="1" dirty="0" err="1" smtClean="0"/>
              <a:t>Kitapları</a:t>
            </a:r>
            <a:r>
              <a:rPr lang="tr-TR" dirty="0" err="1" smtClean="0"/>
              <a:t>Yeşu</a:t>
            </a:r>
            <a:r>
              <a:rPr lang="tr-TR" dirty="0" smtClean="0"/>
              <a:t>, Hakimler, </a:t>
            </a:r>
            <a:r>
              <a:rPr lang="tr-TR" dirty="0" err="1" smtClean="0"/>
              <a:t>Rut</a:t>
            </a:r>
            <a:r>
              <a:rPr lang="tr-TR" dirty="0" smtClean="0"/>
              <a:t>, 1 ve 2. </a:t>
            </a:r>
            <a:r>
              <a:rPr lang="tr-TR" dirty="0" err="1" smtClean="0"/>
              <a:t>Samuel</a:t>
            </a:r>
            <a:r>
              <a:rPr lang="tr-TR" dirty="0" smtClean="0"/>
              <a:t>, 1 ve 2. Krallar, 1 ve 2. Tarihler, Ezra, </a:t>
            </a:r>
            <a:r>
              <a:rPr lang="tr-TR" dirty="0" err="1" smtClean="0"/>
              <a:t>Nehemya</a:t>
            </a:r>
            <a:r>
              <a:rPr lang="tr-TR" dirty="0" smtClean="0"/>
              <a:t>, </a:t>
            </a:r>
            <a:br>
              <a:rPr lang="tr-TR" dirty="0" smtClean="0"/>
            </a:br>
            <a:r>
              <a:rPr lang="tr-TR" dirty="0" smtClean="0"/>
              <a:t>Ester.</a:t>
            </a:r>
            <a:br>
              <a:rPr lang="tr-TR" dirty="0" smtClean="0"/>
            </a:br>
            <a:r>
              <a:rPr lang="tr-TR" dirty="0" smtClean="0"/>
              <a:t/>
            </a:r>
            <a:br>
              <a:rPr lang="tr-TR" dirty="0" smtClean="0"/>
            </a:br>
            <a:r>
              <a:rPr lang="tr-TR" b="1" dirty="0" smtClean="0"/>
              <a:t>3- Özdeyiş ve Şiirsel kitaplar. </a:t>
            </a:r>
            <a:r>
              <a:rPr lang="tr-TR" dirty="0" smtClean="0"/>
              <a:t/>
            </a:r>
            <a:br>
              <a:rPr lang="tr-TR" dirty="0" smtClean="0"/>
            </a:br>
            <a:r>
              <a:rPr lang="tr-TR" dirty="0" smtClean="0"/>
              <a:t>Eyüp, Zebur (</a:t>
            </a:r>
            <a:r>
              <a:rPr lang="tr-TR" dirty="0" err="1" smtClean="0"/>
              <a:t>Mezmurlar</a:t>
            </a:r>
            <a:r>
              <a:rPr lang="tr-TR" dirty="0" smtClean="0"/>
              <a:t>), </a:t>
            </a:r>
            <a:r>
              <a:rPr lang="tr-TR" dirty="0" err="1" smtClean="0"/>
              <a:t>Süleyman'nın</a:t>
            </a:r>
            <a:r>
              <a:rPr lang="tr-TR" dirty="0" smtClean="0"/>
              <a:t> Özdeyişleri, Vaiz, Ezgiler Ezgisi.</a:t>
            </a:r>
            <a:br>
              <a:rPr lang="tr-TR" dirty="0" smtClean="0"/>
            </a:br>
            <a:r>
              <a:rPr lang="tr-TR" dirty="0" smtClean="0"/>
              <a:t/>
            </a:r>
            <a:br>
              <a:rPr lang="tr-TR" dirty="0" smtClean="0"/>
            </a:br>
            <a:r>
              <a:rPr lang="tr-TR" b="1" dirty="0" smtClean="0"/>
              <a:t>4- Peygamberlik Kitapları</a:t>
            </a:r>
            <a:r>
              <a:rPr lang="tr-TR" dirty="0" smtClean="0"/>
              <a:t/>
            </a:r>
            <a:br>
              <a:rPr lang="tr-TR" dirty="0" smtClean="0"/>
            </a:br>
            <a:r>
              <a:rPr lang="tr-TR" dirty="0" err="1" smtClean="0"/>
              <a:t>İşaya</a:t>
            </a:r>
            <a:r>
              <a:rPr lang="tr-TR" dirty="0" smtClean="0"/>
              <a:t>, </a:t>
            </a:r>
            <a:r>
              <a:rPr lang="tr-TR" dirty="0" err="1" smtClean="0"/>
              <a:t>Yeremya</a:t>
            </a:r>
            <a:r>
              <a:rPr lang="tr-TR" dirty="0" smtClean="0"/>
              <a:t>, Ağıtlar, </a:t>
            </a:r>
            <a:r>
              <a:rPr lang="tr-TR" dirty="0" err="1" smtClean="0"/>
              <a:t>Hezekiel</a:t>
            </a:r>
            <a:r>
              <a:rPr lang="tr-TR" dirty="0" smtClean="0"/>
              <a:t>, </a:t>
            </a:r>
            <a:r>
              <a:rPr lang="tr-TR" dirty="0" err="1" smtClean="0"/>
              <a:t>Daniel</a:t>
            </a:r>
            <a:r>
              <a:rPr lang="tr-TR" dirty="0" smtClean="0"/>
              <a:t>, </a:t>
            </a:r>
            <a:r>
              <a:rPr lang="tr-TR" dirty="0" err="1" smtClean="0"/>
              <a:t>Hoşea</a:t>
            </a:r>
            <a:r>
              <a:rPr lang="tr-TR" dirty="0" smtClean="0"/>
              <a:t>, </a:t>
            </a:r>
            <a:r>
              <a:rPr lang="tr-TR" dirty="0" err="1" smtClean="0"/>
              <a:t>Yoel</a:t>
            </a:r>
            <a:r>
              <a:rPr lang="tr-TR" dirty="0" smtClean="0"/>
              <a:t>, </a:t>
            </a:r>
            <a:r>
              <a:rPr lang="tr-TR" dirty="0" err="1" smtClean="0"/>
              <a:t>Amos</a:t>
            </a:r>
            <a:r>
              <a:rPr lang="tr-TR" dirty="0" smtClean="0"/>
              <a:t>, </a:t>
            </a:r>
            <a:r>
              <a:rPr lang="tr-TR" dirty="0" err="1" smtClean="0"/>
              <a:t>Ovadya</a:t>
            </a:r>
            <a:r>
              <a:rPr lang="tr-TR" dirty="0" smtClean="0"/>
              <a:t>, Yunus, Mika, </a:t>
            </a:r>
            <a:r>
              <a:rPr lang="tr-TR" dirty="0" err="1" smtClean="0"/>
              <a:t>Nahum</a:t>
            </a:r>
            <a:r>
              <a:rPr lang="tr-TR" dirty="0" smtClean="0"/>
              <a:t>, </a:t>
            </a:r>
            <a:r>
              <a:rPr lang="tr-TR" dirty="0" err="1" smtClean="0"/>
              <a:t>Habakkuk</a:t>
            </a:r>
            <a:r>
              <a:rPr lang="tr-TR" dirty="0" smtClean="0"/>
              <a:t>, </a:t>
            </a:r>
            <a:r>
              <a:rPr lang="tr-TR" dirty="0" err="1" smtClean="0"/>
              <a:t>Sefanya</a:t>
            </a:r>
            <a:r>
              <a:rPr lang="tr-TR" dirty="0" smtClean="0"/>
              <a:t>, </a:t>
            </a:r>
            <a:r>
              <a:rPr lang="tr-TR" dirty="0" err="1" smtClean="0"/>
              <a:t>Hagay</a:t>
            </a:r>
            <a:r>
              <a:rPr lang="tr-TR" dirty="0" smtClean="0"/>
              <a:t>, Zekeriya ve </a:t>
            </a:r>
            <a:r>
              <a:rPr lang="tr-TR" dirty="0" err="1" smtClean="0"/>
              <a:t>Malaki</a:t>
            </a:r>
            <a:r>
              <a:rPr lang="tr-TR" dirty="0" smtClean="0"/>
              <a:t>.</a:t>
            </a:r>
            <a:br>
              <a:rPr lang="tr-TR" dirty="0" smtClean="0"/>
            </a:br>
            <a:endParaRPr lang="tr-TR" dirty="0"/>
          </a:p>
        </p:txBody>
      </p:sp>
    </p:spTree>
    <p:extLst>
      <p:ext uri="{BB962C8B-B14F-4D97-AF65-F5344CB8AC3E}">
        <p14:creationId xmlns:p14="http://schemas.microsoft.com/office/powerpoint/2010/main" val="2299255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09800" y="260648"/>
            <a:ext cx="7772400" cy="504056"/>
          </a:xfrm>
        </p:spPr>
        <p:txBody>
          <a:bodyPr>
            <a:normAutofit fontScale="90000"/>
          </a:bodyPr>
          <a:lstStyle/>
          <a:p>
            <a:r>
              <a:rPr lang="tr-TR" dirty="0" smtClean="0"/>
              <a:t>YEŞU</a:t>
            </a:r>
            <a:endParaRPr lang="tr-TR" dirty="0"/>
          </a:p>
        </p:txBody>
      </p:sp>
      <p:sp>
        <p:nvSpPr>
          <p:cNvPr id="3" name="2 Alt Başlık"/>
          <p:cNvSpPr>
            <a:spLocks noGrp="1"/>
          </p:cNvSpPr>
          <p:nvPr>
            <p:ph type="subTitle" idx="1"/>
          </p:nvPr>
        </p:nvSpPr>
        <p:spPr>
          <a:xfrm>
            <a:off x="2895600" y="1124744"/>
            <a:ext cx="6400800" cy="4514056"/>
          </a:xfrm>
        </p:spPr>
        <p:txBody>
          <a:bodyPr>
            <a:normAutofit fontScale="25000" lnSpcReduction="20000"/>
          </a:bodyPr>
          <a:lstStyle/>
          <a:p>
            <a:endParaRPr lang="tr-TR" dirty="0" smtClean="0"/>
          </a:p>
          <a:p>
            <a:r>
              <a:rPr lang="tr-TR" dirty="0" smtClean="0"/>
              <a:t> </a:t>
            </a:r>
          </a:p>
          <a:p>
            <a:pPr algn="l"/>
            <a:r>
              <a:rPr lang="tr-TR" sz="6400" dirty="0">
                <a:latin typeface="Times New Roman" pitchFamily="18" charset="0"/>
                <a:cs typeface="Times New Roman" pitchFamily="18" charset="0"/>
              </a:rPr>
              <a:t>Bu kitap Musa'nın yerine geçen </a:t>
            </a:r>
            <a:r>
              <a:rPr lang="tr-TR" sz="6400" dirty="0" err="1">
                <a:latin typeface="Times New Roman" pitchFamily="18" charset="0"/>
                <a:cs typeface="Times New Roman" pitchFamily="18" charset="0"/>
              </a:rPr>
              <a:t>Yeşu'nun</a:t>
            </a:r>
            <a:r>
              <a:rPr lang="tr-TR" sz="6400" dirty="0">
                <a:latin typeface="Times New Roman" pitchFamily="18" charset="0"/>
                <a:cs typeface="Times New Roman" pitchFamily="18" charset="0"/>
              </a:rPr>
              <a:t> önderliğinde çoğu Kenan toprakla­rının İsrailliler tarafından ele geçirilişinin tarihidir. Kitapta sözü edilen önemli olaylar arasında </a:t>
            </a:r>
            <a:r>
              <a:rPr lang="tr-TR" sz="6400" dirty="0" err="1">
                <a:latin typeface="Times New Roman" pitchFamily="18" charset="0"/>
                <a:cs typeface="Times New Roman" pitchFamily="18" charset="0"/>
              </a:rPr>
              <a:t>Şeria</a:t>
            </a:r>
            <a:r>
              <a:rPr lang="tr-TR" sz="6400" dirty="0">
                <a:latin typeface="Times New Roman" pitchFamily="18" charset="0"/>
                <a:cs typeface="Times New Roman" pitchFamily="18" charset="0"/>
              </a:rPr>
              <a:t> Irmağı'nın geçilmesi, </a:t>
            </a:r>
            <a:r>
              <a:rPr lang="tr-TR" sz="6400" dirty="0" err="1">
                <a:latin typeface="Times New Roman" pitchFamily="18" charset="0"/>
                <a:cs typeface="Times New Roman" pitchFamily="18" charset="0"/>
              </a:rPr>
              <a:t>Eriha'nın</a:t>
            </a:r>
            <a:r>
              <a:rPr lang="tr-TR" sz="6400" dirty="0">
                <a:latin typeface="Times New Roman" pitchFamily="18" charset="0"/>
                <a:cs typeface="Times New Roman" pitchFamily="18" charset="0"/>
              </a:rPr>
              <a:t> düşüşü, Ay Kenti'nin ele geçirilmesi, Tanrı ile İsrail arasındaki antlaşmanın yenilenmesi sayılabilir.</a:t>
            </a:r>
            <a:endParaRPr lang="tr-TR" sz="6400" dirty="0">
              <a:latin typeface="Times New Roman" pitchFamily="18" charset="0"/>
              <a:cs typeface="Times New Roman" pitchFamily="18" charset="0"/>
            </a:endParaRPr>
          </a:p>
          <a:p>
            <a:pPr algn="l"/>
            <a:r>
              <a:rPr lang="tr-TR" sz="6400" dirty="0">
                <a:latin typeface="Times New Roman" pitchFamily="18" charset="0"/>
                <a:cs typeface="Times New Roman" pitchFamily="18" charset="0"/>
              </a:rPr>
              <a:t>Kitabın iyi bilinen ayetlerinden biri 24:15'tir. </a:t>
            </a:r>
            <a:r>
              <a:rPr lang="tr-TR" sz="6400" dirty="0" err="1">
                <a:latin typeface="Times New Roman" pitchFamily="18" charset="0"/>
                <a:cs typeface="Times New Roman" pitchFamily="18" charset="0"/>
              </a:rPr>
              <a:t>Yeşu</a:t>
            </a:r>
            <a:r>
              <a:rPr lang="tr-TR" sz="6400" dirty="0">
                <a:latin typeface="Times New Roman" pitchFamily="18" charset="0"/>
                <a:cs typeface="Times New Roman" pitchFamily="18" charset="0"/>
              </a:rPr>
              <a:t> bu ayette şöyle diyor: "Kime kulluk edeceksiniz, bugün karar verin. Ben ve ev halkım </a:t>
            </a:r>
            <a:r>
              <a:rPr lang="tr-TR" sz="6400" dirty="0" err="1">
                <a:latin typeface="Times New Roman" pitchFamily="18" charset="0"/>
                <a:cs typeface="Times New Roman" pitchFamily="18" charset="0"/>
              </a:rPr>
              <a:t>RAB'be</a:t>
            </a:r>
            <a:r>
              <a:rPr lang="tr-TR" sz="6400" dirty="0">
                <a:latin typeface="Times New Roman" pitchFamily="18" charset="0"/>
                <a:cs typeface="Times New Roman" pitchFamily="18" charset="0"/>
              </a:rPr>
              <a:t> kulluk edeceğiz."</a:t>
            </a:r>
            <a:br>
              <a:rPr lang="tr-TR" sz="6400" dirty="0">
                <a:latin typeface="Times New Roman" pitchFamily="18" charset="0"/>
                <a:cs typeface="Times New Roman" pitchFamily="18" charset="0"/>
              </a:rPr>
            </a:br>
            <a:r>
              <a:rPr lang="tr-TR" sz="6400" dirty="0">
                <a:latin typeface="Times New Roman" pitchFamily="18" charset="0"/>
                <a:cs typeface="Times New Roman" pitchFamily="18" charset="0"/>
              </a:rPr>
              <a:t/>
            </a:r>
            <a:br>
              <a:rPr lang="tr-TR" sz="6400" dirty="0">
                <a:latin typeface="Times New Roman" pitchFamily="18" charset="0"/>
                <a:cs typeface="Times New Roman" pitchFamily="18" charset="0"/>
              </a:rPr>
            </a:br>
            <a:endParaRPr lang="tr-TR" sz="6400" dirty="0">
              <a:latin typeface="Times New Roman" pitchFamily="18" charset="0"/>
              <a:cs typeface="Times New Roman" pitchFamily="18" charset="0"/>
            </a:endParaRPr>
          </a:p>
          <a:p>
            <a:pPr algn="l"/>
            <a:r>
              <a:rPr lang="tr-TR" sz="6400" dirty="0">
                <a:latin typeface="Times New Roman" pitchFamily="18" charset="0"/>
                <a:cs typeface="Times New Roman" pitchFamily="18" charset="0"/>
              </a:rPr>
              <a:t> </a:t>
            </a:r>
            <a:r>
              <a:rPr lang="tr-TR" sz="6400" b="1" dirty="0">
                <a:latin typeface="Times New Roman" pitchFamily="18" charset="0"/>
                <a:cs typeface="Times New Roman" pitchFamily="18" charset="0"/>
              </a:rPr>
              <a:t>Ana Hatlar</a:t>
            </a:r>
            <a:br>
              <a:rPr lang="tr-TR" sz="6400" b="1" dirty="0">
                <a:latin typeface="Times New Roman" pitchFamily="18" charset="0"/>
                <a:cs typeface="Times New Roman" pitchFamily="18" charset="0"/>
              </a:rPr>
            </a:br>
            <a:r>
              <a:rPr lang="tr-TR" sz="6400" dirty="0">
                <a:latin typeface="Times New Roman" pitchFamily="18" charset="0"/>
                <a:cs typeface="Times New Roman" pitchFamily="18" charset="0"/>
              </a:rPr>
              <a:t>1:1-12:24            Kenan topraklarının ele geçirilmesi </a:t>
            </a:r>
            <a:endParaRPr lang="tr-TR" sz="6400" dirty="0">
              <a:latin typeface="Times New Roman" pitchFamily="18" charset="0"/>
              <a:cs typeface="Times New Roman" pitchFamily="18" charset="0"/>
            </a:endParaRPr>
          </a:p>
          <a:p>
            <a:pPr algn="l"/>
            <a:r>
              <a:rPr lang="tr-TR" sz="6400" dirty="0">
                <a:latin typeface="Times New Roman" pitchFamily="18" charset="0"/>
                <a:cs typeface="Times New Roman" pitchFamily="18" charset="0"/>
              </a:rPr>
              <a:t>13:1-21:45          Toprakların bölüştürülmesi</a:t>
            </a:r>
            <a:endParaRPr lang="tr-TR" sz="6400" dirty="0">
              <a:latin typeface="Times New Roman" pitchFamily="18" charset="0"/>
              <a:cs typeface="Times New Roman" pitchFamily="18" charset="0"/>
            </a:endParaRPr>
          </a:p>
          <a:p>
            <a:pPr algn="l"/>
            <a:r>
              <a:rPr lang="tr-TR" sz="6400" dirty="0">
                <a:latin typeface="Times New Roman" pitchFamily="18" charset="0"/>
                <a:cs typeface="Times New Roman" pitchFamily="18" charset="0"/>
              </a:rPr>
              <a:t>a.13:1-33            </a:t>
            </a:r>
            <a:r>
              <a:rPr lang="tr-TR" sz="6400" dirty="0" err="1">
                <a:latin typeface="Times New Roman" pitchFamily="18" charset="0"/>
                <a:cs typeface="Times New Roman" pitchFamily="18" charset="0"/>
              </a:rPr>
              <a:t>Şeria</a:t>
            </a:r>
            <a:r>
              <a:rPr lang="tr-TR" sz="6400" dirty="0">
                <a:latin typeface="Times New Roman" pitchFamily="18" charset="0"/>
                <a:cs typeface="Times New Roman" pitchFamily="18" charset="0"/>
              </a:rPr>
              <a:t> Irmağı '</a:t>
            </a:r>
            <a:r>
              <a:rPr lang="tr-TR" sz="6400" dirty="0" err="1">
                <a:latin typeface="Times New Roman" pitchFamily="18" charset="0"/>
                <a:cs typeface="Times New Roman" pitchFamily="18" charset="0"/>
              </a:rPr>
              <a:t>nın</a:t>
            </a:r>
            <a:r>
              <a:rPr lang="tr-TR" sz="6400" dirty="0">
                <a:latin typeface="Times New Roman" pitchFamily="18" charset="0"/>
                <a:cs typeface="Times New Roman" pitchFamily="18" charset="0"/>
              </a:rPr>
              <a:t> doğusundaki topraklar</a:t>
            </a:r>
            <a:endParaRPr lang="tr-TR" sz="6400" dirty="0">
              <a:latin typeface="Times New Roman" pitchFamily="18" charset="0"/>
              <a:cs typeface="Times New Roman" pitchFamily="18" charset="0"/>
            </a:endParaRPr>
          </a:p>
          <a:p>
            <a:pPr algn="l"/>
            <a:r>
              <a:rPr lang="tr-TR" sz="6400" dirty="0">
                <a:latin typeface="Times New Roman" pitchFamily="18" charset="0"/>
                <a:cs typeface="Times New Roman" pitchFamily="18" charset="0"/>
              </a:rPr>
              <a:t>b.14:1-19:51       </a:t>
            </a:r>
            <a:r>
              <a:rPr lang="tr-TR" sz="6400" dirty="0" err="1">
                <a:latin typeface="Times New Roman" pitchFamily="18" charset="0"/>
                <a:cs typeface="Times New Roman" pitchFamily="18" charset="0"/>
              </a:rPr>
              <a:t>Şeria</a:t>
            </a:r>
            <a:r>
              <a:rPr lang="tr-TR" sz="6400" dirty="0">
                <a:latin typeface="Times New Roman" pitchFamily="18" charset="0"/>
                <a:cs typeface="Times New Roman" pitchFamily="18" charset="0"/>
              </a:rPr>
              <a:t> Irmağı'nın batısındaki topraklar</a:t>
            </a:r>
            <a:endParaRPr lang="tr-TR" sz="6400" dirty="0">
              <a:latin typeface="Times New Roman" pitchFamily="18" charset="0"/>
              <a:cs typeface="Times New Roman" pitchFamily="18" charset="0"/>
            </a:endParaRPr>
          </a:p>
          <a:p>
            <a:pPr algn="l"/>
            <a:r>
              <a:rPr lang="tr-TR" sz="6400" dirty="0">
                <a:latin typeface="Times New Roman" pitchFamily="18" charset="0"/>
                <a:cs typeface="Times New Roman" pitchFamily="18" charset="0"/>
              </a:rPr>
              <a:t>c.20:1-9               Sığınak kentler</a:t>
            </a:r>
            <a:endParaRPr lang="tr-TR" sz="6400" dirty="0">
              <a:latin typeface="Times New Roman" pitchFamily="18" charset="0"/>
              <a:cs typeface="Times New Roman" pitchFamily="18" charset="0"/>
            </a:endParaRPr>
          </a:p>
          <a:p>
            <a:pPr algn="l"/>
            <a:r>
              <a:rPr lang="tr-TR" sz="6400" dirty="0">
                <a:latin typeface="Times New Roman" pitchFamily="18" charset="0"/>
                <a:cs typeface="Times New Roman" pitchFamily="18" charset="0"/>
              </a:rPr>
              <a:t>ç.21:1-45             </a:t>
            </a:r>
            <a:r>
              <a:rPr lang="tr-TR" sz="6400" dirty="0" err="1">
                <a:latin typeface="Times New Roman" pitchFamily="18" charset="0"/>
                <a:cs typeface="Times New Roman" pitchFamily="18" charset="0"/>
              </a:rPr>
              <a:t>Levililer'e</a:t>
            </a:r>
            <a:r>
              <a:rPr lang="tr-TR" sz="6400" dirty="0">
                <a:latin typeface="Times New Roman" pitchFamily="18" charset="0"/>
                <a:cs typeface="Times New Roman" pitchFamily="18" charset="0"/>
              </a:rPr>
              <a:t> ayrılan kentler</a:t>
            </a:r>
            <a:endParaRPr lang="tr-TR" sz="6400" dirty="0">
              <a:latin typeface="Times New Roman" pitchFamily="18" charset="0"/>
              <a:cs typeface="Times New Roman" pitchFamily="18" charset="0"/>
            </a:endParaRPr>
          </a:p>
          <a:p>
            <a:pPr algn="l"/>
            <a:r>
              <a:rPr lang="tr-TR" sz="6400" dirty="0">
                <a:latin typeface="Times New Roman" pitchFamily="18" charset="0"/>
                <a:cs typeface="Times New Roman" pitchFamily="18" charset="0"/>
              </a:rPr>
              <a:t>22:1 -34              Doğuda yerleşen oymakların kendi topraklarına dönmesi</a:t>
            </a:r>
            <a:endParaRPr lang="tr-TR" sz="6400" dirty="0">
              <a:latin typeface="Times New Roman" pitchFamily="18" charset="0"/>
              <a:cs typeface="Times New Roman" pitchFamily="18" charset="0"/>
            </a:endParaRPr>
          </a:p>
          <a:p>
            <a:pPr algn="l"/>
            <a:r>
              <a:rPr lang="tr-TR" sz="6400" dirty="0">
                <a:latin typeface="Times New Roman" pitchFamily="18" charset="0"/>
                <a:cs typeface="Times New Roman" pitchFamily="18" charset="0"/>
              </a:rPr>
              <a:t>23:1-16               </a:t>
            </a:r>
            <a:r>
              <a:rPr lang="tr-TR" sz="6400" dirty="0" err="1">
                <a:latin typeface="Times New Roman" pitchFamily="18" charset="0"/>
                <a:cs typeface="Times New Roman" pitchFamily="18" charset="0"/>
              </a:rPr>
              <a:t>Yeşu'nun</a:t>
            </a:r>
            <a:r>
              <a:rPr lang="tr-TR" sz="6400" dirty="0">
                <a:latin typeface="Times New Roman" pitchFamily="18" charset="0"/>
                <a:cs typeface="Times New Roman" pitchFamily="18" charset="0"/>
              </a:rPr>
              <a:t> veda konuşması</a:t>
            </a:r>
            <a:endParaRPr lang="tr-TR" sz="6400" dirty="0">
              <a:latin typeface="Times New Roman" pitchFamily="18" charset="0"/>
              <a:cs typeface="Times New Roman" pitchFamily="18" charset="0"/>
            </a:endParaRPr>
          </a:p>
          <a:p>
            <a:pPr algn="l"/>
            <a:r>
              <a:rPr lang="tr-TR" sz="6400" dirty="0">
                <a:latin typeface="Times New Roman" pitchFamily="18" charset="0"/>
                <a:cs typeface="Times New Roman" pitchFamily="18" charset="0"/>
              </a:rPr>
              <a:t>24:1-33               Antlaşmanın </a:t>
            </a:r>
            <a:r>
              <a:rPr lang="tr-TR" sz="6400" dirty="0" err="1">
                <a:latin typeface="Times New Roman" pitchFamily="18" charset="0"/>
                <a:cs typeface="Times New Roman" pitchFamily="18" charset="0"/>
              </a:rPr>
              <a:t>Şekem'de</a:t>
            </a:r>
            <a:r>
              <a:rPr lang="tr-TR" sz="6400" dirty="0">
                <a:latin typeface="Times New Roman" pitchFamily="18" charset="0"/>
                <a:cs typeface="Times New Roman" pitchFamily="18" charset="0"/>
              </a:rPr>
              <a:t> yenilenmesi</a:t>
            </a:r>
            <a:endParaRPr lang="tr-TR" sz="6400" dirty="0">
              <a:latin typeface="Times New Roman" pitchFamily="18" charset="0"/>
              <a:cs typeface="Times New Roman" pitchFamily="18" charset="0"/>
            </a:endParaRPr>
          </a:p>
          <a:p>
            <a:pPr algn="l"/>
            <a:endParaRPr lang="tr-TR" dirty="0"/>
          </a:p>
        </p:txBody>
      </p:sp>
    </p:spTree>
    <p:extLst>
      <p:ext uri="{BB962C8B-B14F-4D97-AF65-F5344CB8AC3E}">
        <p14:creationId xmlns:p14="http://schemas.microsoft.com/office/powerpoint/2010/main" val="2109071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576064"/>
          </a:xfrm>
        </p:spPr>
        <p:txBody>
          <a:bodyPr>
            <a:normAutofit fontScale="90000"/>
          </a:bodyPr>
          <a:lstStyle/>
          <a:p>
            <a:pPr algn="r"/>
            <a:r>
              <a:rPr lang="tr-TR" dirty="0" smtClean="0"/>
              <a:t>HAKİMLER</a:t>
            </a:r>
            <a:endParaRPr lang="tr-TR" dirty="0"/>
          </a:p>
        </p:txBody>
      </p:sp>
      <p:sp>
        <p:nvSpPr>
          <p:cNvPr id="3" name="2 İçerik Yer Tutucusu"/>
          <p:cNvSpPr>
            <a:spLocks noGrp="1"/>
          </p:cNvSpPr>
          <p:nvPr>
            <p:ph idx="1"/>
          </p:nvPr>
        </p:nvSpPr>
        <p:spPr>
          <a:xfrm>
            <a:off x="1981200" y="1340768"/>
            <a:ext cx="8229600" cy="4983832"/>
          </a:xfrm>
        </p:spPr>
        <p:txBody>
          <a:bodyPr>
            <a:normAutofit fontScale="92500" lnSpcReduction="10000"/>
          </a:bodyPr>
          <a:lstStyle/>
          <a:p>
            <a:pPr>
              <a:buNone/>
            </a:pPr>
            <a:r>
              <a:rPr lang="tr-TR" b="1" dirty="0" smtClean="0"/>
              <a:t/>
            </a:r>
            <a:br>
              <a:rPr lang="tr-TR" b="1" dirty="0" smtClean="0"/>
            </a:br>
            <a:r>
              <a:rPr lang="tr-TR" dirty="0" smtClean="0"/>
              <a:t>Hakimler Kitabı, İsrail halkının çoğu Kenan topraklarını ele geçirdiği tarihle İsrail krallığının kurulduğu tarih arasında kalan düzensiz dönemin olaylarından oluşur. Bu olaylar ''Hakimler'' diye adlandırılan, halkın önderlerinden oluşan kahramanların yaptıklarını yansıtır.</a:t>
            </a:r>
            <a:br>
              <a:rPr lang="tr-TR" dirty="0" smtClean="0"/>
            </a:br>
            <a:r>
              <a:rPr lang="tr-TR" dirty="0" smtClean="0"/>
              <a:t>Kitabın önemli bir bildirisi vardır: İsrail halkının uyakta kalması Tanrı'ya itaatlerine bağlıdır; itaatsizlikleriyse hep felaket getirmiştir. Ama Tanrı tövbe edip kendisine yönelen halkı her zaman kurtarmaya hazırdır.</a:t>
            </a:r>
          </a:p>
          <a:p>
            <a:r>
              <a:rPr lang="tr-TR" b="1" dirty="0" smtClean="0"/>
              <a:t>Ana Hatlar</a:t>
            </a:r>
            <a:br>
              <a:rPr lang="tr-TR" b="1" dirty="0" smtClean="0"/>
            </a:br>
            <a:r>
              <a:rPr lang="tr-TR" dirty="0" smtClean="0"/>
              <a:t>1:1-2:9             </a:t>
            </a:r>
            <a:r>
              <a:rPr lang="tr-TR" dirty="0" err="1" smtClean="0"/>
              <a:t>Yeşu'nun</a:t>
            </a:r>
            <a:r>
              <a:rPr lang="tr-TR" dirty="0" smtClean="0"/>
              <a:t> ölümüne dek geçen olaylar </a:t>
            </a:r>
            <a:br>
              <a:rPr lang="tr-TR" dirty="0" smtClean="0"/>
            </a:br>
            <a:r>
              <a:rPr lang="tr-TR" dirty="0" smtClean="0"/>
              <a:t>2:10-16:31        İsrail'in hakimleri</a:t>
            </a:r>
            <a:br>
              <a:rPr lang="tr-TR" dirty="0" smtClean="0"/>
            </a:br>
            <a:r>
              <a:rPr lang="tr-TR" dirty="0" smtClean="0"/>
              <a:t>17:1-21:25        Değişik olaylar</a:t>
            </a:r>
          </a:p>
          <a:p>
            <a:endParaRPr lang="tr-TR" dirty="0"/>
          </a:p>
        </p:txBody>
      </p:sp>
    </p:spTree>
    <p:extLst>
      <p:ext uri="{BB962C8B-B14F-4D97-AF65-F5344CB8AC3E}">
        <p14:creationId xmlns:p14="http://schemas.microsoft.com/office/powerpoint/2010/main" val="27545377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720080"/>
          </a:xfrm>
        </p:spPr>
        <p:txBody>
          <a:bodyPr>
            <a:normAutofit fontScale="90000"/>
          </a:bodyPr>
          <a:lstStyle/>
          <a:p>
            <a:pPr algn="r"/>
            <a:r>
              <a:rPr lang="tr-TR" dirty="0" smtClean="0"/>
              <a:t>RUT</a:t>
            </a:r>
            <a:endParaRPr lang="tr-TR" dirty="0"/>
          </a:p>
        </p:txBody>
      </p:sp>
      <p:sp>
        <p:nvSpPr>
          <p:cNvPr id="3" name="2 İçerik Yer Tutucusu"/>
          <p:cNvSpPr>
            <a:spLocks noGrp="1"/>
          </p:cNvSpPr>
          <p:nvPr>
            <p:ph idx="1"/>
          </p:nvPr>
        </p:nvSpPr>
        <p:spPr>
          <a:xfrm>
            <a:off x="1981200" y="1484784"/>
            <a:ext cx="8229600" cy="4839816"/>
          </a:xfrm>
        </p:spPr>
        <p:txBody>
          <a:bodyPr>
            <a:normAutofit fontScale="85000" lnSpcReduction="10000"/>
          </a:bodyPr>
          <a:lstStyle/>
          <a:p>
            <a:r>
              <a:rPr lang="tr-TR" dirty="0" err="1" smtClean="0"/>
              <a:t>Rut’un</a:t>
            </a:r>
            <a:r>
              <a:rPr lang="tr-TR" dirty="0" smtClean="0"/>
              <a:t> öyküsü, hakimler zamanında hüküm süren şiddet döneminde geçer. </a:t>
            </a:r>
            <a:r>
              <a:rPr lang="tr-TR" dirty="0" err="1" smtClean="0"/>
              <a:t>Rut</a:t>
            </a:r>
            <a:r>
              <a:rPr lang="tr-TR" dirty="0" smtClean="0"/>
              <a:t>, Tanrı halkından sayılmayan </a:t>
            </a:r>
            <a:r>
              <a:rPr lang="tr-TR" dirty="0" err="1" smtClean="0"/>
              <a:t>Moavlılar'dandı</a:t>
            </a:r>
            <a:r>
              <a:rPr lang="tr-TR" dirty="0" smtClean="0"/>
              <a:t>. Kıtlık sonucu </a:t>
            </a:r>
            <a:r>
              <a:rPr lang="tr-TR" dirty="0" err="1" smtClean="0"/>
              <a:t>Moav'a</a:t>
            </a:r>
            <a:r>
              <a:rPr lang="tr-TR" dirty="0" smtClean="0"/>
              <a:t> yerleşen bir İsrailliyle evlenir. Kocası ölünce </a:t>
            </a:r>
            <a:r>
              <a:rPr lang="tr-TR" dirty="0" err="1" smtClean="0"/>
              <a:t>Rut</a:t>
            </a:r>
            <a:r>
              <a:rPr lang="tr-TR" dirty="0" smtClean="0"/>
              <a:t>, görülmemiş bir sadakatle İsrailli kaynanası </a:t>
            </a:r>
            <a:r>
              <a:rPr lang="tr-TR" dirty="0" err="1" smtClean="0"/>
              <a:t>Naomi'ye</a:t>
            </a:r>
            <a:r>
              <a:rPr lang="tr-TR" dirty="0" smtClean="0"/>
              <a:t>, derin bir adanma duygusuyla da İsrail'in Tanrısı'na bağlanır. Sonunda kocasının akrabalarından biriyle evlenerek İsrail'in en büyük kralı Davut'un dedesinin annesi olur.</a:t>
            </a:r>
            <a:br>
              <a:rPr lang="tr-TR" dirty="0" smtClean="0"/>
            </a:br>
            <a:r>
              <a:rPr lang="tr-TR" dirty="0" smtClean="0"/>
              <a:t>Hakimler Kitabı'ndaki olaylar Tanrı'ya itaat etmeyen </a:t>
            </a:r>
            <a:r>
              <a:rPr lang="tr-TR" dirty="0" err="1" smtClean="0"/>
              <a:t>İsrailliler'in</a:t>
            </a:r>
            <a:r>
              <a:rPr lang="tr-TR" dirty="0" smtClean="0"/>
              <a:t> başına gelen felaketleri yansıtır. </a:t>
            </a:r>
            <a:r>
              <a:rPr lang="tr-TR" dirty="0" err="1" smtClean="0"/>
              <a:t>Rut'un</a:t>
            </a:r>
            <a:r>
              <a:rPr lang="tr-TR" dirty="0" smtClean="0"/>
              <a:t> öyküsü ise İsrail'in Tanrısı'na dönen bir  yabancının aldığı bereketleri sergiler.</a:t>
            </a:r>
          </a:p>
          <a:p>
            <a:r>
              <a:rPr lang="tr-TR" b="1" dirty="0" smtClean="0"/>
              <a:t>Ana Hatlar</a:t>
            </a:r>
            <a:br>
              <a:rPr lang="tr-TR" b="1" dirty="0" smtClean="0"/>
            </a:br>
            <a:r>
              <a:rPr lang="tr-TR" dirty="0" smtClean="0"/>
              <a:t>1:1-22               </a:t>
            </a:r>
            <a:r>
              <a:rPr lang="tr-TR" dirty="0" err="1" smtClean="0"/>
              <a:t>Naomi'nin</a:t>
            </a:r>
            <a:r>
              <a:rPr lang="tr-TR" dirty="0" smtClean="0"/>
              <a:t> </a:t>
            </a:r>
            <a:r>
              <a:rPr lang="tr-TR" dirty="0" err="1" smtClean="0"/>
              <a:t>Rut'la</a:t>
            </a:r>
            <a:r>
              <a:rPr lang="tr-TR" dirty="0" smtClean="0"/>
              <a:t> birlikte </a:t>
            </a:r>
            <a:r>
              <a:rPr lang="tr-TR" dirty="0" err="1" smtClean="0"/>
              <a:t>Beytlehem'e</a:t>
            </a:r>
            <a:r>
              <a:rPr lang="tr-TR" dirty="0" smtClean="0"/>
              <a:t> dönüşü </a:t>
            </a:r>
            <a:br>
              <a:rPr lang="tr-TR" dirty="0" smtClean="0"/>
            </a:br>
            <a:r>
              <a:rPr lang="tr-TR" dirty="0" smtClean="0"/>
              <a:t>2:1-3:18            </a:t>
            </a:r>
            <a:r>
              <a:rPr lang="tr-TR" dirty="0" err="1" smtClean="0"/>
              <a:t>Rut'la</a:t>
            </a:r>
            <a:r>
              <a:rPr lang="tr-TR" dirty="0" smtClean="0"/>
              <a:t> </a:t>
            </a:r>
            <a:r>
              <a:rPr lang="tr-TR" dirty="0" err="1" smtClean="0"/>
              <a:t>Boaz'ın</a:t>
            </a:r>
            <a:r>
              <a:rPr lang="tr-TR" dirty="0" smtClean="0"/>
              <a:t> karşılaşması</a:t>
            </a:r>
            <a:br>
              <a:rPr lang="tr-TR" dirty="0" smtClean="0"/>
            </a:br>
            <a:r>
              <a:rPr lang="tr-TR" dirty="0" smtClean="0"/>
              <a:t>4:1-22               </a:t>
            </a:r>
            <a:r>
              <a:rPr lang="tr-TR" dirty="0" err="1" smtClean="0"/>
              <a:t>Boaz'ın</a:t>
            </a:r>
            <a:r>
              <a:rPr lang="tr-TR" dirty="0" smtClean="0"/>
              <a:t> </a:t>
            </a:r>
            <a:r>
              <a:rPr lang="tr-TR" dirty="0" err="1" smtClean="0"/>
              <a:t>Rut'la</a:t>
            </a:r>
            <a:r>
              <a:rPr lang="tr-TR" dirty="0" smtClean="0"/>
              <a:t> evlenmesi</a:t>
            </a:r>
            <a:br>
              <a:rPr lang="tr-TR" dirty="0" smtClean="0"/>
            </a:br>
            <a:endParaRPr lang="tr-TR" dirty="0" smtClean="0"/>
          </a:p>
          <a:p>
            <a:endParaRPr lang="tr-TR" dirty="0"/>
          </a:p>
        </p:txBody>
      </p:sp>
    </p:spTree>
    <p:extLst>
      <p:ext uri="{BB962C8B-B14F-4D97-AF65-F5344CB8AC3E}">
        <p14:creationId xmlns:p14="http://schemas.microsoft.com/office/powerpoint/2010/main" val="119111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p:txBody>
          <a:bodyPr/>
          <a:lstStyle/>
          <a:p>
            <a:r>
              <a:rPr lang="tr-TR"/>
              <a:t>Sözlü metinler</a:t>
            </a:r>
          </a:p>
        </p:txBody>
      </p:sp>
      <p:sp>
        <p:nvSpPr>
          <p:cNvPr id="430083" name="Rectangle 3"/>
          <p:cNvSpPr>
            <a:spLocks noGrp="1" noChangeArrowheads="1"/>
          </p:cNvSpPr>
          <p:nvPr>
            <p:ph type="body" idx="1"/>
          </p:nvPr>
        </p:nvSpPr>
        <p:spPr>
          <a:xfrm>
            <a:off x="2819400" y="2286000"/>
            <a:ext cx="7162800" cy="3657600"/>
          </a:xfrm>
        </p:spPr>
        <p:txBody>
          <a:bodyPr/>
          <a:lstStyle/>
          <a:p>
            <a:r>
              <a:rPr lang="tr-TR">
                <a:solidFill>
                  <a:srgbClr val="CC0000"/>
                </a:solidFill>
              </a:rPr>
              <a:t>Mişna</a:t>
            </a:r>
          </a:p>
          <a:p>
            <a:r>
              <a:rPr lang="tr-TR">
                <a:solidFill>
                  <a:srgbClr val="CC0000"/>
                </a:solidFill>
              </a:rPr>
              <a:t>Talmud</a:t>
            </a:r>
          </a:p>
          <a:p>
            <a:pPr lvl="1"/>
            <a:r>
              <a:rPr lang="tr-TR" b="1">
                <a:solidFill>
                  <a:srgbClr val="FFFF00"/>
                </a:solidFill>
                <a:effectLst/>
                <a:latin typeface="Times New Roman" panose="02020603050405020304" pitchFamily="18" charset="0"/>
              </a:rPr>
              <a:t>Bunlara sözlü denmesinin nedeni, İslâm’ın kaynaklarından Hadisler gibi ilk zamanlar yazıya geçirilmeyip, şifahî olarak nakledilmeleridir. Daha sonra, kaybolmalarından korkulduğu için yazılı hale getirilmişlerdir.</a:t>
            </a:r>
            <a:endParaRPr lang="tr-TR" b="1">
              <a:solidFill>
                <a:srgbClr val="FFFF00"/>
              </a:solidFill>
              <a:effectLst/>
            </a:endParaRPr>
          </a:p>
          <a:p>
            <a:endParaRPr lang="tr-TR"/>
          </a:p>
        </p:txBody>
      </p:sp>
    </p:spTree>
    <p:extLst>
      <p:ext uri="{BB962C8B-B14F-4D97-AF65-F5344CB8AC3E}">
        <p14:creationId xmlns:p14="http://schemas.microsoft.com/office/powerpoint/2010/main" val="139861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648072"/>
          </a:xfrm>
        </p:spPr>
        <p:txBody>
          <a:bodyPr>
            <a:normAutofit fontScale="90000"/>
          </a:bodyPr>
          <a:lstStyle/>
          <a:p>
            <a:pPr algn="r"/>
            <a:r>
              <a:rPr lang="tr-TR" dirty="0" smtClean="0"/>
              <a:t>I. SAMUEL</a:t>
            </a:r>
            <a:endParaRPr lang="tr-TR" dirty="0"/>
          </a:p>
        </p:txBody>
      </p:sp>
      <p:sp>
        <p:nvSpPr>
          <p:cNvPr id="3" name="2 İçerik Yer Tutucusu"/>
          <p:cNvSpPr>
            <a:spLocks noGrp="1"/>
          </p:cNvSpPr>
          <p:nvPr>
            <p:ph idx="1"/>
          </p:nvPr>
        </p:nvSpPr>
        <p:spPr>
          <a:xfrm>
            <a:off x="1981200" y="1052736"/>
            <a:ext cx="8229600" cy="5271864"/>
          </a:xfrm>
        </p:spPr>
        <p:txBody>
          <a:bodyPr>
            <a:normAutofit fontScale="62500" lnSpcReduction="20000"/>
          </a:bodyPr>
          <a:lstStyle/>
          <a:p>
            <a:pPr>
              <a:buNone/>
            </a:pPr>
            <a:endParaRPr lang="tr-TR" dirty="0" smtClean="0"/>
          </a:p>
          <a:p>
            <a:r>
              <a:rPr lang="tr-TR" dirty="0" smtClean="0"/>
              <a:t>Bu kitap adını, ilk bölümlerinde konu edilen Peygamber </a:t>
            </a:r>
            <a:r>
              <a:rPr lang="tr-TR" dirty="0" err="1" smtClean="0"/>
              <a:t>Samuel'den</a:t>
            </a:r>
            <a:r>
              <a:rPr lang="tr-TR" dirty="0" smtClean="0"/>
              <a:t> alır. İsrail'in "Hakimler" döneminden krallığa geçiş olaylarını konu eder. İsrail yönetiminde meydana gelen bu değişiklik üç kişinin çevresinde yoğunlaşır: Hakimlerin sonuncusu </a:t>
            </a:r>
            <a:r>
              <a:rPr lang="tr-TR" dirty="0" err="1" smtClean="0"/>
              <a:t>Samuel</a:t>
            </a:r>
            <a:r>
              <a:rPr lang="tr-TR" dirty="0" smtClean="0"/>
              <a:t>, İsrail’in ilk kralı </a:t>
            </a:r>
            <a:r>
              <a:rPr lang="tr-TR" dirty="0" err="1" smtClean="0"/>
              <a:t>Saul</a:t>
            </a:r>
            <a:r>
              <a:rPr lang="tr-TR" dirty="0" smtClean="0"/>
              <a:t> ve Davut.</a:t>
            </a:r>
          </a:p>
          <a:p>
            <a:r>
              <a:rPr lang="tr-TR" dirty="0" smtClean="0"/>
              <a:t>Bu kitabın konusu Eski Antlaşmanın öbür kitaplarındaki gibi, Tanrıya bağlılığın başarıyı, Tanrıya itaatsizliğin yıkımı getireceğinin vurgulanmasıdır. Bu konu Kâhin </a:t>
            </a:r>
            <a:r>
              <a:rPr lang="tr-TR" dirty="0" err="1" smtClean="0"/>
              <a:t>Eli'ye</a:t>
            </a:r>
            <a:r>
              <a:rPr lang="tr-TR" dirty="0" smtClean="0"/>
              <a:t> 2:30 ayetinde açıklanmıştır: "Beni onurlandıranı ben de onurlandırırım. Ama beni saymayan küçük düşürülecek."</a:t>
            </a:r>
          </a:p>
          <a:p>
            <a:r>
              <a:rPr lang="tr-TR" dirty="0" smtClean="0"/>
              <a:t>Kitapta krallığın kuruluşuyla ilgili değişik tepkilerden söz edilir. </a:t>
            </a:r>
            <a:r>
              <a:rPr lang="tr-TR" dirty="0" err="1" smtClean="0"/>
              <a:t>Rab'bin</a:t>
            </a:r>
            <a:r>
              <a:rPr lang="tr-TR" dirty="0" smtClean="0"/>
              <a:t> kendisi İsrail'in kralı olarak bilinirdi. Halkın bir kral istemesi karşısında Rab yine de onlar için bir kral seçti. Ama gerçek şu ki, kralda halk da Tanrı'nın yönetimi altında yaşıyordu (2:7-10). Yoksul zengin, bütün halkın hakları Tanrı'nın Yasası uyarınca eşit bir şekilde korunuyordu.</a:t>
            </a:r>
          </a:p>
          <a:p>
            <a:r>
              <a:rPr lang="tr-TR" dirty="0" smtClean="0"/>
              <a:t>1. ve 2. </a:t>
            </a:r>
            <a:r>
              <a:rPr lang="tr-TR" dirty="0" err="1" smtClean="0"/>
              <a:t>Samuel</a:t>
            </a:r>
            <a:r>
              <a:rPr lang="tr-TR" dirty="0" smtClean="0"/>
              <a:t> kitapları </a:t>
            </a:r>
            <a:r>
              <a:rPr lang="tr-TR" dirty="0" err="1" smtClean="0"/>
              <a:t>Septuaginta'da</a:t>
            </a:r>
            <a:r>
              <a:rPr lang="tr-TR" dirty="0" smtClean="0"/>
              <a:t> 1. ve 2. Krallar diye bilinir.</a:t>
            </a:r>
            <a:br>
              <a:rPr lang="tr-TR" dirty="0" smtClean="0"/>
            </a:br>
            <a:endParaRPr lang="tr-TR" dirty="0" smtClean="0"/>
          </a:p>
          <a:p>
            <a:r>
              <a:rPr lang="tr-TR" b="1" dirty="0" smtClean="0"/>
              <a:t>Ana Hatlar</a:t>
            </a:r>
            <a:endParaRPr lang="tr-TR" dirty="0" smtClean="0"/>
          </a:p>
          <a:p>
            <a:r>
              <a:rPr lang="tr-TR" dirty="0" smtClean="0"/>
              <a:t>1:1-7:17             Hakim olarak </a:t>
            </a:r>
            <a:r>
              <a:rPr lang="tr-TR" dirty="0" err="1" smtClean="0"/>
              <a:t>Samuel</a:t>
            </a:r>
            <a:endParaRPr lang="tr-TR" dirty="0" smtClean="0"/>
          </a:p>
          <a:p>
            <a:r>
              <a:rPr lang="tr-TR" dirty="0" smtClean="0"/>
              <a:t>8:1-10:27           </a:t>
            </a:r>
            <a:r>
              <a:rPr lang="tr-TR" dirty="0" err="1" smtClean="0"/>
              <a:t>Saul'un</a:t>
            </a:r>
            <a:r>
              <a:rPr lang="tr-TR" dirty="0" smtClean="0"/>
              <a:t> kral oluşu</a:t>
            </a:r>
            <a:br>
              <a:rPr lang="tr-TR" dirty="0" smtClean="0"/>
            </a:br>
            <a:r>
              <a:rPr lang="tr-TR" dirty="0" smtClean="0"/>
              <a:t>11:1-15:35         Kral </a:t>
            </a:r>
            <a:r>
              <a:rPr lang="tr-TR" dirty="0" err="1" smtClean="0"/>
              <a:t>Saul'un</a:t>
            </a:r>
            <a:r>
              <a:rPr lang="tr-TR" dirty="0" smtClean="0"/>
              <a:t> ilk yılları</a:t>
            </a:r>
            <a:br>
              <a:rPr lang="tr-TR" dirty="0" smtClean="0"/>
            </a:br>
            <a:r>
              <a:rPr lang="tr-TR" dirty="0" smtClean="0"/>
              <a:t>16:1-30:31         Davut ile </a:t>
            </a:r>
            <a:r>
              <a:rPr lang="tr-TR" dirty="0" err="1" smtClean="0"/>
              <a:t>Saul</a:t>
            </a:r>
            <a:r>
              <a:rPr lang="tr-TR" dirty="0" smtClean="0"/>
              <a:t/>
            </a:r>
            <a:br>
              <a:rPr lang="tr-TR" dirty="0" smtClean="0"/>
            </a:br>
            <a:r>
              <a:rPr lang="tr-TR" dirty="0" smtClean="0"/>
              <a:t>31:1-13              </a:t>
            </a:r>
            <a:r>
              <a:rPr lang="tr-TR" dirty="0" err="1" smtClean="0"/>
              <a:t>Saul'la</a:t>
            </a:r>
            <a:r>
              <a:rPr lang="tr-TR" dirty="0" smtClean="0"/>
              <a:t> oğullarının ölümü</a:t>
            </a:r>
          </a:p>
          <a:p>
            <a:endParaRPr lang="tr-TR" dirty="0"/>
          </a:p>
        </p:txBody>
      </p:sp>
    </p:spTree>
    <p:extLst>
      <p:ext uri="{BB962C8B-B14F-4D97-AF65-F5344CB8AC3E}">
        <p14:creationId xmlns:p14="http://schemas.microsoft.com/office/powerpoint/2010/main" val="1658912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332656"/>
            <a:ext cx="8229600" cy="648072"/>
          </a:xfrm>
        </p:spPr>
        <p:txBody>
          <a:bodyPr>
            <a:normAutofit fontScale="90000"/>
          </a:bodyPr>
          <a:lstStyle/>
          <a:p>
            <a:pPr algn="r"/>
            <a:r>
              <a:rPr lang="tr-TR" dirty="0" smtClean="0"/>
              <a:t>II: SAMUEL</a:t>
            </a:r>
            <a:endParaRPr lang="tr-TR" dirty="0"/>
          </a:p>
        </p:txBody>
      </p:sp>
      <p:sp>
        <p:nvSpPr>
          <p:cNvPr id="3" name="2 İçerik Yer Tutucusu"/>
          <p:cNvSpPr>
            <a:spLocks noGrp="1"/>
          </p:cNvSpPr>
          <p:nvPr>
            <p:ph idx="1"/>
          </p:nvPr>
        </p:nvSpPr>
        <p:spPr>
          <a:xfrm>
            <a:off x="1981200" y="980728"/>
            <a:ext cx="8229600" cy="5343872"/>
          </a:xfrm>
          <a:ln>
            <a:solidFill>
              <a:schemeClr val="accent5">
                <a:lumMod val="75000"/>
              </a:schemeClr>
            </a:solidFill>
          </a:ln>
        </p:spPr>
        <p:txBody>
          <a:bodyPr>
            <a:normAutofit fontScale="47500" lnSpcReduction="20000"/>
          </a:bodyPr>
          <a:lstStyle/>
          <a:p>
            <a:r>
              <a:rPr lang="tr-TR" sz="3300" dirty="0">
                <a:cs typeface="Times New Roman" pitchFamily="18" charset="0"/>
              </a:rPr>
              <a:t>1.</a:t>
            </a:r>
            <a:r>
              <a:rPr lang="tr-TR" sz="3300" dirty="0" err="1">
                <a:cs typeface="Times New Roman" pitchFamily="18" charset="0"/>
              </a:rPr>
              <a:t>Samuel'in</a:t>
            </a:r>
            <a:r>
              <a:rPr lang="tr-TR" sz="3300" dirty="0">
                <a:cs typeface="Times New Roman" pitchFamily="18" charset="0"/>
              </a:rPr>
              <a:t> devamı olan 2. </a:t>
            </a:r>
            <a:r>
              <a:rPr lang="tr-TR" sz="3300" dirty="0" err="1">
                <a:cs typeface="Times New Roman" pitchFamily="18" charset="0"/>
              </a:rPr>
              <a:t>Samuel</a:t>
            </a:r>
            <a:r>
              <a:rPr lang="tr-TR" sz="3300" dirty="0">
                <a:cs typeface="Times New Roman" pitchFamily="18" charset="0"/>
              </a:rPr>
              <a:t> Kitabı Kral Davut'un krallığının bir tarihçesidir. Davut önce </a:t>
            </a:r>
            <a:r>
              <a:rPr lang="tr-TR" sz="3300" dirty="0" err="1">
                <a:cs typeface="Times New Roman" pitchFamily="18" charset="0"/>
              </a:rPr>
              <a:t>Yahuda</a:t>
            </a:r>
            <a:r>
              <a:rPr lang="tr-TR" sz="3300" dirty="0">
                <a:cs typeface="Times New Roman" pitchFamily="18" charset="0"/>
              </a:rPr>
              <a:t> oymağının (1-4 bölümleri), sonra bütün İs­rail'in kralı oldu (5-24 bö2. </a:t>
            </a:r>
            <a:r>
              <a:rPr lang="tr-TR" sz="3300" dirty="0" err="1">
                <a:cs typeface="Times New Roman" pitchFamily="18" charset="0"/>
              </a:rPr>
              <a:t>Samuel</a:t>
            </a:r>
            <a:r>
              <a:rPr lang="tr-TR" sz="3300" dirty="0">
                <a:cs typeface="Times New Roman" pitchFamily="18" charset="0"/>
              </a:rPr>
              <a:t> Kitabı Davut'un krallığını pekiştirmek ve birliği sağlamak için içte ve dışta düşmanlarıyla nasıl bir mücadeleye giriştiğini canlı bir şekilde anlatır. Ayrıca Tanrı'nın Davut'la yaptığı antlaşmayı ve Davut'un yerine tah­ta kimin geçeceğini anlatır.</a:t>
            </a:r>
          </a:p>
          <a:p>
            <a:r>
              <a:rPr lang="tr-TR" sz="3300" dirty="0" err="1">
                <a:cs typeface="Times New Roman" pitchFamily="18" charset="0"/>
              </a:rPr>
              <a:t>lümleri</a:t>
            </a:r>
            <a:r>
              <a:rPr lang="tr-TR" sz="3300" dirty="0">
                <a:cs typeface="Times New Roman" pitchFamily="18" charset="0"/>
              </a:rPr>
              <a:t>).</a:t>
            </a:r>
          </a:p>
          <a:p>
            <a:r>
              <a:rPr lang="tr-TR" sz="3300" dirty="0">
                <a:cs typeface="Times New Roman" pitchFamily="18" charset="0"/>
              </a:rPr>
              <a:t>Davut imanlı, Tanrı'ya bağlı ve halkın saygısını kolayca kazanan biri ola­rak tanıtılıyor bu kitapta. Bazen de acımasız, bencil duygularına kapılıp gü­nah işleyen biri olarak da tanıtılıyor. Ama </a:t>
            </a:r>
            <a:r>
              <a:rPr lang="tr-TR" sz="3300" dirty="0" err="1">
                <a:cs typeface="Times New Roman" pitchFamily="18" charset="0"/>
              </a:rPr>
              <a:t>Rab'bin</a:t>
            </a:r>
            <a:r>
              <a:rPr lang="tr-TR" sz="3300" dirty="0">
                <a:cs typeface="Times New Roman" pitchFamily="18" charset="0"/>
              </a:rPr>
              <a:t> Peygamberi </a:t>
            </a:r>
            <a:r>
              <a:rPr lang="tr-TR" sz="3300" dirty="0" err="1">
                <a:cs typeface="Times New Roman" pitchFamily="18" charset="0"/>
              </a:rPr>
              <a:t>Natan</a:t>
            </a:r>
            <a:r>
              <a:rPr lang="tr-TR" sz="3300" dirty="0">
                <a:cs typeface="Times New Roman" pitchFamily="18" charset="0"/>
              </a:rPr>
              <a:t> güna­hını ortaya çıkarınca, itiraf etti ve Tanrı'nın ona vereceği cezayı kabul etti.</a:t>
            </a:r>
          </a:p>
          <a:p>
            <a:r>
              <a:rPr lang="tr-TR" sz="3300" dirty="0">
                <a:cs typeface="Times New Roman" pitchFamily="18" charset="0"/>
              </a:rPr>
              <a:t>Davut'un yaşamı ve başarıları İsrail halkını o denli çok etkiledi ki, kendi­sinden sonra halk sıkıntıya düştüğünde onun soyundan gelecek ve ona benze­yecek bir kral için özlem duydu.</a:t>
            </a:r>
            <a:br>
              <a:rPr lang="tr-TR" sz="3300" dirty="0">
                <a:cs typeface="Times New Roman" pitchFamily="18" charset="0"/>
              </a:rPr>
            </a:br>
            <a:endParaRPr lang="tr-TR" sz="3300" dirty="0">
              <a:cs typeface="Times New Roman" pitchFamily="18" charset="0"/>
            </a:endParaRPr>
          </a:p>
          <a:p>
            <a:r>
              <a:rPr lang="tr-TR" sz="3300" b="1" dirty="0">
                <a:solidFill>
                  <a:schemeClr val="bg1"/>
                </a:solidFill>
                <a:cs typeface="Times New Roman" pitchFamily="18" charset="0"/>
              </a:rPr>
              <a:t>Ana Hatlar</a:t>
            </a:r>
            <a:endParaRPr lang="tr-TR" sz="3300" dirty="0">
              <a:solidFill>
                <a:schemeClr val="bg1"/>
              </a:solidFill>
              <a:cs typeface="Times New Roman" pitchFamily="18" charset="0"/>
            </a:endParaRPr>
          </a:p>
          <a:p>
            <a:r>
              <a:rPr lang="tr-TR" sz="3300" dirty="0">
                <a:cs typeface="Times New Roman" pitchFamily="18" charset="0"/>
              </a:rPr>
              <a:t>1:1-4:12            Davut'un </a:t>
            </a:r>
            <a:r>
              <a:rPr lang="tr-TR" sz="3300" dirty="0" err="1">
                <a:cs typeface="Times New Roman" pitchFamily="18" charset="0"/>
              </a:rPr>
              <a:t>Yahuda</a:t>
            </a:r>
            <a:r>
              <a:rPr lang="tr-TR" sz="3300" dirty="0">
                <a:cs typeface="Times New Roman" pitchFamily="18" charset="0"/>
              </a:rPr>
              <a:t> krallığı </a:t>
            </a:r>
          </a:p>
          <a:p>
            <a:r>
              <a:rPr lang="tr-TR" sz="3300" dirty="0">
                <a:cs typeface="Times New Roman" pitchFamily="18" charset="0"/>
              </a:rPr>
              <a:t>5:1-24:25          Davut'un bütün İsrail krallığı</a:t>
            </a:r>
          </a:p>
          <a:p>
            <a:r>
              <a:rPr lang="tr-TR" sz="3300" dirty="0">
                <a:cs typeface="Times New Roman" pitchFamily="18" charset="0"/>
              </a:rPr>
              <a:t>a.5:1-10:19       İlk yıllar</a:t>
            </a:r>
          </a:p>
          <a:p>
            <a:r>
              <a:rPr lang="tr-TR" sz="3300" dirty="0">
                <a:cs typeface="Times New Roman" pitchFamily="18" charset="0"/>
              </a:rPr>
              <a:t>b.11:1-12:25      Davut'la Bat-</a:t>
            </a:r>
            <a:r>
              <a:rPr lang="tr-TR" sz="3300" dirty="0" err="1">
                <a:cs typeface="Times New Roman" pitchFamily="18" charset="0"/>
              </a:rPr>
              <a:t>Şeva</a:t>
            </a:r>
            <a:r>
              <a:rPr lang="tr-TR" sz="3300" dirty="0">
                <a:cs typeface="Times New Roman" pitchFamily="18" charset="0"/>
              </a:rPr>
              <a:t> olayı</a:t>
            </a:r>
          </a:p>
          <a:p>
            <a:r>
              <a:rPr lang="tr-TR" sz="3300" dirty="0">
                <a:cs typeface="Times New Roman" pitchFamily="18" charset="0"/>
              </a:rPr>
              <a:t>c.12:26-20:26    Sıkıntılar ve zorluklar</a:t>
            </a:r>
          </a:p>
          <a:p>
            <a:r>
              <a:rPr lang="tr-TR" sz="3300" dirty="0">
                <a:cs typeface="Times New Roman" pitchFamily="18" charset="0"/>
              </a:rPr>
              <a:t>ç.21:1-24:25      Son yıllar</a:t>
            </a:r>
          </a:p>
          <a:p>
            <a:endParaRPr lang="tr-TR" dirty="0"/>
          </a:p>
        </p:txBody>
      </p:sp>
    </p:spTree>
    <p:extLst>
      <p:ext uri="{BB962C8B-B14F-4D97-AF65-F5344CB8AC3E}">
        <p14:creationId xmlns:p14="http://schemas.microsoft.com/office/powerpoint/2010/main" val="11762916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504056"/>
          </a:xfrm>
        </p:spPr>
        <p:txBody>
          <a:bodyPr>
            <a:normAutofit fontScale="90000"/>
          </a:bodyPr>
          <a:lstStyle/>
          <a:p>
            <a:pPr algn="r"/>
            <a:r>
              <a:rPr lang="tr-TR" dirty="0" smtClean="0"/>
              <a:t>I: Krallar</a:t>
            </a:r>
            <a:endParaRPr lang="tr-TR" dirty="0"/>
          </a:p>
        </p:txBody>
      </p:sp>
      <p:sp>
        <p:nvSpPr>
          <p:cNvPr id="3" name="2 İçerik Yer Tutucusu"/>
          <p:cNvSpPr>
            <a:spLocks noGrp="1"/>
          </p:cNvSpPr>
          <p:nvPr>
            <p:ph idx="1"/>
          </p:nvPr>
        </p:nvSpPr>
        <p:spPr>
          <a:xfrm>
            <a:off x="1981200" y="908720"/>
            <a:ext cx="8229600" cy="5415880"/>
          </a:xfrm>
        </p:spPr>
        <p:txBody>
          <a:bodyPr>
            <a:normAutofit fontScale="25000" lnSpcReduction="20000"/>
          </a:bodyPr>
          <a:lstStyle/>
          <a:p>
            <a:r>
              <a:rPr lang="tr-TR" sz="5600" dirty="0"/>
              <a:t>İsrail'de </a:t>
            </a:r>
            <a:r>
              <a:rPr lang="tr-TR" sz="5600" dirty="0" err="1"/>
              <a:t>Samuel</a:t>
            </a:r>
            <a:r>
              <a:rPr lang="tr-TR" sz="5600" dirty="0"/>
              <a:t> kitaplarıyla başlayan krallığın tarihine 1. Krallar Kitabı'nda devam edilir. Kitabı üç bölüme ayırabiliriz:</a:t>
            </a:r>
          </a:p>
          <a:p>
            <a:r>
              <a:rPr lang="tr-TR" sz="5600" dirty="0"/>
              <a:t>1.Süleyman'ın İsrail Kralı olması, babası Davut'un ölümü.</a:t>
            </a:r>
          </a:p>
          <a:p>
            <a:r>
              <a:rPr lang="tr-TR" sz="5600" dirty="0"/>
              <a:t>2.Süleyman'ın krallığı ve yaptığı işler, özellikle </a:t>
            </a:r>
            <a:r>
              <a:rPr lang="tr-TR" sz="5600" dirty="0" err="1"/>
              <a:t>Kudüs'de</a:t>
            </a:r>
            <a:r>
              <a:rPr lang="tr-TR" sz="5600" dirty="0"/>
              <a:t> yaptırdığı tapınak.</a:t>
            </a:r>
          </a:p>
          <a:p>
            <a:r>
              <a:rPr lang="tr-TR" sz="5600" dirty="0"/>
              <a:t>3.Krallığın kuzey (İsrail) ve güney (</a:t>
            </a:r>
            <a:r>
              <a:rPr lang="tr-TR" sz="5600" dirty="0" err="1"/>
              <a:t>Yahuda</a:t>
            </a:r>
            <a:r>
              <a:rPr lang="tr-TR" sz="5600" dirty="0"/>
              <a:t>) krallığı olarak ikiye bölünme­si ve İ.Ö. 9. yüzyılın ortalarına kadar krallıkları yöneten kralların tarihi.</a:t>
            </a:r>
          </a:p>
          <a:p>
            <a:r>
              <a:rPr lang="tr-TR" sz="5600" dirty="0"/>
              <a:t>1. ve 2. Krallar kitaplarında her kral Tanrı'ya bağlı olup olmamasına göre değerlendiriliyor, ulusal başarı bu bağlılığa dayanıyor, putperestlikle sadakat­sizlik felaketin öncüsü olarak görülüyor. Kuzey kralları zorluklar karşısında Tanrı'ya bağlı kalmayıp başarısız olurken, güney kralları yer yer daha başarı­lı olur.</a:t>
            </a:r>
          </a:p>
          <a:p>
            <a:r>
              <a:rPr lang="tr-TR" sz="5600" dirty="0"/>
              <a:t>Kitaplardaki önemli olaylardan biri </a:t>
            </a:r>
            <a:r>
              <a:rPr lang="tr-TR" sz="5600" dirty="0" err="1"/>
              <a:t>Rab'bin</a:t>
            </a:r>
            <a:r>
              <a:rPr lang="tr-TR" sz="5600" dirty="0"/>
              <a:t> yürekli peygamberlerinin hal­kı putlara tapmamaları ve Tanrı'ya itaatsizlik etmemeleri için uyarmalarıdır. Özellikle İlyas'ın, </a:t>
            </a:r>
            <a:r>
              <a:rPr lang="tr-TR" sz="5600" dirty="0" err="1"/>
              <a:t>Baal'ın</a:t>
            </a:r>
            <a:r>
              <a:rPr lang="tr-TR" sz="5600" dirty="0"/>
              <a:t> peygamberleriyle yaptığı savaşımın öyküsü büyük önem taşır (18. bölüm).</a:t>
            </a:r>
          </a:p>
          <a:p>
            <a:r>
              <a:rPr lang="tr-TR" sz="5600" dirty="0"/>
              <a:t>1. ve 2. Krallar kitapları </a:t>
            </a:r>
            <a:r>
              <a:rPr lang="tr-TR" sz="5600" dirty="0" err="1"/>
              <a:t>Septuaginta'da</a:t>
            </a:r>
            <a:r>
              <a:rPr lang="tr-TR" sz="5600" dirty="0"/>
              <a:t> 3. ve 4. Krallar diye bilinir.</a:t>
            </a:r>
          </a:p>
          <a:p>
            <a:r>
              <a:rPr lang="tr-TR" sz="5600" dirty="0"/>
              <a:t> </a:t>
            </a:r>
          </a:p>
          <a:p>
            <a:r>
              <a:rPr lang="tr-TR" sz="5600" b="1" dirty="0"/>
              <a:t>Ana Hatlar</a:t>
            </a:r>
            <a:endParaRPr lang="tr-TR" sz="5600" dirty="0"/>
          </a:p>
          <a:p>
            <a:r>
              <a:rPr lang="tr-TR" sz="5600" dirty="0"/>
              <a:t>1:1-2:12            Davut'un krallığının sonu</a:t>
            </a:r>
          </a:p>
          <a:p>
            <a:r>
              <a:rPr lang="tr-TR" sz="5600" dirty="0"/>
              <a:t>2:13-46             Süleyman'ın kral olması</a:t>
            </a:r>
          </a:p>
          <a:p>
            <a:r>
              <a:rPr lang="tr-TR" sz="5600" dirty="0"/>
              <a:t>3:1-11:43          Süleyman'ın krallığı</a:t>
            </a:r>
          </a:p>
          <a:p>
            <a:r>
              <a:rPr lang="tr-TR" sz="5600" dirty="0"/>
              <a:t>a.3:1-4:34         Krallığın ilk yılları</a:t>
            </a:r>
          </a:p>
          <a:p>
            <a:r>
              <a:rPr lang="tr-TR" sz="5600" dirty="0"/>
              <a:t>b.5:1-8:66         Tapınağın yapımı</a:t>
            </a:r>
          </a:p>
          <a:p>
            <a:r>
              <a:rPr lang="tr-TR" sz="5600" dirty="0"/>
              <a:t>c.9:1-11:43        Krallığın son yılları</a:t>
            </a:r>
          </a:p>
          <a:p>
            <a:r>
              <a:rPr lang="tr-TR" sz="5600" dirty="0"/>
              <a:t>12:1-22:53        Bölünen krallıklar</a:t>
            </a:r>
          </a:p>
          <a:p>
            <a:r>
              <a:rPr lang="tr-TR" sz="5600" dirty="0"/>
              <a:t>a.12:1-14:20      Kuzeydeki oymakların ayaklanması</a:t>
            </a:r>
          </a:p>
          <a:p>
            <a:r>
              <a:rPr lang="tr-TR" sz="5600" dirty="0"/>
              <a:t>b.14:21-16:34    </a:t>
            </a:r>
            <a:r>
              <a:rPr lang="tr-TR" sz="5600" dirty="0" err="1"/>
              <a:t>Yahuda</a:t>
            </a:r>
            <a:r>
              <a:rPr lang="tr-TR" sz="5600" dirty="0"/>
              <a:t> ve İsrail krallıkları</a:t>
            </a:r>
          </a:p>
          <a:p>
            <a:r>
              <a:rPr lang="tr-TR" sz="5600" dirty="0"/>
              <a:t>c.17:1-19:21      Peygamber İlyas</a:t>
            </a:r>
          </a:p>
          <a:p>
            <a:r>
              <a:rPr lang="tr-TR" sz="5600" dirty="0"/>
              <a:t>ç.20:1-22:40      İsrail Kralı </a:t>
            </a:r>
            <a:r>
              <a:rPr lang="tr-TR" sz="5600" dirty="0" err="1"/>
              <a:t>Ahav</a:t>
            </a:r>
            <a:endParaRPr lang="tr-TR" sz="5600" dirty="0"/>
          </a:p>
          <a:p>
            <a:r>
              <a:rPr lang="tr-TR" sz="5600" dirty="0"/>
              <a:t>d.22:41-53         </a:t>
            </a:r>
            <a:r>
              <a:rPr lang="tr-TR" sz="5600" dirty="0" err="1"/>
              <a:t>Yahuda</a:t>
            </a:r>
            <a:r>
              <a:rPr lang="tr-TR" sz="5600" dirty="0"/>
              <a:t> Kralı </a:t>
            </a:r>
            <a:r>
              <a:rPr lang="tr-TR" sz="5600" dirty="0" err="1"/>
              <a:t>Yehoşafat'la</a:t>
            </a:r>
            <a:r>
              <a:rPr lang="tr-TR" sz="5600" dirty="0"/>
              <a:t> İsrail Kralı </a:t>
            </a:r>
            <a:r>
              <a:rPr lang="tr-TR" sz="5600" dirty="0" err="1"/>
              <a:t>Ahazya</a:t>
            </a:r>
            <a:endParaRPr lang="tr-TR" sz="5600" dirty="0"/>
          </a:p>
          <a:p>
            <a:endParaRPr lang="tr-TR" dirty="0"/>
          </a:p>
        </p:txBody>
      </p:sp>
    </p:spTree>
    <p:extLst>
      <p:ext uri="{BB962C8B-B14F-4D97-AF65-F5344CB8AC3E}">
        <p14:creationId xmlns:p14="http://schemas.microsoft.com/office/powerpoint/2010/main" val="29904016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0648"/>
            <a:ext cx="8229600" cy="432048"/>
          </a:xfrm>
        </p:spPr>
        <p:txBody>
          <a:bodyPr>
            <a:normAutofit fontScale="90000"/>
          </a:bodyPr>
          <a:lstStyle/>
          <a:p>
            <a:pPr algn="r"/>
            <a:r>
              <a:rPr lang="tr-TR" dirty="0" smtClean="0"/>
              <a:t>II. Krallar</a:t>
            </a:r>
            <a:endParaRPr lang="tr-TR" dirty="0"/>
          </a:p>
        </p:txBody>
      </p:sp>
      <p:sp>
        <p:nvSpPr>
          <p:cNvPr id="3" name="2 İçerik Yer Tutucusu"/>
          <p:cNvSpPr>
            <a:spLocks noGrp="1"/>
          </p:cNvSpPr>
          <p:nvPr>
            <p:ph idx="1"/>
          </p:nvPr>
        </p:nvSpPr>
        <p:spPr>
          <a:xfrm>
            <a:off x="1981200" y="980728"/>
            <a:ext cx="8229600" cy="5343872"/>
          </a:xfrm>
        </p:spPr>
        <p:txBody>
          <a:bodyPr numCol="2">
            <a:noAutofit/>
          </a:bodyPr>
          <a:lstStyle/>
          <a:p>
            <a:r>
              <a:rPr lang="tr-TR" sz="1600" dirty="0"/>
              <a:t>2. Krallar Kitabı İsrail ve </a:t>
            </a:r>
            <a:r>
              <a:rPr lang="tr-TR" sz="1600" dirty="0" err="1"/>
              <a:t>Yahuda</a:t>
            </a:r>
            <a:r>
              <a:rPr lang="tr-TR" sz="1600" dirty="0"/>
              <a:t> krallıklarının tarihine 1. Krallar Kitabı'nda kaldığı yerden devam eder. Kitap iki bölüme ayrılabilir:</a:t>
            </a:r>
          </a:p>
          <a:p>
            <a:r>
              <a:rPr lang="tr-TR" sz="1600" dirty="0"/>
              <a:t>1.İki krallığın tarihi, İ.Ö. 9. yüzyıl ortalarından Samiriye'nin düşüşü ve İs­rail (kuzey krallığı) halkının Asur'a sürgün edilmesine kadar (İ.Ö.722).</a:t>
            </a:r>
          </a:p>
          <a:p>
            <a:r>
              <a:rPr lang="tr-TR" sz="1600" dirty="0"/>
              <a:t>2.</a:t>
            </a:r>
            <a:r>
              <a:rPr lang="tr-TR" sz="1600" dirty="0" err="1"/>
              <a:t>Yahuda</a:t>
            </a:r>
            <a:r>
              <a:rPr lang="tr-TR" sz="1600" dirty="0"/>
              <a:t> krallığının tarihi, İsrail krallığının yıkılışından </a:t>
            </a:r>
            <a:r>
              <a:rPr lang="tr-TR" sz="1600" dirty="0" err="1"/>
              <a:t>Babil</a:t>
            </a:r>
            <a:r>
              <a:rPr lang="tr-TR" sz="1600" dirty="0"/>
              <a:t> Kralı </a:t>
            </a:r>
            <a:r>
              <a:rPr lang="tr-TR" sz="1600" dirty="0" err="1"/>
              <a:t>Nebukadnessar'ın</a:t>
            </a:r>
            <a:r>
              <a:rPr lang="tr-TR" sz="1600" dirty="0"/>
              <a:t> </a:t>
            </a:r>
            <a:r>
              <a:rPr lang="tr-TR" sz="1600" dirty="0" err="1"/>
              <a:t>Kudüs'i</a:t>
            </a:r>
            <a:r>
              <a:rPr lang="tr-TR" sz="1600" dirty="0"/>
              <a:t> ele geçirip yıkmasına, </a:t>
            </a:r>
            <a:r>
              <a:rPr lang="tr-TR" sz="1600" dirty="0" err="1"/>
              <a:t>Yahuda</a:t>
            </a:r>
            <a:r>
              <a:rPr lang="tr-TR" sz="1600" dirty="0"/>
              <a:t> halkını </a:t>
            </a:r>
            <a:r>
              <a:rPr lang="tr-TR" sz="1600" dirty="0" err="1"/>
              <a:t>Babil’e</a:t>
            </a:r>
            <a:r>
              <a:rPr lang="tr-TR" sz="1600" dirty="0"/>
              <a:t> sürmesine kadar (İ.Ö. 586). Kitap </a:t>
            </a:r>
            <a:r>
              <a:rPr lang="tr-TR" sz="1600" dirty="0" err="1"/>
              <a:t>Babil</a:t>
            </a:r>
            <a:r>
              <a:rPr lang="tr-TR" sz="1600" dirty="0"/>
              <a:t> yönetimindeki </a:t>
            </a:r>
            <a:r>
              <a:rPr lang="tr-TR" sz="1600" dirty="0" err="1"/>
              <a:t>Yahuda</a:t>
            </a:r>
            <a:r>
              <a:rPr lang="tr-TR" sz="1600" dirty="0"/>
              <a:t> Va­lisi </a:t>
            </a:r>
            <a:r>
              <a:rPr lang="tr-TR" sz="1600" dirty="0" err="1"/>
              <a:t>Gedalya'nın</a:t>
            </a:r>
            <a:r>
              <a:rPr lang="tr-TR" sz="1600" dirty="0"/>
              <a:t> öldürülmesiyle ve </a:t>
            </a:r>
            <a:r>
              <a:rPr lang="tr-TR" sz="1600" dirty="0" err="1"/>
              <a:t>Yahuda</a:t>
            </a:r>
            <a:r>
              <a:rPr lang="tr-TR" sz="1600" dirty="0"/>
              <a:t> Kralı </a:t>
            </a:r>
            <a:r>
              <a:rPr lang="tr-TR" sz="1600" dirty="0" err="1"/>
              <a:t>Yehoyakin'in</a:t>
            </a:r>
            <a:r>
              <a:rPr lang="tr-TR" sz="1600" dirty="0"/>
              <a:t> </a:t>
            </a:r>
            <a:r>
              <a:rPr lang="tr-TR" sz="1600" dirty="0" err="1"/>
              <a:t>Babil'deki</a:t>
            </a:r>
            <a:r>
              <a:rPr lang="tr-TR" sz="1600" dirty="0"/>
              <a:t> tutukevinden salıverilmesi haberiyle son buluyor.</a:t>
            </a:r>
          </a:p>
          <a:p>
            <a:r>
              <a:rPr lang="tr-TR" sz="1600" dirty="0"/>
              <a:t>   Bu ulusal felaketler </a:t>
            </a:r>
            <a:r>
              <a:rPr lang="tr-TR" sz="1600" dirty="0" err="1"/>
              <a:t>Yahuda</a:t>
            </a:r>
            <a:r>
              <a:rPr lang="tr-TR" sz="1600" dirty="0"/>
              <a:t> ve İsrail krallarının ve halklarının sadakatsizliği yüzünden yaşanmaktadır. </a:t>
            </a:r>
            <a:r>
              <a:rPr lang="tr-TR" sz="1600" dirty="0" err="1"/>
              <a:t>Kudüs'in</a:t>
            </a:r>
            <a:r>
              <a:rPr lang="tr-TR" sz="1600" dirty="0"/>
              <a:t> yıkılışıyla </a:t>
            </a:r>
            <a:r>
              <a:rPr lang="tr-TR" sz="1600" dirty="0" err="1"/>
              <a:t>Yahudalılar’dan</a:t>
            </a:r>
            <a:r>
              <a:rPr lang="tr-TR" sz="1600" dirty="0"/>
              <a:t> birçok kişinin sürgüne gitmesi İsrail tarihinde büyük dönüm noktalarından biridir.</a:t>
            </a:r>
          </a:p>
          <a:p>
            <a:r>
              <a:rPr lang="tr-TR" sz="1600" dirty="0"/>
              <a:t>   2. Krallar Kitabı'nda en önemli iki peygamber İlyas'ın yerine geçen </a:t>
            </a:r>
            <a:r>
              <a:rPr lang="tr-TR" sz="1600" dirty="0" err="1"/>
              <a:t>Elişa</a:t>
            </a:r>
            <a:r>
              <a:rPr lang="tr-TR" sz="1600" dirty="0"/>
              <a:t> ve </a:t>
            </a:r>
            <a:r>
              <a:rPr lang="tr-TR" sz="1600" dirty="0" err="1"/>
              <a:t>İşaya'dır</a:t>
            </a:r>
            <a:r>
              <a:rPr lang="tr-TR" sz="1600" dirty="0"/>
              <a:t>.</a:t>
            </a:r>
            <a:br>
              <a:rPr lang="tr-TR" sz="1600" dirty="0"/>
            </a:br>
            <a:r>
              <a:rPr lang="tr-TR" sz="1600" dirty="0"/>
              <a:t/>
            </a:r>
            <a:br>
              <a:rPr lang="tr-TR" sz="1600" dirty="0"/>
            </a:br>
            <a:endParaRPr lang="tr-TR" sz="1600" dirty="0"/>
          </a:p>
          <a:p>
            <a:r>
              <a:rPr lang="tr-TR" sz="1600" b="1" dirty="0"/>
              <a:t>Ana Hatlar</a:t>
            </a:r>
            <a:endParaRPr lang="tr-TR" sz="1600" dirty="0"/>
          </a:p>
          <a:p>
            <a:r>
              <a:rPr lang="tr-TR" sz="1600" dirty="0"/>
              <a:t>1:1-17:41          Bölünen krallıklar</a:t>
            </a:r>
          </a:p>
          <a:p>
            <a:r>
              <a:rPr lang="tr-TR" sz="1600" dirty="0"/>
              <a:t>a.1:1-8:15         Peygamber </a:t>
            </a:r>
            <a:r>
              <a:rPr lang="tr-TR" sz="1600" dirty="0" err="1"/>
              <a:t>Elişa</a:t>
            </a:r>
            <a:endParaRPr lang="tr-TR" sz="1600" dirty="0"/>
          </a:p>
          <a:p>
            <a:r>
              <a:rPr lang="tr-TR" sz="1600" dirty="0"/>
              <a:t>b.8:16-17:4       </a:t>
            </a:r>
            <a:r>
              <a:rPr lang="tr-TR" sz="1600" dirty="0" err="1"/>
              <a:t>Yahuda</a:t>
            </a:r>
            <a:r>
              <a:rPr lang="tr-TR" sz="1600" dirty="0"/>
              <a:t> ve İsrail kralları</a:t>
            </a:r>
          </a:p>
          <a:p>
            <a:r>
              <a:rPr lang="tr-TR" sz="1600" dirty="0"/>
              <a:t>c.17:5-41           Samiriye'nin düşüşü</a:t>
            </a:r>
          </a:p>
          <a:p>
            <a:r>
              <a:rPr lang="tr-TR" sz="1600" dirty="0"/>
              <a:t>18:1-25:30        </a:t>
            </a:r>
            <a:r>
              <a:rPr lang="tr-TR" sz="1600" dirty="0" err="1"/>
              <a:t>Yahuda</a:t>
            </a:r>
            <a:r>
              <a:rPr lang="tr-TR" sz="1600" dirty="0"/>
              <a:t> krallığı</a:t>
            </a:r>
          </a:p>
          <a:p>
            <a:r>
              <a:rPr lang="tr-TR" sz="1600" dirty="0"/>
              <a:t>a.18:1-21:26      </a:t>
            </a:r>
            <a:r>
              <a:rPr lang="tr-TR" sz="1600" dirty="0" err="1"/>
              <a:t>Hizkiya'dan</a:t>
            </a:r>
            <a:r>
              <a:rPr lang="tr-TR" sz="1600" dirty="0"/>
              <a:t> </a:t>
            </a:r>
            <a:r>
              <a:rPr lang="tr-TR" sz="1600" dirty="0" err="1"/>
              <a:t>Yoşiya'ya</a:t>
            </a:r>
            <a:endParaRPr lang="tr-TR" sz="1600" dirty="0"/>
          </a:p>
          <a:p>
            <a:r>
              <a:rPr lang="tr-TR" sz="1600" dirty="0"/>
              <a:t>b.22:1-23:30      </a:t>
            </a:r>
            <a:r>
              <a:rPr lang="tr-TR" sz="1600" dirty="0" err="1"/>
              <a:t>Yoşiya'nın</a:t>
            </a:r>
            <a:r>
              <a:rPr lang="tr-TR" sz="1600" dirty="0"/>
              <a:t> krallığı</a:t>
            </a:r>
          </a:p>
          <a:p>
            <a:r>
              <a:rPr lang="tr-TR" sz="1600" dirty="0"/>
              <a:t>c.23:31-24:20    </a:t>
            </a:r>
            <a:r>
              <a:rPr lang="tr-TR" sz="1600" dirty="0" err="1"/>
              <a:t>Yahuda'nın</a:t>
            </a:r>
            <a:r>
              <a:rPr lang="tr-TR" sz="1600" dirty="0"/>
              <a:t> son kralları</a:t>
            </a:r>
          </a:p>
          <a:p>
            <a:r>
              <a:rPr lang="tr-TR" sz="1600" dirty="0"/>
              <a:t>ç.25:1-30           </a:t>
            </a:r>
            <a:r>
              <a:rPr lang="tr-TR" sz="1600" dirty="0" err="1"/>
              <a:t>Kudüs'in</a:t>
            </a:r>
            <a:r>
              <a:rPr lang="tr-TR" sz="1600" dirty="0"/>
              <a:t> düşüşü</a:t>
            </a:r>
          </a:p>
          <a:p>
            <a:endParaRPr lang="tr-TR" sz="1600" dirty="0"/>
          </a:p>
        </p:txBody>
      </p:sp>
    </p:spTree>
    <p:extLst>
      <p:ext uri="{BB962C8B-B14F-4D97-AF65-F5344CB8AC3E}">
        <p14:creationId xmlns:p14="http://schemas.microsoft.com/office/powerpoint/2010/main" val="10408425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504056"/>
          </a:xfrm>
        </p:spPr>
        <p:txBody>
          <a:bodyPr>
            <a:normAutofit fontScale="90000"/>
          </a:bodyPr>
          <a:lstStyle/>
          <a:p>
            <a:pPr algn="r"/>
            <a:r>
              <a:rPr lang="tr-TR" dirty="0" smtClean="0"/>
              <a:t>I. TARİHLER</a:t>
            </a:r>
            <a:endParaRPr lang="tr-TR" dirty="0"/>
          </a:p>
        </p:txBody>
      </p:sp>
      <p:sp>
        <p:nvSpPr>
          <p:cNvPr id="3" name="2 İçerik Yer Tutucusu"/>
          <p:cNvSpPr>
            <a:spLocks noGrp="1"/>
          </p:cNvSpPr>
          <p:nvPr>
            <p:ph idx="1"/>
          </p:nvPr>
        </p:nvSpPr>
        <p:spPr>
          <a:xfrm>
            <a:off x="1981200" y="1124744"/>
            <a:ext cx="8507288" cy="5199856"/>
          </a:xfrm>
        </p:spPr>
        <p:txBody>
          <a:bodyPr numCol="2">
            <a:normAutofit fontScale="92500" lnSpcReduction="10000"/>
          </a:bodyPr>
          <a:lstStyle/>
          <a:p>
            <a:r>
              <a:rPr lang="tr-TR" sz="2300" dirty="0"/>
              <a:t>Tarihler diye bilinen kitaplar </a:t>
            </a:r>
            <a:r>
              <a:rPr lang="tr-TR" sz="2300" dirty="0" err="1"/>
              <a:t>Samuel</a:t>
            </a:r>
            <a:r>
              <a:rPr lang="tr-TR" sz="2300" dirty="0"/>
              <a:t> ve Krallar kitaplarında geçen olayların başka bir görüş açısından tekrarıdır. Tarihler kitaplarında İsrail'in krallık tarihinin öyküsü gerisinde önemli bir amaç vardır:</a:t>
            </a:r>
          </a:p>
          <a:p>
            <a:r>
              <a:rPr lang="tr-TR" sz="2300" dirty="0"/>
              <a:t>İsrail ve </a:t>
            </a:r>
            <a:r>
              <a:rPr lang="tr-TR" sz="2300" dirty="0" err="1"/>
              <a:t>Yahuda</a:t>
            </a:r>
            <a:r>
              <a:rPr lang="tr-TR" sz="2300" dirty="0"/>
              <a:t> üzerine gelen felaketlere karşın Tanrı kendi halkına olan vaatlerini koruyor ve onları reddetmiyor.</a:t>
            </a:r>
          </a:p>
          <a:p>
            <a:r>
              <a:rPr lang="tr-TR" sz="2300" dirty="0"/>
              <a:t>1.Tarihler Kitabı'nın baş kısmı Adem'den Davut'a kadarki tarihi soyağacı biçiminde özetler (1-9 bölümleri). Kitabın ikinci kısmı (10-29 bölümleri) Davut'un krallığını, özellikle tapınağın </a:t>
            </a:r>
            <a:r>
              <a:rPr lang="tr-TR" sz="2300" dirty="0" err="1"/>
              <a:t>Kudüs'de</a:t>
            </a:r>
            <a:r>
              <a:rPr lang="tr-TR" sz="2300" dirty="0"/>
              <a:t> inşası için yaptığı hazırlıkları vurgular.</a:t>
            </a:r>
            <a:br>
              <a:rPr lang="tr-TR" sz="2300" dirty="0"/>
            </a:br>
            <a:r>
              <a:rPr lang="tr-TR" sz="2300" dirty="0"/>
              <a:t/>
            </a:r>
            <a:br>
              <a:rPr lang="tr-TR" sz="2300" dirty="0"/>
            </a:br>
            <a:endParaRPr lang="tr-TR" sz="2300" dirty="0"/>
          </a:p>
          <a:p>
            <a:r>
              <a:rPr lang="tr-TR" sz="2300" b="1" dirty="0"/>
              <a:t>Ana Hatlar</a:t>
            </a:r>
            <a:endParaRPr lang="tr-TR" sz="2300" dirty="0"/>
          </a:p>
          <a:p>
            <a:r>
              <a:rPr lang="tr-TR" sz="2300" dirty="0"/>
              <a:t>1:1-9:44         Soy listeleri</a:t>
            </a:r>
          </a:p>
          <a:p>
            <a:r>
              <a:rPr lang="tr-TR" sz="2300" dirty="0"/>
              <a:t>10:1-14           </a:t>
            </a:r>
            <a:r>
              <a:rPr lang="tr-TR" sz="2300" dirty="0" err="1"/>
              <a:t>Saul'un</a:t>
            </a:r>
            <a:r>
              <a:rPr lang="tr-TR" sz="2300" dirty="0"/>
              <a:t> ölümü</a:t>
            </a:r>
          </a:p>
          <a:p>
            <a:r>
              <a:rPr lang="tr-TR" sz="2300" dirty="0"/>
              <a:t>11:1-29:30      Davut'un krallığı</a:t>
            </a:r>
          </a:p>
          <a:p>
            <a:r>
              <a:rPr lang="tr-TR" sz="2300" dirty="0"/>
              <a:t>a.11:1-22:1      Zorluklar ve    		            başarılar</a:t>
            </a:r>
          </a:p>
          <a:p>
            <a:r>
              <a:rPr lang="tr-TR" sz="2300" dirty="0"/>
              <a:t>b.22:2-29:30      Tapınağı kurma hazırlıkları</a:t>
            </a:r>
          </a:p>
          <a:p>
            <a:endParaRPr lang="tr-TR" dirty="0"/>
          </a:p>
        </p:txBody>
      </p:sp>
    </p:spTree>
    <p:extLst>
      <p:ext uri="{BB962C8B-B14F-4D97-AF65-F5344CB8AC3E}">
        <p14:creationId xmlns:p14="http://schemas.microsoft.com/office/powerpoint/2010/main" val="4744633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504056"/>
          </a:xfrm>
        </p:spPr>
        <p:txBody>
          <a:bodyPr>
            <a:normAutofit fontScale="90000"/>
          </a:bodyPr>
          <a:lstStyle/>
          <a:p>
            <a:pPr algn="r"/>
            <a:r>
              <a:rPr lang="tr-TR" dirty="0" smtClean="0"/>
              <a:t>II. TARİHLER</a:t>
            </a:r>
            <a:endParaRPr lang="tr-TR" dirty="0"/>
          </a:p>
        </p:txBody>
      </p:sp>
      <p:sp>
        <p:nvSpPr>
          <p:cNvPr id="3" name="2 İçerik Yer Tutucusu"/>
          <p:cNvSpPr>
            <a:spLocks noGrp="1"/>
          </p:cNvSpPr>
          <p:nvPr>
            <p:ph idx="1"/>
          </p:nvPr>
        </p:nvSpPr>
        <p:spPr>
          <a:xfrm>
            <a:off x="1981200" y="1124744"/>
            <a:ext cx="8507288" cy="5199856"/>
          </a:xfrm>
        </p:spPr>
        <p:txBody>
          <a:bodyPr numCol="2">
            <a:normAutofit lnSpcReduction="10000"/>
          </a:bodyPr>
          <a:lstStyle/>
          <a:p>
            <a:r>
              <a:rPr lang="tr-TR" dirty="0" smtClean="0"/>
              <a:t>1.Tarihlerin devamı olan 2. Tarihler Kral Süleyman'ın yaptığı işleri ve dönemindeki olayları anlatır. </a:t>
            </a:r>
            <a:r>
              <a:rPr lang="tr-TR" dirty="0" err="1" smtClean="0"/>
              <a:t>Yarovam</a:t>
            </a:r>
            <a:r>
              <a:rPr lang="tr-TR" dirty="0" smtClean="0"/>
              <a:t> önderliğindeki kuzey oymakları Kral Süleyman'ın yerine geçen oğlu </a:t>
            </a:r>
            <a:r>
              <a:rPr lang="tr-TR" dirty="0" err="1" smtClean="0"/>
              <a:t>Rehavam'a</a:t>
            </a:r>
            <a:r>
              <a:rPr lang="tr-TR" dirty="0" smtClean="0"/>
              <a:t> karşı ayaklanır ve krallık ikiye bölünür. İ.Ö. 586 yılında Kudüs’ün düşüşüne ve </a:t>
            </a:r>
            <a:r>
              <a:rPr lang="tr-TR" dirty="0" err="1" smtClean="0"/>
              <a:t>Babil</a:t>
            </a:r>
            <a:r>
              <a:rPr lang="tr-TR" dirty="0" smtClean="0"/>
              <a:t> sürgününe dek olaylar güneydeki </a:t>
            </a:r>
            <a:r>
              <a:rPr lang="tr-TR" dirty="0" err="1" smtClean="0"/>
              <a:t>Yahuda</a:t>
            </a:r>
            <a:r>
              <a:rPr lang="tr-TR" dirty="0" smtClean="0"/>
              <a:t> krallığı etrafında gelişir. Kitap Pers Kralı </a:t>
            </a:r>
            <a:r>
              <a:rPr lang="tr-TR" dirty="0" err="1" smtClean="0"/>
              <a:t>Koreş'in</a:t>
            </a:r>
            <a:r>
              <a:rPr lang="tr-TR" dirty="0" smtClean="0"/>
              <a:t> Yahudilerin </a:t>
            </a:r>
            <a:r>
              <a:rPr lang="tr-TR" dirty="0" err="1" smtClean="0"/>
              <a:t>Babil’den</a:t>
            </a:r>
            <a:r>
              <a:rPr lang="tr-TR" dirty="0" smtClean="0"/>
              <a:t> Kudüs’e dönmelerine izin vermesiyle son bulur.</a:t>
            </a:r>
            <a:br>
              <a:rPr lang="tr-TR" dirty="0" smtClean="0"/>
            </a:br>
            <a:r>
              <a:rPr lang="tr-TR" dirty="0" smtClean="0"/>
              <a:t/>
            </a:r>
            <a:br>
              <a:rPr lang="tr-TR" dirty="0" smtClean="0"/>
            </a:br>
            <a:r>
              <a:rPr lang="tr-TR" sz="1400" b="1" dirty="0">
                <a:solidFill>
                  <a:schemeClr val="accent6"/>
                </a:solidFill>
              </a:rPr>
              <a:t>Ana Hatlar</a:t>
            </a:r>
            <a:endParaRPr lang="tr-TR" sz="1400" dirty="0">
              <a:solidFill>
                <a:schemeClr val="accent6"/>
              </a:solidFill>
            </a:endParaRPr>
          </a:p>
          <a:p>
            <a:r>
              <a:rPr lang="tr-TR" sz="1400" dirty="0">
                <a:solidFill>
                  <a:schemeClr val="accent6"/>
                </a:solidFill>
              </a:rPr>
              <a:t>1:1-9:31        Süleyman'ın krallığı</a:t>
            </a:r>
          </a:p>
          <a:p>
            <a:r>
              <a:rPr lang="tr-TR" sz="1400" dirty="0">
                <a:solidFill>
                  <a:schemeClr val="accent6"/>
                </a:solidFill>
              </a:rPr>
              <a:t>a. 1:1-17        İlk yıllar</a:t>
            </a:r>
          </a:p>
          <a:p>
            <a:r>
              <a:rPr lang="tr-TR" sz="1400" dirty="0">
                <a:solidFill>
                  <a:schemeClr val="accent6"/>
                </a:solidFill>
              </a:rPr>
              <a:t>b.2:1-7:10     Tapınak kuruluyor </a:t>
            </a:r>
          </a:p>
          <a:p>
            <a:r>
              <a:rPr lang="tr-TR" sz="1400" dirty="0">
                <a:solidFill>
                  <a:schemeClr val="accent6"/>
                </a:solidFill>
              </a:rPr>
              <a:t>c. 7:11-9:31    Son yıllar   </a:t>
            </a:r>
            <a:br>
              <a:rPr lang="tr-TR" sz="1400" dirty="0">
                <a:solidFill>
                  <a:schemeClr val="accent6"/>
                </a:solidFill>
              </a:rPr>
            </a:br>
            <a:r>
              <a:rPr lang="tr-TR" sz="1400" dirty="0">
                <a:solidFill>
                  <a:schemeClr val="accent6"/>
                </a:solidFill>
              </a:rPr>
              <a:t>10:1-19          Kuzeydeki kabilelerin başkaldırısı</a:t>
            </a:r>
          </a:p>
          <a:p>
            <a:r>
              <a:rPr lang="tr-TR" sz="1400" dirty="0">
                <a:solidFill>
                  <a:schemeClr val="accent6"/>
                </a:solidFill>
              </a:rPr>
              <a:t>11:1-36:12       </a:t>
            </a:r>
            <a:r>
              <a:rPr lang="tr-TR" sz="1400" dirty="0" err="1">
                <a:solidFill>
                  <a:schemeClr val="accent6"/>
                </a:solidFill>
              </a:rPr>
              <a:t>Yahuda</a:t>
            </a:r>
            <a:r>
              <a:rPr lang="tr-TR" sz="1400" dirty="0">
                <a:solidFill>
                  <a:schemeClr val="accent6"/>
                </a:solidFill>
              </a:rPr>
              <a:t> kralları</a:t>
            </a:r>
          </a:p>
          <a:p>
            <a:r>
              <a:rPr lang="tr-TR" sz="1400" dirty="0">
                <a:solidFill>
                  <a:schemeClr val="accent6"/>
                </a:solidFill>
              </a:rPr>
              <a:t>36:13-21         </a:t>
            </a:r>
            <a:r>
              <a:rPr lang="tr-TR" sz="1400" dirty="0" err="1">
                <a:solidFill>
                  <a:schemeClr val="accent6"/>
                </a:solidFill>
              </a:rPr>
              <a:t>Kudüs'in</a:t>
            </a:r>
            <a:r>
              <a:rPr lang="tr-TR" sz="1400" dirty="0">
                <a:solidFill>
                  <a:schemeClr val="accent6"/>
                </a:solidFill>
              </a:rPr>
              <a:t> düşüşü</a:t>
            </a:r>
          </a:p>
          <a:p>
            <a:r>
              <a:rPr lang="tr-TR" sz="1400" dirty="0">
                <a:solidFill>
                  <a:schemeClr val="accent6"/>
                </a:solidFill>
              </a:rPr>
              <a:t>36:22-23        Pers Kralı </a:t>
            </a:r>
            <a:r>
              <a:rPr lang="tr-TR" sz="1400" dirty="0" err="1">
                <a:solidFill>
                  <a:schemeClr val="accent6"/>
                </a:solidFill>
              </a:rPr>
              <a:t>Koreş'in</a:t>
            </a:r>
            <a:r>
              <a:rPr lang="tr-TR" sz="1400" dirty="0">
                <a:solidFill>
                  <a:schemeClr val="accent6"/>
                </a:solidFill>
              </a:rPr>
              <a:t> duyurusu     </a:t>
            </a:r>
          </a:p>
          <a:p>
            <a:endParaRPr lang="tr-TR" dirty="0" smtClean="0"/>
          </a:p>
          <a:p>
            <a:endParaRPr lang="tr-TR" dirty="0" smtClean="0"/>
          </a:p>
        </p:txBody>
      </p:sp>
    </p:spTree>
    <p:extLst>
      <p:ext uri="{BB962C8B-B14F-4D97-AF65-F5344CB8AC3E}">
        <p14:creationId xmlns:p14="http://schemas.microsoft.com/office/powerpoint/2010/main" val="15627793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504056"/>
          </a:xfrm>
        </p:spPr>
        <p:txBody>
          <a:bodyPr>
            <a:normAutofit fontScale="90000"/>
          </a:bodyPr>
          <a:lstStyle/>
          <a:p>
            <a:pPr algn="r"/>
            <a:r>
              <a:rPr lang="tr-TR" dirty="0" smtClean="0"/>
              <a:t>EZRA</a:t>
            </a:r>
            <a:endParaRPr lang="tr-TR" dirty="0"/>
          </a:p>
        </p:txBody>
      </p:sp>
      <p:sp>
        <p:nvSpPr>
          <p:cNvPr id="3" name="2 İçerik Yer Tutucusu"/>
          <p:cNvSpPr>
            <a:spLocks noGrp="1"/>
          </p:cNvSpPr>
          <p:nvPr>
            <p:ph idx="1"/>
          </p:nvPr>
        </p:nvSpPr>
        <p:spPr>
          <a:xfrm>
            <a:off x="1981200" y="836712"/>
            <a:ext cx="8229600" cy="5487888"/>
          </a:xfrm>
        </p:spPr>
        <p:txBody>
          <a:bodyPr>
            <a:normAutofit fontScale="92500" lnSpcReduction="20000"/>
          </a:bodyPr>
          <a:lstStyle/>
          <a:p>
            <a:r>
              <a:rPr lang="tr-TR" dirty="0" smtClean="0"/>
              <a:t>Ezra Kitabı Tarihler kitaplarının devamıdır. İ.Ö. 538 yıllarında </a:t>
            </a:r>
            <a:r>
              <a:rPr lang="tr-TR" dirty="0" err="1" smtClean="0"/>
              <a:t>Babil'den</a:t>
            </a:r>
            <a:r>
              <a:rPr lang="tr-TR" dirty="0" smtClean="0"/>
              <a:t> dönen ve </a:t>
            </a:r>
            <a:r>
              <a:rPr lang="tr-TR" dirty="0" err="1" smtClean="0"/>
              <a:t>Kudüs'de</a:t>
            </a:r>
            <a:r>
              <a:rPr lang="tr-TR" dirty="0" smtClean="0"/>
              <a:t> tapınmayı yeniden başlatan Yahudilerin yaptıklarını açıklıyor. Bu yapılanlar şu aşamalardan geçti: </a:t>
            </a:r>
          </a:p>
          <a:p>
            <a:r>
              <a:rPr lang="tr-TR" dirty="0" smtClean="0"/>
              <a:t>1-Pers Kralı </a:t>
            </a:r>
            <a:r>
              <a:rPr lang="tr-TR" dirty="0" err="1" smtClean="0"/>
              <a:t>Koreş'in</a:t>
            </a:r>
            <a:r>
              <a:rPr lang="tr-TR" dirty="0" smtClean="0"/>
              <a:t> buyruğu uyarınca ilk kesim Yahudi sürgünler </a:t>
            </a:r>
            <a:r>
              <a:rPr lang="tr-TR" dirty="0" err="1" smtClean="0"/>
              <a:t>Babil’den</a:t>
            </a:r>
            <a:r>
              <a:rPr lang="tr-TR" dirty="0" smtClean="0"/>
              <a:t> dönüyor.</a:t>
            </a:r>
          </a:p>
          <a:p>
            <a:r>
              <a:rPr lang="tr-TR" dirty="0" smtClean="0"/>
              <a:t>2-Tapınak yeniden kuruluyor ve adanıyor. </a:t>
            </a:r>
            <a:r>
              <a:rPr lang="tr-TR" dirty="0" err="1" smtClean="0"/>
              <a:t>Kudüs'de</a:t>
            </a:r>
            <a:r>
              <a:rPr lang="tr-TR" dirty="0" smtClean="0"/>
              <a:t> Tanrıya tapınma yeniden başlıyor.</a:t>
            </a:r>
          </a:p>
          <a:p>
            <a:r>
              <a:rPr lang="tr-TR" dirty="0" smtClean="0"/>
              <a:t> 3-Yıllar sonra Yasa Bilgini Ezra önderliğinde başka bir Yahudi kesimi Kudüs'e dönüyor. Ezra İsrail'in kutsal yasası uyarınca halkın dinsel ve sosyal yaşamını düzene sokmasına yardım ediyor.</a:t>
            </a:r>
            <a:br>
              <a:rPr lang="tr-TR" dirty="0" smtClean="0"/>
            </a:br>
            <a:r>
              <a:rPr lang="tr-TR" dirty="0" smtClean="0"/>
              <a:t/>
            </a:r>
            <a:br>
              <a:rPr lang="tr-TR" dirty="0" smtClean="0"/>
            </a:br>
            <a:r>
              <a:rPr lang="tr-TR" sz="1600" b="1" dirty="0">
                <a:solidFill>
                  <a:srgbClr val="FFC000"/>
                </a:solidFill>
              </a:rPr>
              <a:t>Ana Hatlar</a:t>
            </a:r>
            <a:endParaRPr lang="tr-TR" sz="1600" dirty="0">
              <a:solidFill>
                <a:srgbClr val="FFC000"/>
              </a:solidFill>
            </a:endParaRPr>
          </a:p>
          <a:p>
            <a:r>
              <a:rPr lang="tr-TR" sz="1600" dirty="0">
                <a:solidFill>
                  <a:srgbClr val="FFC000"/>
                </a:solidFill>
              </a:rPr>
              <a:t>1:1-2:70    Sürgünden ilk dönenler</a:t>
            </a:r>
          </a:p>
          <a:p>
            <a:r>
              <a:rPr lang="tr-TR" sz="1600" dirty="0">
                <a:solidFill>
                  <a:srgbClr val="FFC000"/>
                </a:solidFill>
              </a:rPr>
              <a:t>3:1-6:22    Tapınak yeniden kuruluyor ve adanıyor</a:t>
            </a:r>
          </a:p>
          <a:p>
            <a:r>
              <a:rPr lang="tr-TR" sz="1600" dirty="0">
                <a:solidFill>
                  <a:srgbClr val="FFC000"/>
                </a:solidFill>
              </a:rPr>
              <a:t>7:1-10:44   Ezra öbür sürgünlerle dönüyor</a:t>
            </a:r>
          </a:p>
          <a:p>
            <a:endParaRPr lang="tr-TR" dirty="0"/>
          </a:p>
        </p:txBody>
      </p:sp>
    </p:spTree>
    <p:extLst>
      <p:ext uri="{BB962C8B-B14F-4D97-AF65-F5344CB8AC3E}">
        <p14:creationId xmlns:p14="http://schemas.microsoft.com/office/powerpoint/2010/main" val="27087816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504056"/>
          </a:xfrm>
        </p:spPr>
        <p:txBody>
          <a:bodyPr>
            <a:normAutofit fontScale="90000"/>
          </a:bodyPr>
          <a:lstStyle/>
          <a:p>
            <a:pPr algn="r"/>
            <a:r>
              <a:rPr lang="tr-TR" dirty="0" smtClean="0"/>
              <a:t>NEHEMYA</a:t>
            </a:r>
            <a:endParaRPr lang="tr-TR" dirty="0"/>
          </a:p>
        </p:txBody>
      </p:sp>
      <p:sp>
        <p:nvSpPr>
          <p:cNvPr id="3" name="2 İçerik Yer Tutucusu"/>
          <p:cNvSpPr>
            <a:spLocks noGrp="1"/>
          </p:cNvSpPr>
          <p:nvPr>
            <p:ph idx="1"/>
          </p:nvPr>
        </p:nvSpPr>
        <p:spPr>
          <a:xfrm>
            <a:off x="1981200" y="1124744"/>
            <a:ext cx="8229600" cy="5199856"/>
          </a:xfrm>
        </p:spPr>
        <p:txBody>
          <a:bodyPr>
            <a:normAutofit fontScale="77500" lnSpcReduction="20000"/>
          </a:bodyPr>
          <a:lstStyle/>
          <a:p>
            <a:r>
              <a:rPr lang="tr-TR" dirty="0" err="1" smtClean="0"/>
              <a:t>Nehemya</a:t>
            </a:r>
            <a:r>
              <a:rPr lang="tr-TR" dirty="0" smtClean="0"/>
              <a:t> Kitabı'ndaki olaylar, İ.Ö. 5. yüzyılda yer alıyor. Bu dönemde </a:t>
            </a:r>
            <a:r>
              <a:rPr lang="tr-TR" dirty="0" err="1" smtClean="0"/>
              <a:t>Yahudiler'in</a:t>
            </a:r>
            <a:r>
              <a:rPr lang="tr-TR" dirty="0" smtClean="0"/>
              <a:t> çoğu</a:t>
            </a:r>
            <a:br>
              <a:rPr lang="tr-TR" dirty="0" smtClean="0"/>
            </a:br>
            <a:endParaRPr lang="tr-TR" dirty="0" smtClean="0"/>
          </a:p>
          <a:p>
            <a:r>
              <a:rPr lang="tr-TR" dirty="0" smtClean="0"/>
              <a:t> </a:t>
            </a:r>
            <a:r>
              <a:rPr lang="tr-TR" dirty="0" err="1" smtClean="0"/>
              <a:t>Babil'de</a:t>
            </a:r>
            <a:r>
              <a:rPr lang="tr-TR" dirty="0" smtClean="0"/>
              <a:t> sürgündeydi. </a:t>
            </a:r>
            <a:r>
              <a:rPr lang="tr-TR" dirty="0" err="1" smtClean="0"/>
              <a:t>Nehemya</a:t>
            </a:r>
            <a:r>
              <a:rPr lang="tr-TR" dirty="0" smtClean="0"/>
              <a:t> Kitabı'nı dört bölüme ayırabiliriz:</a:t>
            </a:r>
            <a:br>
              <a:rPr lang="tr-TR" dirty="0" smtClean="0"/>
            </a:br>
            <a:r>
              <a:rPr lang="tr-TR" dirty="0" smtClean="0"/>
              <a:t>   1.</a:t>
            </a:r>
            <a:r>
              <a:rPr lang="tr-TR" dirty="0" err="1" smtClean="0"/>
              <a:t>Yahuda'yı</a:t>
            </a:r>
            <a:r>
              <a:rPr lang="tr-TR" dirty="0" smtClean="0"/>
              <a:t> yönetmesi için Pers Kralı'nın </a:t>
            </a:r>
            <a:r>
              <a:rPr lang="tr-TR" dirty="0" err="1" smtClean="0"/>
              <a:t>Nehemya'yı</a:t>
            </a:r>
            <a:r>
              <a:rPr lang="tr-TR" dirty="0" smtClean="0"/>
              <a:t> vali olarak Kudüs 'e göndermesi.</a:t>
            </a:r>
          </a:p>
          <a:p>
            <a:r>
              <a:rPr lang="tr-TR" dirty="0" smtClean="0"/>
              <a:t>   2.Kudüs surlarının onarılması.</a:t>
            </a:r>
          </a:p>
          <a:p>
            <a:r>
              <a:rPr lang="tr-TR" dirty="0" smtClean="0"/>
              <a:t>   3.Kutsal Yasa'nın Ezra tarafından yüksek sesle okunması ve halkın günahlarını itiraf etmesi.</a:t>
            </a:r>
          </a:p>
          <a:p>
            <a:r>
              <a:rPr lang="tr-TR" dirty="0" smtClean="0"/>
              <a:t>   4.</a:t>
            </a:r>
            <a:r>
              <a:rPr lang="tr-TR" dirty="0" err="1" smtClean="0"/>
              <a:t>Nehemya'nın</a:t>
            </a:r>
            <a:r>
              <a:rPr lang="tr-TR" dirty="0" smtClean="0"/>
              <a:t> vali olarak yaptığı öbür etkinlikler. </a:t>
            </a:r>
            <a:br>
              <a:rPr lang="tr-TR" dirty="0" smtClean="0"/>
            </a:br>
            <a:r>
              <a:rPr lang="tr-TR" dirty="0" smtClean="0"/>
              <a:t>Kitapta geçen en önemli noktalardan biri </a:t>
            </a:r>
            <a:r>
              <a:rPr lang="tr-TR" dirty="0" err="1" smtClean="0"/>
              <a:t>Nehemya'nın</a:t>
            </a:r>
            <a:r>
              <a:rPr lang="tr-TR" dirty="0" smtClean="0"/>
              <a:t> Tanrı'ya derin bir bağlılık duyması ve sık sık O'na dua etmesidir.</a:t>
            </a:r>
            <a:br>
              <a:rPr lang="tr-TR" dirty="0" smtClean="0"/>
            </a:br>
            <a:r>
              <a:rPr lang="tr-TR" dirty="0" smtClean="0"/>
              <a:t/>
            </a:r>
            <a:br>
              <a:rPr lang="tr-TR" dirty="0" smtClean="0"/>
            </a:br>
            <a:endParaRPr lang="tr-TR" dirty="0" smtClean="0"/>
          </a:p>
          <a:p>
            <a:r>
              <a:rPr lang="tr-TR" sz="2300" b="1" dirty="0"/>
              <a:t>Ana Hatlar</a:t>
            </a:r>
            <a:endParaRPr lang="tr-TR" sz="2300" dirty="0"/>
          </a:p>
          <a:p>
            <a:r>
              <a:rPr lang="tr-TR" sz="2300" dirty="0"/>
              <a:t>1:1-2:20            </a:t>
            </a:r>
            <a:r>
              <a:rPr lang="tr-TR" sz="2300" dirty="0" err="1"/>
              <a:t>Nehemya'nın</a:t>
            </a:r>
            <a:r>
              <a:rPr lang="tr-TR" sz="2300" dirty="0"/>
              <a:t> Kudüs'e dönüşü</a:t>
            </a:r>
          </a:p>
          <a:p>
            <a:r>
              <a:rPr lang="tr-TR" sz="2300" dirty="0"/>
              <a:t>3:1-7:73            Kudüs surlarının onarılması</a:t>
            </a:r>
          </a:p>
          <a:p>
            <a:r>
              <a:rPr lang="tr-TR" sz="2300" dirty="0"/>
              <a:t>8:1-10:39          Yasa Kitabı'nın okunması ve </a:t>
            </a:r>
            <a:r>
              <a:rPr lang="tr-TR" sz="2300" dirty="0" err="1"/>
              <a:t>Antlaşma'nın</a:t>
            </a:r>
            <a:r>
              <a:rPr lang="tr-TR" sz="2300" dirty="0"/>
              <a:t> yenilenmesi </a:t>
            </a:r>
          </a:p>
          <a:p>
            <a:r>
              <a:rPr lang="tr-TR" sz="2300" dirty="0"/>
              <a:t>11:1-13:31        </a:t>
            </a:r>
            <a:r>
              <a:rPr lang="tr-TR" sz="2300" dirty="0" err="1"/>
              <a:t>Nehemya'nın</a:t>
            </a:r>
            <a:r>
              <a:rPr lang="tr-TR" sz="2300" dirty="0"/>
              <a:t> öbür etkinlikleri</a:t>
            </a:r>
          </a:p>
          <a:p>
            <a:endParaRPr lang="tr-TR" dirty="0"/>
          </a:p>
        </p:txBody>
      </p:sp>
    </p:spTree>
    <p:extLst>
      <p:ext uri="{BB962C8B-B14F-4D97-AF65-F5344CB8AC3E}">
        <p14:creationId xmlns:p14="http://schemas.microsoft.com/office/powerpoint/2010/main" val="34635273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0648"/>
            <a:ext cx="8229600" cy="576064"/>
          </a:xfrm>
        </p:spPr>
        <p:txBody>
          <a:bodyPr>
            <a:normAutofit fontScale="90000"/>
          </a:bodyPr>
          <a:lstStyle/>
          <a:p>
            <a:pPr algn="r"/>
            <a:r>
              <a:rPr lang="tr-TR" dirty="0" smtClean="0"/>
              <a:t>ESTER</a:t>
            </a:r>
            <a:endParaRPr lang="tr-TR" dirty="0"/>
          </a:p>
        </p:txBody>
      </p:sp>
      <p:sp>
        <p:nvSpPr>
          <p:cNvPr id="3" name="2 İçerik Yer Tutucusu"/>
          <p:cNvSpPr>
            <a:spLocks noGrp="1"/>
          </p:cNvSpPr>
          <p:nvPr>
            <p:ph idx="1"/>
          </p:nvPr>
        </p:nvSpPr>
        <p:spPr>
          <a:xfrm>
            <a:off x="1981200" y="1196752"/>
            <a:ext cx="8229600" cy="5127848"/>
          </a:xfrm>
        </p:spPr>
        <p:txBody>
          <a:bodyPr>
            <a:normAutofit fontScale="92500" lnSpcReduction="10000"/>
          </a:bodyPr>
          <a:lstStyle/>
          <a:p>
            <a:r>
              <a:rPr lang="tr-TR" dirty="0" smtClean="0"/>
              <a:t>Ester Kitabı'nda anlatılan olaylar İ.Ö. 5. yüzyılın başlarında Pers Kralı olan </a:t>
            </a:r>
            <a:r>
              <a:rPr lang="tr-TR" dirty="0" err="1" smtClean="0"/>
              <a:t>Ahaşveroş'un</a:t>
            </a:r>
            <a:r>
              <a:rPr lang="tr-TR" dirty="0" smtClean="0"/>
              <a:t> kışlık sarayında geçer. Olayların merkezinde Ester adlı Yahudi kraliçe yer alır. Kraliçe Ester cesareti sayesinde İsrail halkının düşmanlarının tasarladığı büyük bir katliamdan kurtulmasına önayak olur. Ardından akrabası </a:t>
            </a:r>
            <a:r>
              <a:rPr lang="tr-TR" dirty="0" err="1" smtClean="0"/>
              <a:t>Mordekay</a:t>
            </a:r>
            <a:r>
              <a:rPr lang="tr-TR" dirty="0" smtClean="0"/>
              <a:t> kralın başbakanı olur. Kitap, </a:t>
            </a:r>
            <a:r>
              <a:rPr lang="tr-TR" dirty="0" err="1" smtClean="0"/>
              <a:t>Purim</a:t>
            </a:r>
            <a:r>
              <a:rPr lang="tr-TR" dirty="0" smtClean="0"/>
              <a:t> adlı Yahudi bayramının temelindeki olayları ve anlamını anlatır.</a:t>
            </a:r>
          </a:p>
          <a:p>
            <a:endParaRPr lang="tr-TR" b="1" dirty="0" smtClean="0"/>
          </a:p>
          <a:p>
            <a:r>
              <a:rPr lang="tr-TR" sz="1900" b="1" dirty="0">
                <a:solidFill>
                  <a:srgbClr val="FFC000"/>
                </a:solidFill>
              </a:rPr>
              <a:t>Ana Hatlar</a:t>
            </a:r>
            <a:br>
              <a:rPr lang="tr-TR" sz="1900" b="1" dirty="0">
                <a:solidFill>
                  <a:srgbClr val="FFC000"/>
                </a:solidFill>
              </a:rPr>
            </a:br>
            <a:r>
              <a:rPr lang="tr-TR" sz="1900" dirty="0">
                <a:solidFill>
                  <a:srgbClr val="FFC000"/>
                </a:solidFill>
              </a:rPr>
              <a:t>1:1-2:23            Ester kraliçe oluyor</a:t>
            </a:r>
            <a:br>
              <a:rPr lang="tr-TR" sz="1900" dirty="0">
                <a:solidFill>
                  <a:srgbClr val="FFC000"/>
                </a:solidFill>
              </a:rPr>
            </a:br>
            <a:r>
              <a:rPr lang="tr-TR" sz="1900" dirty="0">
                <a:solidFill>
                  <a:srgbClr val="FFC000"/>
                </a:solidFill>
              </a:rPr>
              <a:t>3:1-5:14            </a:t>
            </a:r>
            <a:r>
              <a:rPr lang="tr-TR" sz="1900" dirty="0" err="1">
                <a:solidFill>
                  <a:srgbClr val="FFC000"/>
                </a:solidFill>
              </a:rPr>
              <a:t>Haman'ın</a:t>
            </a:r>
            <a:r>
              <a:rPr lang="tr-TR" sz="1900" dirty="0">
                <a:solidFill>
                  <a:srgbClr val="FFC000"/>
                </a:solidFill>
              </a:rPr>
              <a:t> kötü planları</a:t>
            </a:r>
            <a:br>
              <a:rPr lang="tr-TR" sz="1900" dirty="0">
                <a:solidFill>
                  <a:srgbClr val="FFC000"/>
                </a:solidFill>
              </a:rPr>
            </a:br>
            <a:r>
              <a:rPr lang="tr-TR" sz="1900" dirty="0">
                <a:solidFill>
                  <a:srgbClr val="FFC000"/>
                </a:solidFill>
              </a:rPr>
              <a:t>6:1-7:10            </a:t>
            </a:r>
            <a:r>
              <a:rPr lang="tr-TR" sz="1900" dirty="0" err="1">
                <a:solidFill>
                  <a:srgbClr val="FFC000"/>
                </a:solidFill>
              </a:rPr>
              <a:t>Haman</a:t>
            </a:r>
            <a:r>
              <a:rPr lang="tr-TR" sz="1900" dirty="0">
                <a:solidFill>
                  <a:srgbClr val="FFC000"/>
                </a:solidFill>
              </a:rPr>
              <a:t> öldürülüyor</a:t>
            </a:r>
            <a:br>
              <a:rPr lang="tr-TR" sz="1900" dirty="0">
                <a:solidFill>
                  <a:srgbClr val="FFC000"/>
                </a:solidFill>
              </a:rPr>
            </a:br>
            <a:r>
              <a:rPr lang="tr-TR" sz="1900" dirty="0">
                <a:solidFill>
                  <a:srgbClr val="FFC000"/>
                </a:solidFill>
              </a:rPr>
              <a:t>8:1-10:33          Yahudiler düşmanlarını yenilgiye uğratıyor</a:t>
            </a:r>
            <a:r>
              <a:rPr lang="tr-TR" sz="1900" dirty="0"/>
              <a:t/>
            </a:r>
            <a:br>
              <a:rPr lang="tr-TR" sz="1900" dirty="0"/>
            </a:br>
            <a:r>
              <a:rPr lang="tr-TR" dirty="0" smtClean="0"/>
              <a:t/>
            </a:r>
            <a:br>
              <a:rPr lang="tr-TR" dirty="0" smtClean="0"/>
            </a:br>
            <a:endParaRPr lang="tr-TR" dirty="0" smtClean="0"/>
          </a:p>
          <a:p>
            <a:endParaRPr lang="tr-TR" dirty="0"/>
          </a:p>
        </p:txBody>
      </p:sp>
    </p:spTree>
    <p:extLst>
      <p:ext uri="{BB962C8B-B14F-4D97-AF65-F5344CB8AC3E}">
        <p14:creationId xmlns:p14="http://schemas.microsoft.com/office/powerpoint/2010/main" val="12005018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504056"/>
          </a:xfrm>
        </p:spPr>
        <p:txBody>
          <a:bodyPr>
            <a:normAutofit fontScale="90000"/>
          </a:bodyPr>
          <a:lstStyle/>
          <a:p>
            <a:pPr algn="r"/>
            <a:r>
              <a:rPr lang="tr-TR" dirty="0" smtClean="0"/>
              <a:t>EYÜP</a:t>
            </a:r>
            <a:endParaRPr lang="tr-TR" dirty="0"/>
          </a:p>
        </p:txBody>
      </p:sp>
      <p:sp>
        <p:nvSpPr>
          <p:cNvPr id="3" name="2 İçerik Yer Tutucusu"/>
          <p:cNvSpPr>
            <a:spLocks noGrp="1"/>
          </p:cNvSpPr>
          <p:nvPr>
            <p:ph idx="1"/>
          </p:nvPr>
        </p:nvSpPr>
        <p:spPr>
          <a:xfrm>
            <a:off x="1981200" y="764704"/>
            <a:ext cx="8229600" cy="5559896"/>
          </a:xfrm>
        </p:spPr>
        <p:txBody>
          <a:bodyPr numCol="2">
            <a:normAutofit fontScale="55000" lnSpcReduction="20000"/>
          </a:bodyPr>
          <a:lstStyle/>
          <a:p>
            <a:r>
              <a:rPr lang="tr-TR" sz="2900" dirty="0"/>
              <a:t>Eyüp Kitabı büyük felakete uğrayan doğru bir adamın çektiği acılan anlatır. Eyüp bütün çocuklarını, malını mülkünü yitirir, korkunç bir hastalığa yakalanır. Kitap, Eyüp ve üç arkadaşının bu felaketlere karşı gösterdikleri tepkiyi karşılıklı üç konuşmayla açıklamaktadır. İnsanlara yaklaşımı tartışılan Tanrı'nın bizzat kendisi sonunda Eyüp'e görünüyor.</a:t>
            </a:r>
          </a:p>
          <a:p>
            <a:r>
              <a:rPr lang="tr-TR" sz="2900" dirty="0"/>
              <a:t>Arkadaşları Eyüp'ün çektiği acıyı geleneksel dini kavramlarla açıklıyor. Tanrı'nın her zaman iyiliği ödüllendirip kötülüğü cezalandırdığını varsayıyor Eyüp'ün günah işlediği için bu acıları çektiğini düşünüyorlar. Ama bu düşünce Eyüp'ün durumunu açıklamak için çok yetersiz kalıyor. Eyüp bu acımasız cezayı hak etmemiştir. Çünkü alışılmışın ötesinde iyi ve doğru bir insandır. Kendisi gibi birisinin başına bu denli kötülük gelmesine Tanrı'nın nasıl izin verdiğini anlayamıyor, Tanrı'ya cesurca meydan okuyor. İmanını yitirmiyor, ama Tanrı'nın önünde aklanıp yeniden iyi insan olarak onuruna kavuşmak istiyor.</a:t>
            </a:r>
          </a:p>
          <a:p>
            <a:r>
              <a:rPr lang="tr-TR" sz="2900" dirty="0"/>
              <a:t>Tanrı Eyüp'ün sorularına yanıt vermez, ama ilahi güç ve bilgeliğinin şiirselliğiyle imanına karşılık verir. O zaman Eyüp Tanrı'nın yücelik ve bilgeliğini kabul eder, öfkeli ve kaba sözlerden ötürü tövbe eder.</a:t>
            </a:r>
          </a:p>
          <a:p>
            <a:r>
              <a:rPr lang="tr-TR" sz="2900" dirty="0"/>
              <a:t>Kitap, sonuç olarak Eyüp'ün eski SAĞLIĞINA nasıl kavuştuğunu, hatta daha da zengin olduğunu anlatır. Tanrı Eyüp'ün çektiği acıların nedenini anlama­yan arkadaşlarını azarlar. Yalnız Eyüp Tanrı'nın üstünlüğünü sezebilmiştir.</a:t>
            </a:r>
          </a:p>
          <a:p>
            <a:endParaRPr lang="tr-TR" b="1" dirty="0" smtClean="0"/>
          </a:p>
          <a:p>
            <a:endParaRPr lang="tr-TR" b="1" dirty="0" smtClean="0"/>
          </a:p>
          <a:p>
            <a:endParaRPr lang="tr-TR" b="1" dirty="0" smtClean="0"/>
          </a:p>
          <a:p>
            <a:endParaRPr lang="tr-TR" b="1" dirty="0" smtClean="0"/>
          </a:p>
          <a:p>
            <a:r>
              <a:rPr lang="tr-TR" b="1" dirty="0" smtClean="0">
                <a:solidFill>
                  <a:srgbClr val="FFC000"/>
                </a:solidFill>
              </a:rPr>
              <a:t>Ana Hatlar</a:t>
            </a:r>
            <a:br>
              <a:rPr lang="tr-TR" b="1" dirty="0" smtClean="0">
                <a:solidFill>
                  <a:srgbClr val="FFC000"/>
                </a:solidFill>
              </a:rPr>
            </a:br>
            <a:r>
              <a:rPr lang="tr-TR" dirty="0" smtClean="0">
                <a:solidFill>
                  <a:srgbClr val="FFC000"/>
                </a:solidFill>
              </a:rPr>
              <a:t>1:1-2:13            Öndeyiş</a:t>
            </a:r>
            <a:br>
              <a:rPr lang="tr-TR" dirty="0" smtClean="0">
                <a:solidFill>
                  <a:srgbClr val="FFC000"/>
                </a:solidFill>
              </a:rPr>
            </a:br>
            <a:r>
              <a:rPr lang="tr-TR" dirty="0" smtClean="0">
                <a:solidFill>
                  <a:srgbClr val="FFC000"/>
                </a:solidFill>
              </a:rPr>
              <a:t>3:1-31:40          Eyüp ve üç arkadaşı</a:t>
            </a:r>
            <a:br>
              <a:rPr lang="tr-TR" dirty="0" smtClean="0">
                <a:solidFill>
                  <a:srgbClr val="FFC000"/>
                </a:solidFill>
              </a:rPr>
            </a:br>
            <a:r>
              <a:rPr lang="tr-TR" dirty="0" smtClean="0">
                <a:solidFill>
                  <a:srgbClr val="FFC000"/>
                </a:solidFill>
              </a:rPr>
              <a:t>a.3:1-26            Eyüp'ün yakınması</a:t>
            </a:r>
            <a:br>
              <a:rPr lang="tr-TR" dirty="0" smtClean="0">
                <a:solidFill>
                  <a:srgbClr val="FFC000"/>
                </a:solidFill>
              </a:rPr>
            </a:br>
            <a:r>
              <a:rPr lang="tr-TR" dirty="0" smtClean="0">
                <a:solidFill>
                  <a:srgbClr val="FFC000"/>
                </a:solidFill>
              </a:rPr>
              <a:t>b.4:1-14:22       İlk karşılıklı konuşma</a:t>
            </a:r>
            <a:br>
              <a:rPr lang="tr-TR" dirty="0" smtClean="0">
                <a:solidFill>
                  <a:srgbClr val="FFC000"/>
                </a:solidFill>
              </a:rPr>
            </a:br>
            <a:r>
              <a:rPr lang="tr-TR" dirty="0" smtClean="0">
                <a:solidFill>
                  <a:srgbClr val="FFC000"/>
                </a:solidFill>
              </a:rPr>
              <a:t>c.15:1-21:34      İkinci karşılıklı konuşma</a:t>
            </a:r>
            <a:br>
              <a:rPr lang="tr-TR" dirty="0" smtClean="0">
                <a:solidFill>
                  <a:srgbClr val="FFC000"/>
                </a:solidFill>
              </a:rPr>
            </a:br>
            <a:r>
              <a:rPr lang="tr-TR" dirty="0" smtClean="0">
                <a:solidFill>
                  <a:srgbClr val="FFC000"/>
                </a:solidFill>
              </a:rPr>
              <a:t>ç.22:1-27:23      Üçüncü karşılıklı konuşma</a:t>
            </a:r>
            <a:br>
              <a:rPr lang="tr-TR" dirty="0" smtClean="0">
                <a:solidFill>
                  <a:srgbClr val="FFC000"/>
                </a:solidFill>
              </a:rPr>
            </a:br>
            <a:r>
              <a:rPr lang="tr-TR" dirty="0" smtClean="0">
                <a:solidFill>
                  <a:srgbClr val="FFC000"/>
                </a:solidFill>
              </a:rPr>
              <a:t>d.28:1-28          Bilgeliğe övgü</a:t>
            </a:r>
            <a:br>
              <a:rPr lang="tr-TR" dirty="0" smtClean="0">
                <a:solidFill>
                  <a:srgbClr val="FFC000"/>
                </a:solidFill>
              </a:rPr>
            </a:br>
            <a:r>
              <a:rPr lang="tr-TR" dirty="0" smtClean="0">
                <a:solidFill>
                  <a:srgbClr val="FFC000"/>
                </a:solidFill>
              </a:rPr>
              <a:t>e.29:1-31:40      Eyüp'ün son söyledikleri</a:t>
            </a:r>
            <a:br>
              <a:rPr lang="tr-TR" dirty="0" smtClean="0">
                <a:solidFill>
                  <a:srgbClr val="FFC000"/>
                </a:solidFill>
              </a:rPr>
            </a:br>
            <a:r>
              <a:rPr lang="tr-TR" dirty="0" smtClean="0">
                <a:solidFill>
                  <a:srgbClr val="FFC000"/>
                </a:solidFill>
              </a:rPr>
              <a:t>32:1-37:24        </a:t>
            </a:r>
            <a:r>
              <a:rPr lang="tr-TR" dirty="0" err="1" smtClean="0">
                <a:solidFill>
                  <a:srgbClr val="FFC000"/>
                </a:solidFill>
              </a:rPr>
              <a:t>Elihu'nun</a:t>
            </a:r>
            <a:r>
              <a:rPr lang="tr-TR" dirty="0" smtClean="0">
                <a:solidFill>
                  <a:srgbClr val="FFC000"/>
                </a:solidFill>
              </a:rPr>
              <a:t> konuşması</a:t>
            </a:r>
            <a:br>
              <a:rPr lang="tr-TR" dirty="0" smtClean="0">
                <a:solidFill>
                  <a:srgbClr val="FFC000"/>
                </a:solidFill>
              </a:rPr>
            </a:br>
            <a:r>
              <a:rPr lang="tr-TR" dirty="0" smtClean="0">
                <a:solidFill>
                  <a:srgbClr val="FFC000"/>
                </a:solidFill>
              </a:rPr>
              <a:t>38:1-42:6          Tanrı'nın Eyüp'e yanıtı</a:t>
            </a:r>
            <a:br>
              <a:rPr lang="tr-TR" dirty="0" smtClean="0">
                <a:solidFill>
                  <a:srgbClr val="FFC000"/>
                </a:solidFill>
              </a:rPr>
            </a:br>
            <a:r>
              <a:rPr lang="tr-TR" dirty="0" smtClean="0">
                <a:solidFill>
                  <a:srgbClr val="FFC000"/>
                </a:solidFill>
              </a:rPr>
              <a:t>42:7-17             Sonsöz</a:t>
            </a:r>
          </a:p>
          <a:p>
            <a:endParaRPr lang="tr-TR" dirty="0"/>
          </a:p>
        </p:txBody>
      </p:sp>
    </p:spTree>
    <p:extLst>
      <p:ext uri="{BB962C8B-B14F-4D97-AF65-F5344CB8AC3E}">
        <p14:creationId xmlns:p14="http://schemas.microsoft.com/office/powerpoint/2010/main" val="4060299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Rectangle 2"/>
          <p:cNvSpPr>
            <a:spLocks noGrp="1" noChangeArrowheads="1"/>
          </p:cNvSpPr>
          <p:nvPr>
            <p:ph type="title"/>
          </p:nvPr>
        </p:nvSpPr>
        <p:spPr>
          <a:xfrm>
            <a:off x="2438400" y="0"/>
            <a:ext cx="7315200" cy="914400"/>
          </a:xfrm>
        </p:spPr>
        <p:txBody>
          <a:bodyPr/>
          <a:lstStyle/>
          <a:p>
            <a:r>
              <a:rPr lang="tr-TR"/>
              <a:t>Mişna’dan</a:t>
            </a:r>
          </a:p>
        </p:txBody>
      </p:sp>
      <p:sp>
        <p:nvSpPr>
          <p:cNvPr id="441347" name="Rectangle 3"/>
          <p:cNvSpPr>
            <a:spLocks noGrp="1" noChangeArrowheads="1"/>
          </p:cNvSpPr>
          <p:nvPr>
            <p:ph type="body" idx="1"/>
          </p:nvPr>
        </p:nvSpPr>
        <p:spPr>
          <a:xfrm>
            <a:off x="2438400" y="2514600"/>
            <a:ext cx="7543800" cy="1295400"/>
          </a:xfrm>
        </p:spPr>
        <p:txBody>
          <a:bodyPr/>
          <a:lstStyle/>
          <a:p>
            <a:pPr>
              <a:spcBef>
                <a:spcPts val="500"/>
              </a:spcBef>
              <a:spcAft>
                <a:spcPts val="500"/>
              </a:spcAft>
            </a:pPr>
            <a:r>
              <a:rPr kumimoji="0" lang="tr-TR">
                <a:solidFill>
                  <a:srgbClr val="FFFF00"/>
                </a:solidFill>
                <a:effectLst/>
                <a:latin typeface="ariel"/>
              </a:rPr>
              <a:t>Dünya üç şey üzerinde durur: </a:t>
            </a:r>
          </a:p>
          <a:p>
            <a:pPr>
              <a:spcBef>
                <a:spcPts val="500"/>
              </a:spcBef>
              <a:spcAft>
                <a:spcPts val="500"/>
              </a:spcAft>
            </a:pPr>
            <a:r>
              <a:rPr kumimoji="0" lang="tr-TR">
                <a:solidFill>
                  <a:srgbClr val="000066"/>
                </a:solidFill>
                <a:effectLst/>
                <a:latin typeface="ariel"/>
              </a:rPr>
              <a:t>Tora, Dua, iyilik.</a:t>
            </a:r>
            <a:endParaRPr kumimoji="0" lang="tr-TR">
              <a:effectLst/>
            </a:endParaRPr>
          </a:p>
          <a:p>
            <a:endParaRPr lang="tr-TR"/>
          </a:p>
        </p:txBody>
      </p:sp>
      <p:pic>
        <p:nvPicPr>
          <p:cNvPr id="4413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990600"/>
            <a:ext cx="74676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4134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3810000"/>
            <a:ext cx="75438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41350" name="Text Box 6"/>
          <p:cNvSpPr txBox="1">
            <a:spLocks noChangeArrowheads="1"/>
          </p:cNvSpPr>
          <p:nvPr/>
        </p:nvSpPr>
        <p:spPr bwMode="auto">
          <a:xfrm>
            <a:off x="2193925" y="5214939"/>
            <a:ext cx="7055136"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eaLnBrk="0" fontAlgn="base" hangingPunct="0">
              <a:spcBef>
                <a:spcPct val="20000"/>
              </a:spcBef>
              <a:spcAft>
                <a:spcPct val="0"/>
              </a:spcAft>
              <a:buFontTx/>
              <a:buChar char="•"/>
            </a:pPr>
            <a:r>
              <a:rPr lang="tr-TR" sz="2400" b="1">
                <a:solidFill>
                  <a:srgbClr val="FFFF00"/>
                </a:solidFill>
              </a:rPr>
              <a:t>Dünya üç sütun üzerinde varlığını sürdürür:</a:t>
            </a:r>
          </a:p>
          <a:p>
            <a:pPr eaLnBrk="0" fontAlgn="base" hangingPunct="0">
              <a:spcBef>
                <a:spcPct val="20000"/>
              </a:spcBef>
              <a:spcAft>
                <a:spcPct val="0"/>
              </a:spcAft>
              <a:buFontTx/>
              <a:buChar char="•"/>
            </a:pPr>
            <a:r>
              <a:rPr lang="tr-TR" sz="2400" b="1">
                <a:solidFill>
                  <a:srgbClr val="CC9900"/>
                </a:solidFill>
              </a:rPr>
              <a:t>Dürüstlük, Adalet, Barış</a:t>
            </a:r>
            <a:endParaRPr lang="tr-TR" sz="2000" b="1">
              <a:solidFill>
                <a:srgbClr val="CC9900"/>
              </a:solidFill>
            </a:endParaRPr>
          </a:p>
        </p:txBody>
      </p:sp>
    </p:spTree>
    <p:extLst>
      <p:ext uri="{BB962C8B-B14F-4D97-AF65-F5344CB8AC3E}">
        <p14:creationId xmlns:p14="http://schemas.microsoft.com/office/powerpoint/2010/main" val="32390869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720080"/>
          </a:xfrm>
        </p:spPr>
        <p:txBody>
          <a:bodyPr>
            <a:normAutofit fontScale="90000"/>
          </a:bodyPr>
          <a:lstStyle/>
          <a:p>
            <a:pPr algn="r"/>
            <a:r>
              <a:rPr lang="tr-TR" dirty="0" smtClean="0"/>
              <a:t>MEZMURLAR</a:t>
            </a:r>
            <a:endParaRPr lang="tr-TR" dirty="0"/>
          </a:p>
        </p:txBody>
      </p:sp>
      <p:sp>
        <p:nvSpPr>
          <p:cNvPr id="3" name="2 İçerik Yer Tutucusu"/>
          <p:cNvSpPr>
            <a:spLocks noGrp="1"/>
          </p:cNvSpPr>
          <p:nvPr>
            <p:ph idx="1"/>
          </p:nvPr>
        </p:nvSpPr>
        <p:spPr>
          <a:xfrm>
            <a:off x="1981200" y="980728"/>
            <a:ext cx="8229600" cy="5343872"/>
          </a:xfrm>
        </p:spPr>
        <p:txBody>
          <a:bodyPr>
            <a:normAutofit fontScale="85000" lnSpcReduction="20000"/>
          </a:bodyPr>
          <a:lstStyle/>
          <a:p>
            <a:r>
              <a:rPr lang="tr-TR" dirty="0" err="1" smtClean="0"/>
              <a:t>Mezmurlar</a:t>
            </a:r>
            <a:r>
              <a:rPr lang="tr-TR" dirty="0" smtClean="0"/>
              <a:t> (Zebur diye de bilinir) ilahi ve dua kitabıdır. Uzun bir süre içinde farklı yazarlar tarafından yazılmıştır. İsrailliler bu dua ve ilahileri kendi tapınmalarında kullanıyorlardı.</a:t>
            </a:r>
          </a:p>
          <a:p>
            <a:r>
              <a:rPr lang="tr-TR" dirty="0" smtClean="0"/>
              <a:t>Bu ilahileri birkaç sınıfa ayırabiliriz: Övgü ve tapınma ilahileri, ağıtlar; yardım, korunma ve kurtuluş için edilen dualar; bağışlanmak için yalvarışlar; Tanrı'nın kutsamasına karşı şükran ilahileri; düşmanın cezalandırılması için dilekler. Bu dualar kişi ve ulus adına edilirdi. Bazıları kişinin en derin duygularını yansıtırken, bazıları da Tanrı halkının duygu ve gereksinimlerini dile getirir.</a:t>
            </a:r>
          </a:p>
          <a:p>
            <a:r>
              <a:rPr lang="tr-TR" dirty="0" err="1" smtClean="0"/>
              <a:t>Mezmurlar</a:t>
            </a:r>
            <a:r>
              <a:rPr lang="tr-TR" dirty="0" smtClean="0"/>
              <a:t> şiir kitabıdır. İbrani şiirinin en belirgin özelliği paralelizmdir. Paralelizm birinci dizedeki konuyu ikinci ya da üçüncü dizelerde de farklı biçimlerde tekrarlamaktır. İkinci ve üçüncü dizeler aynı konuyu karşıt biçimde geliştirir, tasvir eder ya da doruğa ulaştırır.</a:t>
            </a:r>
          </a:p>
          <a:p>
            <a:r>
              <a:rPr lang="tr-TR" dirty="0" smtClean="0"/>
              <a:t>9+10,34, 37,111,112,119 ve 145. </a:t>
            </a:r>
            <a:r>
              <a:rPr lang="tr-TR" dirty="0" err="1" smtClean="0"/>
              <a:t>mezmurlar</a:t>
            </a:r>
            <a:r>
              <a:rPr lang="tr-TR" dirty="0" smtClean="0"/>
              <a:t> akrostiş biçimde yazılmıştır, yani ayetler sırasıyla İbrani alfabesinin harfleriyle başlar.</a:t>
            </a:r>
          </a:p>
          <a:p>
            <a:endParaRPr lang="tr-TR" dirty="0"/>
          </a:p>
        </p:txBody>
      </p:sp>
    </p:spTree>
    <p:extLst>
      <p:ext uri="{BB962C8B-B14F-4D97-AF65-F5344CB8AC3E}">
        <p14:creationId xmlns:p14="http://schemas.microsoft.com/office/powerpoint/2010/main" val="14450774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936104"/>
          </a:xfrm>
        </p:spPr>
        <p:txBody>
          <a:bodyPr>
            <a:normAutofit/>
          </a:bodyPr>
          <a:lstStyle/>
          <a:p>
            <a:pPr algn="r"/>
            <a:r>
              <a:rPr lang="tr-TR" dirty="0" smtClean="0"/>
              <a:t>SÜLEYMAN’IN MESELLERİ</a:t>
            </a:r>
            <a:endParaRPr lang="tr-TR" dirty="0"/>
          </a:p>
        </p:txBody>
      </p:sp>
      <p:sp>
        <p:nvSpPr>
          <p:cNvPr id="3" name="2 İçerik Yer Tutucusu"/>
          <p:cNvSpPr>
            <a:spLocks noGrp="1"/>
          </p:cNvSpPr>
          <p:nvPr>
            <p:ph idx="1"/>
          </p:nvPr>
        </p:nvSpPr>
        <p:spPr>
          <a:xfrm>
            <a:off x="1981200" y="1196752"/>
            <a:ext cx="8229600" cy="5127848"/>
          </a:xfrm>
        </p:spPr>
        <p:txBody>
          <a:bodyPr>
            <a:normAutofit fontScale="47500" lnSpcReduction="20000"/>
          </a:bodyPr>
          <a:lstStyle/>
          <a:p>
            <a:r>
              <a:rPr lang="tr-TR" sz="5000" dirty="0"/>
              <a:t>Özdeyişler Kitabı deyimler ve özdeyişler biçiminde anlatılan ahlaksal ve dinsel öğretişlerin toplamıdır. Büyük bölümü günlük yaşamla ilgili konuları içerir. Kitap, "RAB korkusudur bilginin temeli" hatırlatmasıyla başlar (1:7). Sadece dinsel ahlak kurallarına dokunmakla kalmıyor, sağduyu ve örnek davranışlar üzerinde özellikle duruyor. Kitapta yer alan kısa deyimler, aklı ba­şında kişilerin hangi durumda nasıl davranacaklarına ilişkin sezgi ve öğütleri açıklar. Bunların kimileri aile, kimileri de iş ilişkileriyle ilgilidir; yine kimi­leri toplumsal ilişkiler içinde önemli yer tutan görgü kurallarıyla, kimileri de kişisel özdenetimle ilgilidir. Kitapta çokça söz edilen konular arasında alçak­gönüllülük, sabır, yoksulların hakkını gözetme ve dostlara sadakat anılabilir.</a:t>
            </a:r>
            <a:br>
              <a:rPr lang="tr-TR" sz="5000" dirty="0"/>
            </a:br>
            <a:r>
              <a:rPr lang="tr-TR" dirty="0" smtClean="0"/>
              <a:t/>
            </a:r>
            <a:br>
              <a:rPr lang="tr-TR" dirty="0" smtClean="0"/>
            </a:br>
            <a:endParaRPr lang="tr-TR" dirty="0" smtClean="0"/>
          </a:p>
        </p:txBody>
      </p:sp>
    </p:spTree>
    <p:extLst>
      <p:ext uri="{BB962C8B-B14F-4D97-AF65-F5344CB8AC3E}">
        <p14:creationId xmlns:p14="http://schemas.microsoft.com/office/powerpoint/2010/main" val="19545771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476672"/>
            <a:ext cx="8229600" cy="5847928"/>
          </a:xfrm>
        </p:spPr>
        <p:txBody>
          <a:bodyPr>
            <a:normAutofit fontScale="62500" lnSpcReduction="20000"/>
          </a:bodyPr>
          <a:lstStyle/>
          <a:p>
            <a:r>
              <a:rPr lang="tr-TR" dirty="0" smtClean="0"/>
              <a:t>  7 RAB korkusudur bilginin temeli.</a:t>
            </a:r>
          </a:p>
          <a:p>
            <a:r>
              <a:rPr lang="tr-TR" dirty="0" smtClean="0"/>
              <a:t>Ahmaklarsa bilgeliği ve terbiyeyi küçümser.</a:t>
            </a:r>
          </a:p>
          <a:p>
            <a:r>
              <a:rPr lang="tr-TR" dirty="0" smtClean="0"/>
              <a:t>  8 Oğlum, babanın uyarılarına kulak ver,</a:t>
            </a:r>
          </a:p>
          <a:p>
            <a:r>
              <a:rPr lang="tr-TR" dirty="0" smtClean="0"/>
              <a:t>Annenin öğrettiklerinden ayrılma.</a:t>
            </a:r>
          </a:p>
          <a:p>
            <a:r>
              <a:rPr lang="tr-TR" dirty="0" smtClean="0"/>
              <a:t>  9 Çünkü bunlar başın için sevimli bir çelenk,</a:t>
            </a:r>
          </a:p>
          <a:p>
            <a:r>
              <a:rPr lang="tr-TR" dirty="0" smtClean="0"/>
              <a:t>Boynun için gerdanlık olacaktır.</a:t>
            </a:r>
          </a:p>
          <a:p>
            <a:r>
              <a:rPr lang="tr-TR" dirty="0" smtClean="0"/>
              <a:t>  10 Oğlum, seni ayartmaya çalışan günahkârlara teslim olma.</a:t>
            </a:r>
          </a:p>
          <a:p>
            <a:r>
              <a:rPr lang="tr-TR" dirty="0" smtClean="0"/>
              <a:t>  11 Şöyle diyebilirler:</a:t>
            </a:r>
          </a:p>
          <a:p>
            <a:r>
              <a:rPr lang="tr-TR" dirty="0" smtClean="0"/>
              <a:t>"Bizimle gel,</a:t>
            </a:r>
          </a:p>
          <a:p>
            <a:r>
              <a:rPr lang="tr-TR" dirty="0" smtClean="0"/>
              <a:t>Adam öldürmek için pusuya yatalım,</a:t>
            </a:r>
          </a:p>
          <a:p>
            <a:r>
              <a:rPr lang="tr-TR" dirty="0" smtClean="0"/>
              <a:t>Zevk uğruna masum kişileri tuzağa düşürelim.</a:t>
            </a:r>
          </a:p>
          <a:p>
            <a:r>
              <a:rPr lang="tr-TR" dirty="0" smtClean="0"/>
              <a:t>  12 Onları ölüler diyarı gibi diri diri,</a:t>
            </a:r>
          </a:p>
          <a:p>
            <a:r>
              <a:rPr lang="tr-TR" dirty="0" smtClean="0"/>
              <a:t>Ölüm çukuruna inenler gibi</a:t>
            </a:r>
          </a:p>
          <a:p>
            <a:r>
              <a:rPr lang="tr-TR" dirty="0" smtClean="0"/>
              <a:t>Bütünüyle yutalım.</a:t>
            </a:r>
          </a:p>
          <a:p>
            <a:r>
              <a:rPr lang="tr-TR" dirty="0" smtClean="0"/>
              <a:t>  13 Bir sürü değerli mal ele geçirip</a:t>
            </a:r>
          </a:p>
          <a:p>
            <a:r>
              <a:rPr lang="tr-TR" dirty="0" smtClean="0"/>
              <a:t>Evlerimizi ganimetle doldururuz.</a:t>
            </a:r>
          </a:p>
          <a:p>
            <a:r>
              <a:rPr lang="tr-TR" dirty="0" smtClean="0"/>
              <a:t>  14 Gel, sen de bize katıl,</a:t>
            </a:r>
          </a:p>
          <a:p>
            <a:r>
              <a:rPr lang="tr-TR" dirty="0" smtClean="0"/>
              <a:t>Tek bir kesemiz olacak."</a:t>
            </a:r>
          </a:p>
          <a:p>
            <a:r>
              <a:rPr lang="tr-TR" dirty="0" smtClean="0"/>
              <a:t>  15 Oğlum, böyleleriyle gitme,</a:t>
            </a:r>
          </a:p>
          <a:p>
            <a:r>
              <a:rPr lang="tr-TR" dirty="0" smtClean="0"/>
              <a:t>Onların tuttuğu yoldan uzak dur.</a:t>
            </a:r>
          </a:p>
          <a:p>
            <a:r>
              <a:rPr lang="tr-TR" dirty="0" smtClean="0"/>
              <a:t>  16 Çünkü ayakları kötülüğe koşar,</a:t>
            </a:r>
          </a:p>
          <a:p>
            <a:r>
              <a:rPr lang="tr-TR" dirty="0" smtClean="0"/>
              <a:t>Her an kan dökmeye hazırdırlar.</a:t>
            </a:r>
          </a:p>
          <a:p>
            <a:endParaRPr lang="tr-TR" dirty="0"/>
          </a:p>
        </p:txBody>
      </p:sp>
    </p:spTree>
    <p:extLst>
      <p:ext uri="{BB962C8B-B14F-4D97-AF65-F5344CB8AC3E}">
        <p14:creationId xmlns:p14="http://schemas.microsoft.com/office/powerpoint/2010/main" val="19088536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720080"/>
          </a:xfrm>
        </p:spPr>
        <p:txBody>
          <a:bodyPr>
            <a:normAutofit fontScale="90000"/>
          </a:bodyPr>
          <a:lstStyle/>
          <a:p>
            <a:pPr algn="r"/>
            <a:r>
              <a:rPr lang="tr-TR" dirty="0" smtClean="0"/>
              <a:t>VAİZ (KOHELET)</a:t>
            </a:r>
            <a:endParaRPr lang="tr-TR" dirty="0"/>
          </a:p>
        </p:txBody>
      </p:sp>
      <p:sp>
        <p:nvSpPr>
          <p:cNvPr id="3" name="2 İçerik Yer Tutucusu"/>
          <p:cNvSpPr>
            <a:spLocks noGrp="1"/>
          </p:cNvSpPr>
          <p:nvPr>
            <p:ph idx="1"/>
          </p:nvPr>
        </p:nvSpPr>
        <p:spPr>
          <a:xfrm>
            <a:off x="1981200" y="1124744"/>
            <a:ext cx="8229600" cy="5199856"/>
          </a:xfrm>
        </p:spPr>
        <p:txBody>
          <a:bodyPr>
            <a:normAutofit fontScale="77500" lnSpcReduction="20000"/>
          </a:bodyPr>
          <a:lstStyle/>
          <a:p>
            <a:r>
              <a:rPr lang="tr-TR" dirty="0" smtClean="0"/>
              <a:t>Vaiz Kitabı insan ömrünün ne kadar kısa ve çelişkilerle dolu olduğunu, nedeni belirsiz haksızlık ve umutsuzluğu, sonuç olarak da yaşamın "boş" olduğunu içtenlikle anlatan bir vaizin düşüncelerine yer veriyor. Ama bu vaiz insanlığı gözeten Tanrı'nın yollarını anlamada güçlük çekti. Buna karşın çok çalışmayı ve Tanrı'nın bağışladıklarıyla mümkün olduğunca mutlu olmayı insanlara öğütledi.</a:t>
            </a:r>
          </a:p>
          <a:p>
            <a:r>
              <a:rPr lang="tr-TR" dirty="0" smtClean="0"/>
              <a:t>Bu düşüncelerin çoğu olumsuz ve üzücü gözüküyor, ama bu kitabın Kutsal Kitap'ta bulunması Kutsal Kitap inancının böyle karamsarlık ve kuşkuları da dikkate alacak kadar çok boyutlu olduğunu göstermektedir. Birçokları Vaiz Kitabı'nın aynasında kendilerine bakarak teselli bulmakta ve bu düşünceleri yansıtan Kutsal Kitap'ın aynı zamanda yaşam kaynağı Tanrısal umudun derin anlamını da keşfetmektedirler.</a:t>
            </a:r>
          </a:p>
          <a:p>
            <a:endParaRPr lang="tr-TR" sz="2100" b="1" dirty="0"/>
          </a:p>
          <a:p>
            <a:r>
              <a:rPr lang="tr-TR" sz="2100" b="1" dirty="0">
                <a:solidFill>
                  <a:srgbClr val="FFC000"/>
                </a:solidFill>
              </a:rPr>
              <a:t>Ana Hatlar</a:t>
            </a:r>
            <a:br>
              <a:rPr lang="tr-TR" sz="2100" b="1" dirty="0">
                <a:solidFill>
                  <a:srgbClr val="FFC000"/>
                </a:solidFill>
              </a:rPr>
            </a:br>
            <a:r>
              <a:rPr lang="tr-TR" sz="2100" dirty="0">
                <a:solidFill>
                  <a:srgbClr val="FFC000"/>
                </a:solidFill>
              </a:rPr>
              <a:t>1:1-2:26            Yaşamın anlamını araştırmak </a:t>
            </a:r>
            <a:br>
              <a:rPr lang="tr-TR" sz="2100" dirty="0">
                <a:solidFill>
                  <a:srgbClr val="FFC000"/>
                </a:solidFill>
              </a:rPr>
            </a:br>
            <a:r>
              <a:rPr lang="tr-TR" sz="2100" dirty="0">
                <a:solidFill>
                  <a:srgbClr val="FFC000"/>
                </a:solidFill>
              </a:rPr>
              <a:t>3:1-22               Her şeyin zamanı var</a:t>
            </a:r>
            <a:br>
              <a:rPr lang="tr-TR" sz="2100" dirty="0">
                <a:solidFill>
                  <a:srgbClr val="FFC000"/>
                </a:solidFill>
              </a:rPr>
            </a:br>
            <a:r>
              <a:rPr lang="tr-TR" sz="2100" dirty="0">
                <a:solidFill>
                  <a:srgbClr val="FFC000"/>
                </a:solidFill>
              </a:rPr>
              <a:t>4:1-8:17            Yaşam her zaman güzel olmayabilir, bilgece yaşayın</a:t>
            </a:r>
            <a:br>
              <a:rPr lang="tr-TR" sz="2100" dirty="0">
                <a:solidFill>
                  <a:srgbClr val="FFC000"/>
                </a:solidFill>
              </a:rPr>
            </a:br>
            <a:r>
              <a:rPr lang="tr-TR" sz="2100" dirty="0">
                <a:solidFill>
                  <a:srgbClr val="FFC000"/>
                </a:solidFill>
              </a:rPr>
              <a:t>9:1-11:8            Gelecekte neler olacağını kimse bilmez</a:t>
            </a:r>
            <a:br>
              <a:rPr lang="tr-TR" sz="2100" dirty="0">
                <a:solidFill>
                  <a:srgbClr val="FFC000"/>
                </a:solidFill>
              </a:rPr>
            </a:br>
            <a:r>
              <a:rPr lang="tr-TR" sz="2100" dirty="0">
                <a:solidFill>
                  <a:srgbClr val="FFC000"/>
                </a:solidFill>
              </a:rPr>
              <a:t>11:9-12:14        Tanrı 'ya saygı duy ve itaat et</a:t>
            </a:r>
            <a:r>
              <a:rPr lang="tr-TR" sz="2100" dirty="0"/>
              <a:t/>
            </a:r>
            <a:br>
              <a:rPr lang="tr-TR" sz="2100" dirty="0"/>
            </a:br>
            <a:endParaRPr lang="tr-TR" sz="2100" dirty="0"/>
          </a:p>
          <a:p>
            <a:endParaRPr lang="tr-TR" dirty="0"/>
          </a:p>
        </p:txBody>
      </p:sp>
    </p:spTree>
    <p:extLst>
      <p:ext uri="{BB962C8B-B14F-4D97-AF65-F5344CB8AC3E}">
        <p14:creationId xmlns:p14="http://schemas.microsoft.com/office/powerpoint/2010/main" val="10247275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260648"/>
            <a:ext cx="8229600" cy="6063952"/>
          </a:xfrm>
        </p:spPr>
        <p:txBody>
          <a:bodyPr numCol="2">
            <a:normAutofit fontScale="77500" lnSpcReduction="20000"/>
          </a:bodyPr>
          <a:lstStyle/>
          <a:p>
            <a:pPr>
              <a:buNone/>
            </a:pPr>
            <a:r>
              <a:rPr lang="tr-TR" sz="3100" dirty="0">
                <a:solidFill>
                  <a:srgbClr val="FFC000"/>
                </a:solidFill>
              </a:rPr>
              <a:t>	</a:t>
            </a:r>
            <a:r>
              <a:rPr lang="tr-TR" sz="3100" b="1" dirty="0">
                <a:solidFill>
                  <a:srgbClr val="FFC000"/>
                </a:solidFill>
              </a:rPr>
              <a:t>Her Şey Bomboş</a:t>
            </a:r>
            <a:endParaRPr lang="tr-TR" sz="3100" dirty="0">
              <a:solidFill>
                <a:srgbClr val="FFC000"/>
              </a:solidFill>
            </a:endParaRPr>
          </a:p>
          <a:p>
            <a:r>
              <a:rPr lang="tr-TR" dirty="0" smtClean="0"/>
              <a:t>1 Bunlar </a:t>
            </a:r>
            <a:r>
              <a:rPr lang="tr-TR" dirty="0" err="1" smtClean="0"/>
              <a:t>Kudüs'de</a:t>
            </a:r>
            <a:r>
              <a:rPr lang="tr-TR" dirty="0" smtClean="0"/>
              <a:t> krallık yapan Davut'un oğlu </a:t>
            </a:r>
            <a:r>
              <a:rPr lang="tr-TR" dirty="0" err="1" smtClean="0"/>
              <a:t>Derlemeci'nin</a:t>
            </a:r>
            <a:r>
              <a:rPr lang="tr-TR" dirty="0" smtClean="0"/>
              <a:t> sözleridir:</a:t>
            </a:r>
          </a:p>
          <a:p>
            <a:r>
              <a:rPr lang="tr-TR" dirty="0" smtClean="0"/>
              <a:t>2 "Her şey boş, bomboş, bomboş!" diyor Derlemeci.</a:t>
            </a:r>
          </a:p>
          <a:p>
            <a:r>
              <a:rPr lang="tr-TR" dirty="0" smtClean="0"/>
              <a:t>  3 Ne kazancı var insanın</a:t>
            </a:r>
          </a:p>
          <a:p>
            <a:r>
              <a:rPr lang="tr-TR" dirty="0" smtClean="0"/>
              <a:t>Güneşin altında harcadığı onca emekten?</a:t>
            </a:r>
          </a:p>
          <a:p>
            <a:r>
              <a:rPr lang="tr-TR" dirty="0" smtClean="0"/>
              <a:t>  4 Kuşaklar gelir, kuşaklar geçer,</a:t>
            </a:r>
          </a:p>
          <a:p>
            <a:r>
              <a:rPr lang="tr-TR" dirty="0" smtClean="0"/>
              <a:t>Ama dünya sonsuza dek kalır.</a:t>
            </a:r>
          </a:p>
          <a:p>
            <a:r>
              <a:rPr lang="tr-TR" dirty="0" smtClean="0"/>
              <a:t>  5 Güneş doğar, güneş batar,</a:t>
            </a:r>
          </a:p>
          <a:p>
            <a:r>
              <a:rPr lang="tr-TR" dirty="0" smtClean="0"/>
              <a:t>Hep doğduğu yere koşar.</a:t>
            </a:r>
          </a:p>
          <a:p>
            <a:r>
              <a:rPr lang="tr-TR" dirty="0" smtClean="0"/>
              <a:t>  6 Rüzgar güneye gider, kuzeye döner,</a:t>
            </a:r>
          </a:p>
          <a:p>
            <a:r>
              <a:rPr lang="tr-TR" dirty="0" smtClean="0"/>
              <a:t>Döne döne eserek</a:t>
            </a:r>
          </a:p>
          <a:p>
            <a:r>
              <a:rPr lang="tr-TR" dirty="0" smtClean="0"/>
              <a:t>Hep aynı yolu izler.</a:t>
            </a:r>
          </a:p>
          <a:p>
            <a:r>
              <a:rPr lang="tr-TR" dirty="0" smtClean="0"/>
              <a:t>  7 Bütün ırmaklar denize akar,</a:t>
            </a:r>
          </a:p>
          <a:p>
            <a:r>
              <a:rPr lang="tr-TR" dirty="0" smtClean="0"/>
              <a:t>Yine de deniz dolmaz.</a:t>
            </a:r>
          </a:p>
          <a:p>
            <a:r>
              <a:rPr lang="tr-TR" dirty="0" smtClean="0"/>
              <a:t>Irmaklar hep çıktıkları yere döner.</a:t>
            </a:r>
          </a:p>
          <a:p>
            <a:r>
              <a:rPr lang="tr-TR" dirty="0" smtClean="0"/>
              <a:t>  8 Her şey yorucu,</a:t>
            </a:r>
          </a:p>
          <a:p>
            <a:r>
              <a:rPr lang="tr-TR" dirty="0" smtClean="0"/>
              <a:t>Sözcüklerle anlatılamayacak kadar.</a:t>
            </a:r>
          </a:p>
          <a:p>
            <a:r>
              <a:rPr lang="tr-TR" dirty="0" smtClean="0"/>
              <a:t>Göz görmekle doymuyor,</a:t>
            </a:r>
          </a:p>
          <a:p>
            <a:r>
              <a:rPr lang="tr-TR" dirty="0" smtClean="0"/>
              <a:t>Kulak işitmekle dolmuyor.</a:t>
            </a:r>
          </a:p>
          <a:p>
            <a:r>
              <a:rPr lang="tr-TR" dirty="0" smtClean="0"/>
              <a:t>  9 Önce ne olduysa, yine olacak.</a:t>
            </a:r>
          </a:p>
          <a:p>
            <a:r>
              <a:rPr lang="tr-TR" dirty="0" smtClean="0"/>
              <a:t>Önce ne yapıldıysa, yine yapılacak.</a:t>
            </a:r>
          </a:p>
          <a:p>
            <a:r>
              <a:rPr lang="tr-TR" dirty="0" smtClean="0"/>
              <a:t>Güneşin altında yeni bir şey yok.</a:t>
            </a:r>
          </a:p>
          <a:p>
            <a:r>
              <a:rPr lang="tr-TR" dirty="0" smtClean="0"/>
              <a:t>  10 Var mı kimsenin, "Bak bu yeni!" diyebileceği bir şey?</a:t>
            </a:r>
          </a:p>
          <a:p>
            <a:r>
              <a:rPr lang="tr-TR" dirty="0" smtClean="0"/>
              <a:t>Her şey çoktan, bizden yıllar önce de vardı.</a:t>
            </a:r>
          </a:p>
          <a:p>
            <a:r>
              <a:rPr lang="tr-TR" dirty="0" smtClean="0"/>
              <a:t>  11 Geçmiş kuşaklar anımsanmıyor,</a:t>
            </a:r>
          </a:p>
          <a:p>
            <a:r>
              <a:rPr lang="tr-TR" dirty="0" smtClean="0"/>
              <a:t>Gelecek kuşaklar da kendilerinden sonra gelenlerce anımsanmayacak.</a:t>
            </a:r>
          </a:p>
          <a:p>
            <a:endParaRPr lang="tr-TR" dirty="0" smtClean="0"/>
          </a:p>
          <a:p>
            <a:r>
              <a:rPr lang="tr-TR" dirty="0" smtClean="0"/>
              <a:t>VAİZ, I. BAP</a:t>
            </a:r>
            <a:endParaRPr lang="tr-TR" dirty="0"/>
          </a:p>
        </p:txBody>
      </p:sp>
    </p:spTree>
    <p:extLst>
      <p:ext uri="{BB962C8B-B14F-4D97-AF65-F5344CB8AC3E}">
        <p14:creationId xmlns:p14="http://schemas.microsoft.com/office/powerpoint/2010/main" val="9069115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648072"/>
          </a:xfrm>
        </p:spPr>
        <p:txBody>
          <a:bodyPr>
            <a:normAutofit fontScale="90000"/>
          </a:bodyPr>
          <a:lstStyle/>
          <a:p>
            <a:pPr algn="r"/>
            <a:r>
              <a:rPr lang="tr-TR" dirty="0" smtClean="0"/>
              <a:t>Neşideler Neşidesi</a:t>
            </a:r>
            <a:endParaRPr lang="tr-TR" dirty="0"/>
          </a:p>
        </p:txBody>
      </p:sp>
      <p:sp>
        <p:nvSpPr>
          <p:cNvPr id="3" name="2 İçerik Yer Tutucusu"/>
          <p:cNvSpPr>
            <a:spLocks noGrp="1"/>
          </p:cNvSpPr>
          <p:nvPr>
            <p:ph idx="1"/>
          </p:nvPr>
        </p:nvSpPr>
        <p:spPr>
          <a:xfrm>
            <a:off x="1981200" y="1268760"/>
            <a:ext cx="8229600" cy="5055840"/>
          </a:xfrm>
        </p:spPr>
        <p:txBody>
          <a:bodyPr/>
          <a:lstStyle/>
          <a:p>
            <a:r>
              <a:rPr lang="tr-TR" dirty="0" smtClean="0"/>
              <a:t>Ezgiler Ezgisi aşk şiirleridir. Büyük bir çoğunluğu iki sevgilinin, yani erkekle kadının, karşılıklı olarak söylediği şiirlerden oluşur. Kitap "Süleyman'ın Ezgiler Ezgisi" diye başladığına göre "Süleyman'ın Ezgisi'' olarak da bilinir.</a:t>
            </a:r>
            <a:br>
              <a:rPr lang="tr-TR" dirty="0" smtClean="0"/>
            </a:br>
            <a:r>
              <a:rPr lang="tr-TR" dirty="0" smtClean="0"/>
              <a:t>Yahudiler Ezgiler Ezgisi'ni Tanrı'yla halkı arasındaki ilişkiler olarak yorumlarken, Hıristiyanlar Mesih'le kilise arasındaki ilişkiler olarak görmüşlerdir.</a:t>
            </a:r>
            <a:endParaRPr lang="tr-TR" dirty="0"/>
          </a:p>
        </p:txBody>
      </p:sp>
    </p:spTree>
    <p:extLst>
      <p:ext uri="{BB962C8B-B14F-4D97-AF65-F5344CB8AC3E}">
        <p14:creationId xmlns:p14="http://schemas.microsoft.com/office/powerpoint/2010/main" val="9716987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648072"/>
          </a:xfrm>
        </p:spPr>
        <p:txBody>
          <a:bodyPr>
            <a:normAutofit fontScale="90000"/>
          </a:bodyPr>
          <a:lstStyle/>
          <a:p>
            <a:pPr algn="r"/>
            <a:r>
              <a:rPr lang="tr-TR" dirty="0" smtClean="0"/>
              <a:t>İŞAYA</a:t>
            </a:r>
            <a:endParaRPr lang="tr-TR" dirty="0"/>
          </a:p>
        </p:txBody>
      </p:sp>
      <p:sp>
        <p:nvSpPr>
          <p:cNvPr id="3" name="2 İçerik Yer Tutucusu"/>
          <p:cNvSpPr>
            <a:spLocks noGrp="1"/>
          </p:cNvSpPr>
          <p:nvPr>
            <p:ph idx="1"/>
          </p:nvPr>
        </p:nvSpPr>
        <p:spPr>
          <a:xfrm>
            <a:off x="1981200" y="836712"/>
            <a:ext cx="8229600" cy="5760640"/>
          </a:xfrm>
        </p:spPr>
        <p:txBody>
          <a:bodyPr numCol="2">
            <a:normAutofit fontScale="55000" lnSpcReduction="20000"/>
          </a:bodyPr>
          <a:lstStyle/>
          <a:p>
            <a:r>
              <a:rPr lang="tr-TR" sz="3300" dirty="0" err="1"/>
              <a:t>İşaya</a:t>
            </a:r>
            <a:r>
              <a:rPr lang="tr-TR" sz="3300" dirty="0"/>
              <a:t> </a:t>
            </a:r>
            <a:r>
              <a:rPr lang="tr-TR" sz="3300" dirty="0" err="1"/>
              <a:t>İbranice'de</a:t>
            </a:r>
            <a:r>
              <a:rPr lang="tr-TR" sz="3300" dirty="0"/>
              <a:t> "Rab kurtarır" anlamına gelir. Kitabın adı olan bu ifade bir bakıma kitabın özetidir. Peygamber </a:t>
            </a:r>
            <a:r>
              <a:rPr lang="tr-TR" sz="3300" dirty="0" err="1"/>
              <a:t>İşaya</a:t>
            </a:r>
            <a:r>
              <a:rPr lang="tr-TR" sz="3300" dirty="0"/>
              <a:t> İ.Ö. 8. yüzyılın ikinci yarısında </a:t>
            </a:r>
            <a:r>
              <a:rPr lang="tr-TR" sz="3300" dirty="0" err="1"/>
              <a:t>Kudüs'de</a:t>
            </a:r>
            <a:r>
              <a:rPr lang="tr-TR" sz="3300" dirty="0"/>
              <a:t> yaşadı. Kitap üç ana bölüme ayrılabilir: </a:t>
            </a:r>
          </a:p>
          <a:p>
            <a:r>
              <a:rPr lang="tr-TR" sz="3300" b="1" dirty="0"/>
              <a:t>1.</a:t>
            </a:r>
            <a:r>
              <a:rPr lang="tr-TR" sz="3300" dirty="0"/>
              <a:t> 1-39 arasındaki bölümler güneydeki </a:t>
            </a:r>
            <a:r>
              <a:rPr lang="tr-TR" sz="3300" dirty="0" err="1"/>
              <a:t>Yahuda</a:t>
            </a:r>
            <a:r>
              <a:rPr lang="tr-TR" sz="3300" dirty="0"/>
              <a:t> krallığının güçlü komşusu Asur tarafından tehdit edildiği dönemi anlatıyor. </a:t>
            </a:r>
            <a:r>
              <a:rPr lang="tr-TR" sz="3300" dirty="0" err="1"/>
              <a:t>İşaya</a:t>
            </a:r>
            <a:r>
              <a:rPr lang="tr-TR" sz="3300" dirty="0"/>
              <a:t>, </a:t>
            </a:r>
            <a:r>
              <a:rPr lang="tr-TR" sz="3300" dirty="0" err="1"/>
              <a:t>Yahuda'ya</a:t>
            </a:r>
            <a:r>
              <a:rPr lang="tr-TR" sz="3300" dirty="0"/>
              <a:t> yö­nelen gerçek tehdidin Asur'un yenilmez gücü değil, halkın günahı, Tanrı'ya başkaldırmaları ve </a:t>
            </a:r>
            <a:r>
              <a:rPr lang="tr-TR" sz="3300" dirty="0" err="1"/>
              <a:t>Yahuda</a:t>
            </a:r>
            <a:r>
              <a:rPr lang="tr-TR" sz="3300" dirty="0"/>
              <a:t> halkının Tanrı'ya güvensizlikleri oldu­ğunu gördü. Peygamber çarpıcı söz ve davranışlarla </a:t>
            </a:r>
            <a:r>
              <a:rPr lang="tr-TR" sz="3300" dirty="0" err="1"/>
              <a:t>Yahuda</a:t>
            </a:r>
            <a:r>
              <a:rPr lang="tr-TR" sz="3300" dirty="0"/>
              <a:t> halkını doğruluğa ve adalete çağırmaktadır. Onları uyarır, Tanrı'ya kulak ver­mekte gecikirlerse, felaketlerin yakalarını bırakmayacağını söyler. </a:t>
            </a:r>
            <a:r>
              <a:rPr lang="tr-TR" sz="3300" dirty="0" err="1"/>
              <a:t>İşaya</a:t>
            </a:r>
            <a:r>
              <a:rPr lang="tr-TR" sz="3300" dirty="0"/>
              <a:t>, dünya çapında barışın sağlanacağı dönemi ve Davut'un soyundan gelecek olan örnek kralın gelişini de önceden bildirdi.</a:t>
            </a:r>
          </a:p>
          <a:p>
            <a:r>
              <a:rPr lang="tr-TR" sz="3300" b="1" dirty="0"/>
              <a:t>2.</a:t>
            </a:r>
            <a:r>
              <a:rPr lang="tr-TR" sz="3300" dirty="0"/>
              <a:t> 40-55 arasındaki bölümler değişen tarihsel durumu yansıtır. Asurlular' dan sonra bölgede egemen güç haline gelen </a:t>
            </a:r>
            <a:r>
              <a:rPr lang="tr-TR" sz="3300" dirty="0" err="1"/>
              <a:t>Babilliler</a:t>
            </a:r>
            <a:r>
              <a:rPr lang="tr-TR" sz="3300" dirty="0"/>
              <a:t> İ.Ö. 586'da </a:t>
            </a:r>
            <a:r>
              <a:rPr lang="tr-TR" sz="3300" dirty="0" err="1"/>
              <a:t>Kudüs'i</a:t>
            </a:r>
            <a:r>
              <a:rPr lang="tr-TR" sz="3300" dirty="0"/>
              <a:t> ele geçirir ve halkını </a:t>
            </a:r>
            <a:r>
              <a:rPr lang="tr-TR" sz="3300" dirty="0" err="1"/>
              <a:t>Babil'e</a:t>
            </a:r>
            <a:r>
              <a:rPr lang="tr-TR" sz="3300" dirty="0"/>
              <a:t> sürgün eder. Peygamber, Tanrı'nın kendi halkını özgür kılıp Kudüs'e geri götüreceğini ve yeni bir yaşama kavuşturacağını müjdeler. Bu bölümlerde öne çıkan konu, Tanrı'nın tarihi yönlendiren Egemen Rab olduğu, halkının aracılığıyla öteki ulusları da </a:t>
            </a:r>
            <a:r>
              <a:rPr lang="tr-TR" sz="3300" dirty="0" err="1"/>
              <a:t>bereketleyen</a:t>
            </a:r>
            <a:r>
              <a:rPr lang="tr-TR" sz="3300" dirty="0"/>
              <a:t> tasarıları olduğudur.</a:t>
            </a:r>
          </a:p>
          <a:p>
            <a:r>
              <a:rPr lang="tr-TR" sz="3300" b="1" dirty="0"/>
              <a:t>3.</a:t>
            </a:r>
            <a:r>
              <a:rPr lang="tr-TR" sz="3300" dirty="0"/>
              <a:t> 56-66 arasındaki bölümler sürgünden Kudüs'e dönenlere ve Tanrı'nın halkına verdiği sözleri yerine getireceğine dair güvence bekleyenle­re sesleniyor. Ayrıca doğruluk, adalet, </a:t>
            </a:r>
            <a:r>
              <a:rPr lang="tr-TR" sz="3300" dirty="0" err="1"/>
              <a:t>Şabat</a:t>
            </a:r>
            <a:r>
              <a:rPr lang="tr-TR" sz="3300" dirty="0"/>
              <a:t> Günü'ne uyulması ve dua konusunda kaygılar dile getiriliyor. Özet olarak kitap Tanrı'nın mutlak büyüklüğünü, üstünlüğünü vurguluyor. Bütün öbür ilahlar </a:t>
            </a:r>
            <a:r>
              <a:rPr lang="tr-TR" sz="3300" dirty="0" err="1"/>
              <a:t>Rab'bin</a:t>
            </a:r>
            <a:r>
              <a:rPr lang="tr-TR" sz="3300" dirty="0"/>
              <a:t> önünde sadece cansız putlar.</a:t>
            </a:r>
          </a:p>
          <a:p>
            <a:endParaRPr lang="tr-TR" dirty="0"/>
          </a:p>
        </p:txBody>
      </p:sp>
    </p:spTree>
    <p:extLst>
      <p:ext uri="{BB962C8B-B14F-4D97-AF65-F5344CB8AC3E}">
        <p14:creationId xmlns:p14="http://schemas.microsoft.com/office/powerpoint/2010/main" val="31265418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504056"/>
          </a:xfrm>
        </p:spPr>
        <p:txBody>
          <a:bodyPr>
            <a:normAutofit fontScale="90000"/>
          </a:bodyPr>
          <a:lstStyle/>
          <a:p>
            <a:pPr algn="r"/>
            <a:r>
              <a:rPr lang="tr-TR" dirty="0" smtClean="0"/>
              <a:t>YEREMYA</a:t>
            </a:r>
            <a:endParaRPr lang="tr-TR" dirty="0"/>
          </a:p>
        </p:txBody>
      </p:sp>
      <p:sp>
        <p:nvSpPr>
          <p:cNvPr id="3" name="2 İçerik Yer Tutucusu"/>
          <p:cNvSpPr>
            <a:spLocks noGrp="1"/>
          </p:cNvSpPr>
          <p:nvPr>
            <p:ph idx="1"/>
          </p:nvPr>
        </p:nvSpPr>
        <p:spPr>
          <a:xfrm>
            <a:off x="1981200" y="836712"/>
            <a:ext cx="8229600" cy="5487888"/>
          </a:xfrm>
        </p:spPr>
        <p:txBody>
          <a:bodyPr numCol="2">
            <a:normAutofit fontScale="70000" lnSpcReduction="20000"/>
          </a:bodyPr>
          <a:lstStyle/>
          <a:p>
            <a:r>
              <a:rPr lang="tr-TR" dirty="0" smtClean="0"/>
              <a:t>Peygamber </a:t>
            </a:r>
            <a:r>
              <a:rPr lang="tr-TR" dirty="0" err="1" smtClean="0"/>
              <a:t>Yeremya</a:t>
            </a:r>
            <a:r>
              <a:rPr lang="tr-TR" dirty="0" smtClean="0"/>
              <a:t> İ.Ö. 7. yüzyılın sonuyla 6. yüzyılın başlarında yaşadı. Uzun hizmeti sırasında Tanrı'nın halkını uyardı, </a:t>
            </a:r>
            <a:r>
              <a:rPr lang="tr-TR" dirty="0" err="1" smtClean="0"/>
              <a:t>yaptıktarı</a:t>
            </a:r>
            <a:r>
              <a:rPr lang="tr-TR" dirty="0" smtClean="0"/>
              <a:t> günah ve putperestlik yüzünden başlarına gelecek büyük felaketi önceden bildirdi. Peygamberliğin yerine geldiğini -</a:t>
            </a:r>
            <a:r>
              <a:rPr lang="tr-TR" dirty="0" err="1" smtClean="0"/>
              <a:t>Kudüs'in</a:t>
            </a:r>
            <a:r>
              <a:rPr lang="tr-TR" dirty="0" smtClean="0"/>
              <a:t> </a:t>
            </a:r>
            <a:r>
              <a:rPr lang="tr-TR" dirty="0" err="1" smtClean="0"/>
              <a:t>Babil</a:t>
            </a:r>
            <a:r>
              <a:rPr lang="tr-TR" dirty="0" smtClean="0"/>
              <a:t> Kralı </a:t>
            </a:r>
            <a:r>
              <a:rPr lang="tr-TR" dirty="0" err="1" smtClean="0"/>
              <a:t>Nebukadnessar'ın</a:t>
            </a:r>
            <a:r>
              <a:rPr lang="tr-TR" dirty="0" smtClean="0"/>
              <a:t> eline geçtiğini, kentin ve tapınağın yıkıldığını, </a:t>
            </a:r>
            <a:r>
              <a:rPr lang="tr-TR" dirty="0" err="1" smtClean="0"/>
              <a:t>Yahuda</a:t>
            </a:r>
            <a:r>
              <a:rPr lang="tr-TR" dirty="0" smtClean="0"/>
              <a:t> Kralıyla birçok kişinin </a:t>
            </a:r>
            <a:r>
              <a:rPr lang="tr-TR" dirty="0" err="1" smtClean="0"/>
              <a:t>Babil'e</a:t>
            </a:r>
            <a:r>
              <a:rPr lang="tr-TR" dirty="0" smtClean="0"/>
              <a:t> sürgüne gittiğini gördü. Halkın sürgünden geri dönüp eski gönencine kavuşacağını da bildirdi.</a:t>
            </a:r>
          </a:p>
          <a:p>
            <a:r>
              <a:rPr lang="tr-TR" dirty="0" err="1" smtClean="0"/>
              <a:t>Yeremya</a:t>
            </a:r>
            <a:r>
              <a:rPr lang="tr-TR" dirty="0" smtClean="0"/>
              <a:t> Kitabı aşağıdaki bölümlere ayrılabilir:</a:t>
            </a:r>
          </a:p>
          <a:p>
            <a:r>
              <a:rPr lang="tr-TR" dirty="0" smtClean="0"/>
              <a:t> 1. </a:t>
            </a:r>
            <a:r>
              <a:rPr lang="tr-TR" dirty="0" err="1" smtClean="0"/>
              <a:t>Yeremya'nın</a:t>
            </a:r>
            <a:r>
              <a:rPr lang="tr-TR" dirty="0" smtClean="0"/>
              <a:t> çağrılışı.</a:t>
            </a:r>
          </a:p>
          <a:p>
            <a:r>
              <a:rPr lang="tr-TR" dirty="0" smtClean="0"/>
              <a:t> 2. Kral </a:t>
            </a:r>
            <a:r>
              <a:rPr lang="tr-TR" dirty="0" err="1" smtClean="0"/>
              <a:t>Yoşiya</a:t>
            </a:r>
            <a:r>
              <a:rPr lang="tr-TR" dirty="0" smtClean="0"/>
              <a:t>, </a:t>
            </a:r>
            <a:r>
              <a:rPr lang="tr-TR" dirty="0" err="1" smtClean="0"/>
              <a:t>Yehoyakim</a:t>
            </a:r>
            <a:r>
              <a:rPr lang="tr-TR" dirty="0" smtClean="0"/>
              <a:t>, </a:t>
            </a:r>
            <a:r>
              <a:rPr lang="tr-TR" dirty="0" err="1" smtClean="0"/>
              <a:t>Yehoyakin</a:t>
            </a:r>
            <a:r>
              <a:rPr lang="tr-TR" dirty="0" smtClean="0"/>
              <a:t> ve </a:t>
            </a:r>
            <a:r>
              <a:rPr lang="tr-TR" dirty="0" err="1" smtClean="0"/>
              <a:t>Sidkiya</a:t>
            </a:r>
            <a:r>
              <a:rPr lang="tr-TR" dirty="0" smtClean="0"/>
              <a:t> döneminde Tanrı’nın </a:t>
            </a:r>
            <a:r>
              <a:rPr lang="tr-TR" dirty="0" err="1" smtClean="0"/>
              <a:t>Yahuda</a:t>
            </a:r>
            <a:r>
              <a:rPr lang="tr-TR" dirty="0" smtClean="0"/>
              <a:t> halkına verdiği uyarılar.</a:t>
            </a:r>
          </a:p>
          <a:p>
            <a:r>
              <a:rPr lang="tr-TR" dirty="0" smtClean="0"/>
              <a:t> 3.</a:t>
            </a:r>
            <a:r>
              <a:rPr lang="tr-TR" dirty="0" err="1" smtClean="0"/>
              <a:t>Yeremya'nın</a:t>
            </a:r>
            <a:r>
              <a:rPr lang="tr-TR" dirty="0" smtClean="0"/>
              <a:t> yazmanı </a:t>
            </a:r>
            <a:r>
              <a:rPr lang="tr-TR" dirty="0" err="1" smtClean="0"/>
              <a:t>Baruk'un</a:t>
            </a:r>
            <a:r>
              <a:rPr lang="tr-TR" dirty="0" smtClean="0"/>
              <a:t> derlediği yazılarla </a:t>
            </a:r>
            <a:r>
              <a:rPr lang="tr-TR" dirty="0" err="1" smtClean="0"/>
              <a:t>Yeremya'nın</a:t>
            </a:r>
            <a:r>
              <a:rPr lang="tr-TR" dirty="0" smtClean="0"/>
              <a:t> peygamberlik sözleri ve yaşamından önemli kesitler.</a:t>
            </a:r>
          </a:p>
          <a:p>
            <a:r>
              <a:rPr lang="tr-TR" dirty="0" smtClean="0"/>
              <a:t> 4. Tanrı'nın birçok ulusa ilişkin bildirileri.</a:t>
            </a:r>
          </a:p>
          <a:p>
            <a:r>
              <a:rPr lang="tr-TR" dirty="0" smtClean="0"/>
              <a:t> 5. </a:t>
            </a:r>
            <a:r>
              <a:rPr lang="tr-TR" dirty="0" err="1" smtClean="0"/>
              <a:t>Kudüs'in</a:t>
            </a:r>
            <a:r>
              <a:rPr lang="tr-TR" dirty="0" smtClean="0"/>
              <a:t> düşüşü ve halkın </a:t>
            </a:r>
            <a:r>
              <a:rPr lang="tr-TR" dirty="0" err="1" smtClean="0"/>
              <a:t>Babil'e</a:t>
            </a:r>
            <a:r>
              <a:rPr lang="tr-TR" dirty="0" smtClean="0"/>
              <a:t> sürülmesi.</a:t>
            </a:r>
          </a:p>
          <a:p>
            <a:r>
              <a:rPr lang="tr-TR" dirty="0" err="1" smtClean="0"/>
              <a:t>Yeremya</a:t>
            </a:r>
            <a:r>
              <a:rPr lang="tr-TR" dirty="0" smtClean="0"/>
              <a:t> çok duyarlı biriydi. Halkını seviyor, halkın başına gelecek yıkımları bildirmekten hoşlanmıyordu. Birçok bölümde Tanrı onu peygamber olarak atadığı için acı duyduğunu söylüyor. Tanrı'nın sözü onun yüreğinde ateş gi­biydi, onu söndüremiyordu.</a:t>
            </a:r>
          </a:p>
          <a:p>
            <a:r>
              <a:rPr lang="tr-TR" dirty="0" smtClean="0"/>
              <a:t>Kitabın 31:31-34 ayetleri umut doludur. Yeni bir antlaşmanın olacağı bir gün gelecek. Öğreten olmadan, anımsatan olmadan halkın Tanrı sözünü ye­rine getireceği gün gelecek. Çünkü Tanrı sözü onların yürekleri üzerine yazı­lacak.</a:t>
            </a:r>
          </a:p>
          <a:p>
            <a:endParaRPr lang="tr-TR" dirty="0"/>
          </a:p>
        </p:txBody>
      </p:sp>
    </p:spTree>
    <p:extLst>
      <p:ext uri="{BB962C8B-B14F-4D97-AF65-F5344CB8AC3E}">
        <p14:creationId xmlns:p14="http://schemas.microsoft.com/office/powerpoint/2010/main" val="41973504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576064"/>
          </a:xfrm>
        </p:spPr>
        <p:txBody>
          <a:bodyPr>
            <a:normAutofit fontScale="90000"/>
          </a:bodyPr>
          <a:lstStyle/>
          <a:p>
            <a:pPr algn="r"/>
            <a:r>
              <a:rPr lang="tr-TR" dirty="0" err="1" smtClean="0"/>
              <a:t>Yeremya’nın</a:t>
            </a:r>
            <a:r>
              <a:rPr lang="tr-TR" dirty="0" smtClean="0"/>
              <a:t> Mersiyeleri</a:t>
            </a:r>
            <a:endParaRPr lang="tr-TR" dirty="0"/>
          </a:p>
        </p:txBody>
      </p:sp>
      <p:sp>
        <p:nvSpPr>
          <p:cNvPr id="3" name="2 İçerik Yer Tutucusu"/>
          <p:cNvSpPr>
            <a:spLocks noGrp="1"/>
          </p:cNvSpPr>
          <p:nvPr>
            <p:ph idx="1"/>
          </p:nvPr>
        </p:nvSpPr>
        <p:spPr>
          <a:xfrm>
            <a:off x="1981200" y="1052736"/>
            <a:ext cx="8229600" cy="5271864"/>
          </a:xfrm>
        </p:spPr>
        <p:txBody>
          <a:bodyPr>
            <a:normAutofit fontScale="92500" lnSpcReduction="20000"/>
          </a:bodyPr>
          <a:lstStyle/>
          <a:p>
            <a:r>
              <a:rPr lang="tr-TR" dirty="0" err="1" smtClean="0"/>
              <a:t>Yeremyanın</a:t>
            </a:r>
            <a:r>
              <a:rPr lang="tr-TR" dirty="0" smtClean="0"/>
              <a:t> Mersiyeleri (Ağıtlar Kitabı) İ.Ö. 586'da Kudüs‘ün yıkılışı, sürgün ve bu yıkımın sonuçları üzerine yakılan beş ağıttan oluşmaktadır. Kitabın ilk dört bölümü akrostiş biçimde yazılmıştır. Ayetler sırasıyla İbrani alfabesinin harfleriyle başlar. Yalnız üçüncü bölümde üçer  ayet aynı harfle başlıyor. Kitap genellikle yas niteliği taşımakla birlikte, geleceğe umut ve Tanrı'ya güven de görülmektedir. Ağıtlar İ.Ö 586 yılında </a:t>
            </a:r>
            <a:r>
              <a:rPr lang="tr-TR" dirty="0" err="1" smtClean="0"/>
              <a:t>İsrailliler'in</a:t>
            </a:r>
            <a:r>
              <a:rPr lang="tr-TR" dirty="0" smtClean="0"/>
              <a:t> yaşadığı ulusal felaketin anısına her yıl tutulan yas ve oruç günlerinde tapınmada </a:t>
            </a:r>
            <a:r>
              <a:rPr lang="tr-TR" dirty="0" err="1" smtClean="0"/>
              <a:t>Yahudiler'ce</a:t>
            </a:r>
            <a:r>
              <a:rPr lang="tr-TR" dirty="0" smtClean="0"/>
              <a:t> kullanılır.</a:t>
            </a:r>
            <a:r>
              <a:rPr lang="tr-TR" b="1" dirty="0" smtClean="0"/>
              <a:t> </a:t>
            </a:r>
          </a:p>
          <a:p>
            <a:endParaRPr lang="tr-TR" b="1" dirty="0" smtClean="0"/>
          </a:p>
          <a:p>
            <a:r>
              <a:rPr lang="tr-TR" sz="2100" b="1" dirty="0">
                <a:solidFill>
                  <a:srgbClr val="FFC000"/>
                </a:solidFill>
              </a:rPr>
              <a:t>Ana Hatlar</a:t>
            </a:r>
            <a:br>
              <a:rPr lang="tr-TR" sz="2100" b="1" dirty="0">
                <a:solidFill>
                  <a:srgbClr val="FFC000"/>
                </a:solidFill>
              </a:rPr>
            </a:br>
            <a:r>
              <a:rPr lang="tr-TR" sz="2100" dirty="0">
                <a:solidFill>
                  <a:srgbClr val="FFC000"/>
                </a:solidFill>
              </a:rPr>
              <a:t>1:1-22       </a:t>
            </a:r>
            <a:r>
              <a:rPr lang="tr-TR" sz="2100" dirty="0" err="1">
                <a:solidFill>
                  <a:srgbClr val="FFC000"/>
                </a:solidFill>
              </a:rPr>
              <a:t>Kudüs'in</a:t>
            </a:r>
            <a:r>
              <a:rPr lang="tr-TR" sz="2100" dirty="0">
                <a:solidFill>
                  <a:srgbClr val="FFC000"/>
                </a:solidFill>
              </a:rPr>
              <a:t> acıları</a:t>
            </a:r>
            <a:br>
              <a:rPr lang="tr-TR" sz="2100" dirty="0">
                <a:solidFill>
                  <a:srgbClr val="FFC000"/>
                </a:solidFill>
              </a:rPr>
            </a:br>
            <a:r>
              <a:rPr lang="tr-TR" sz="2100" dirty="0">
                <a:solidFill>
                  <a:srgbClr val="FFC000"/>
                </a:solidFill>
              </a:rPr>
              <a:t>2:1-22       </a:t>
            </a:r>
            <a:r>
              <a:rPr lang="tr-TR" sz="2100" dirty="0" err="1">
                <a:solidFill>
                  <a:srgbClr val="FFC000"/>
                </a:solidFill>
              </a:rPr>
              <a:t>Kudüs'in</a:t>
            </a:r>
            <a:r>
              <a:rPr lang="tr-TR" sz="2100" dirty="0">
                <a:solidFill>
                  <a:srgbClr val="FFC000"/>
                </a:solidFill>
              </a:rPr>
              <a:t> cezası</a:t>
            </a:r>
            <a:br>
              <a:rPr lang="tr-TR" sz="2100" dirty="0">
                <a:solidFill>
                  <a:srgbClr val="FFC000"/>
                </a:solidFill>
              </a:rPr>
            </a:br>
            <a:r>
              <a:rPr lang="tr-TR" sz="2100" dirty="0">
                <a:solidFill>
                  <a:srgbClr val="FFC000"/>
                </a:solidFill>
              </a:rPr>
              <a:t>3:1-66       Ceza ve umut</a:t>
            </a:r>
            <a:br>
              <a:rPr lang="tr-TR" sz="2100" dirty="0">
                <a:solidFill>
                  <a:srgbClr val="FFC000"/>
                </a:solidFill>
              </a:rPr>
            </a:br>
            <a:r>
              <a:rPr lang="tr-TR" sz="2100" dirty="0">
                <a:solidFill>
                  <a:srgbClr val="FFC000"/>
                </a:solidFill>
              </a:rPr>
              <a:t>4:1-22       </a:t>
            </a:r>
            <a:r>
              <a:rPr lang="tr-TR" sz="2100" dirty="0" err="1">
                <a:solidFill>
                  <a:srgbClr val="FFC000"/>
                </a:solidFill>
              </a:rPr>
              <a:t>Kudüs'in</a:t>
            </a:r>
            <a:r>
              <a:rPr lang="tr-TR" sz="2100" dirty="0">
                <a:solidFill>
                  <a:srgbClr val="FFC000"/>
                </a:solidFill>
              </a:rPr>
              <a:t> viraneye dönmesi</a:t>
            </a:r>
            <a:br>
              <a:rPr lang="tr-TR" sz="2100" dirty="0">
                <a:solidFill>
                  <a:srgbClr val="FFC000"/>
                </a:solidFill>
              </a:rPr>
            </a:br>
            <a:r>
              <a:rPr lang="tr-TR" sz="2100" dirty="0">
                <a:solidFill>
                  <a:srgbClr val="FFC000"/>
                </a:solidFill>
              </a:rPr>
              <a:t>5:1-22       Merhamet için edilen dua</a:t>
            </a:r>
          </a:p>
          <a:p>
            <a:r>
              <a:rPr lang="tr-TR" sz="2100" dirty="0"/>
              <a:t> </a:t>
            </a:r>
          </a:p>
          <a:p>
            <a:endParaRPr lang="tr-TR" dirty="0" smtClean="0"/>
          </a:p>
          <a:p>
            <a:endParaRPr lang="tr-TR" dirty="0"/>
          </a:p>
        </p:txBody>
      </p:sp>
    </p:spTree>
    <p:extLst>
      <p:ext uri="{BB962C8B-B14F-4D97-AF65-F5344CB8AC3E}">
        <p14:creationId xmlns:p14="http://schemas.microsoft.com/office/powerpoint/2010/main" val="19620488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792088"/>
          </a:xfrm>
        </p:spPr>
        <p:txBody>
          <a:bodyPr>
            <a:normAutofit fontScale="90000"/>
          </a:bodyPr>
          <a:lstStyle/>
          <a:p>
            <a:pPr algn="r"/>
            <a:r>
              <a:rPr lang="tr-TR" dirty="0" smtClean="0"/>
              <a:t>HEZEKİEL</a:t>
            </a:r>
            <a:endParaRPr lang="tr-TR" dirty="0"/>
          </a:p>
        </p:txBody>
      </p:sp>
      <p:sp>
        <p:nvSpPr>
          <p:cNvPr id="3" name="2 İçerik Yer Tutucusu"/>
          <p:cNvSpPr>
            <a:spLocks noGrp="1"/>
          </p:cNvSpPr>
          <p:nvPr>
            <p:ph idx="1"/>
          </p:nvPr>
        </p:nvSpPr>
        <p:spPr>
          <a:xfrm>
            <a:off x="1981200" y="1124744"/>
            <a:ext cx="8229600" cy="5199856"/>
          </a:xfrm>
        </p:spPr>
        <p:txBody>
          <a:bodyPr numCol="2">
            <a:normAutofit fontScale="55000" lnSpcReduction="20000"/>
          </a:bodyPr>
          <a:lstStyle/>
          <a:p>
            <a:r>
              <a:rPr lang="tr-TR" sz="3200" dirty="0"/>
              <a:t>Peygamber </a:t>
            </a:r>
            <a:r>
              <a:rPr lang="tr-TR" sz="3200" dirty="0" err="1"/>
              <a:t>Hezekiel</a:t>
            </a:r>
            <a:r>
              <a:rPr lang="tr-TR" sz="3200" dirty="0"/>
              <a:t> İ.Ö. 586 yılında </a:t>
            </a:r>
            <a:r>
              <a:rPr lang="tr-TR" sz="3200" dirty="0" err="1"/>
              <a:t>Kudüs'in</a:t>
            </a:r>
            <a:r>
              <a:rPr lang="tr-TR" sz="3200" dirty="0"/>
              <a:t> düşüşünden önce ve sonra </a:t>
            </a:r>
            <a:r>
              <a:rPr lang="tr-TR" sz="3200" dirty="0" err="1"/>
              <a:t>Babil'de</a:t>
            </a:r>
            <a:r>
              <a:rPr lang="tr-TR" sz="3200" dirty="0"/>
              <a:t> sürgünde yaşadı. Sürgünde olanlara da, Kudüs halkına da seslendi </a:t>
            </a:r>
            <a:r>
              <a:rPr lang="tr-TR" sz="3200" dirty="0" err="1"/>
              <a:t>Hezekiel</a:t>
            </a:r>
            <a:r>
              <a:rPr lang="tr-TR" sz="3200" dirty="0"/>
              <a:t>. Bu kitabın altı temel noktası var:</a:t>
            </a:r>
          </a:p>
          <a:p>
            <a:r>
              <a:rPr lang="tr-TR" sz="3200" dirty="0"/>
              <a:t>   1.Tanrı'nın </a:t>
            </a:r>
            <a:r>
              <a:rPr lang="tr-TR" sz="3200" dirty="0" err="1"/>
              <a:t>Hezekiel'i</a:t>
            </a:r>
            <a:r>
              <a:rPr lang="tr-TR" sz="3200" dirty="0"/>
              <a:t> peygamber seçmesi.</a:t>
            </a:r>
          </a:p>
          <a:p>
            <a:r>
              <a:rPr lang="tr-TR" sz="3200" dirty="0"/>
              <a:t>   2.Tanrı'nın yargısı, gelecek felaket ve </a:t>
            </a:r>
            <a:r>
              <a:rPr lang="tr-TR" sz="3200" dirty="0" err="1"/>
              <a:t>Kudüs'in</a:t>
            </a:r>
            <a:r>
              <a:rPr lang="tr-TR" sz="3200" dirty="0"/>
              <a:t> düşüşüyle ilgili uyarılar.</a:t>
            </a:r>
          </a:p>
          <a:p>
            <a:r>
              <a:rPr lang="tr-TR" sz="3200" dirty="0"/>
              <a:t>   3.İsrail halkına baskı yapan ve onları yanlış yola sürükleyen uluslara karşı Tanrı'nın bildirileri.</a:t>
            </a:r>
          </a:p>
          <a:p>
            <a:r>
              <a:rPr lang="tr-TR" sz="3200" dirty="0"/>
              <a:t>   4.</a:t>
            </a:r>
            <a:r>
              <a:rPr lang="tr-TR" sz="3200" dirty="0" err="1"/>
              <a:t>Kudüs'in</a:t>
            </a:r>
            <a:r>
              <a:rPr lang="tr-TR" sz="3200" dirty="0"/>
              <a:t> düşüşünden sonra İsrail halkına teselli ve daha parlak bir gelecek için Tanrı'nın vaadi.</a:t>
            </a:r>
          </a:p>
          <a:p>
            <a:r>
              <a:rPr lang="tr-TR" sz="3200" dirty="0"/>
              <a:t>   5.</a:t>
            </a:r>
            <a:r>
              <a:rPr lang="tr-TR" sz="3200" dirty="0" err="1"/>
              <a:t>Gog'a</a:t>
            </a:r>
            <a:r>
              <a:rPr lang="tr-TR" sz="3200" dirty="0"/>
              <a:t> karşı söylenen peygamberlik sözleri.</a:t>
            </a:r>
          </a:p>
          <a:p>
            <a:r>
              <a:rPr lang="tr-TR" sz="3200" dirty="0"/>
              <a:t>   6.Yeni tapınak ve İsrail ulusunun eski gönencine kavuşmasıyla ilgili görüm.</a:t>
            </a:r>
          </a:p>
          <a:p>
            <a:r>
              <a:rPr lang="tr-TR" sz="3200" dirty="0" err="1"/>
              <a:t>Hezekiel</a:t>
            </a:r>
            <a:r>
              <a:rPr lang="tr-TR" sz="3200" dirty="0"/>
              <a:t> içten bir imana sahipti. Görümler aracılığıyla Tanrı'dan aldığı birçok bildiriyi halka iletti. Bunu yaparken birçok canlı simgesel hareketlere başvurdu. Yüreğin değişmesinin önemini vurgulayan </a:t>
            </a:r>
            <a:r>
              <a:rPr lang="tr-TR" sz="3200" dirty="0" err="1"/>
              <a:t>Hezekiel</a:t>
            </a:r>
            <a:r>
              <a:rPr lang="tr-TR" sz="3200" dirty="0"/>
              <a:t> herkesin işlediği günahtan sorumlu olduğunu dile getiriyor. Buna karşın ulusun eski gönencine kavuşacağına inanıyor.</a:t>
            </a:r>
          </a:p>
          <a:p>
            <a:r>
              <a:rPr lang="tr-TR" sz="3200" dirty="0"/>
              <a:t> </a:t>
            </a:r>
          </a:p>
          <a:p>
            <a:r>
              <a:rPr lang="tr-TR" sz="2900" b="1" dirty="0">
                <a:solidFill>
                  <a:srgbClr val="FFC000"/>
                </a:solidFill>
              </a:rPr>
              <a:t>Ana Hatlar</a:t>
            </a:r>
            <a:br>
              <a:rPr lang="tr-TR" sz="2900" b="1" dirty="0">
                <a:solidFill>
                  <a:srgbClr val="FFC000"/>
                </a:solidFill>
              </a:rPr>
            </a:br>
            <a:r>
              <a:rPr lang="tr-TR" sz="2900" dirty="0">
                <a:solidFill>
                  <a:srgbClr val="FFC000"/>
                </a:solidFill>
              </a:rPr>
              <a:t>1:1-3:27            </a:t>
            </a:r>
            <a:r>
              <a:rPr lang="tr-TR" sz="2900" dirty="0" err="1">
                <a:solidFill>
                  <a:srgbClr val="FFC000"/>
                </a:solidFill>
              </a:rPr>
              <a:t>Hezekiel'in</a:t>
            </a:r>
            <a:r>
              <a:rPr lang="tr-TR" sz="2900" dirty="0">
                <a:solidFill>
                  <a:srgbClr val="FFC000"/>
                </a:solidFill>
              </a:rPr>
              <a:t> çağrılışı</a:t>
            </a:r>
            <a:br>
              <a:rPr lang="tr-TR" sz="2900" dirty="0">
                <a:solidFill>
                  <a:srgbClr val="FFC000"/>
                </a:solidFill>
              </a:rPr>
            </a:br>
            <a:r>
              <a:rPr lang="tr-TR" sz="2900" dirty="0">
                <a:solidFill>
                  <a:srgbClr val="FFC000"/>
                </a:solidFill>
              </a:rPr>
              <a:t>4:1-24:27          </a:t>
            </a:r>
            <a:r>
              <a:rPr lang="tr-TR" sz="2900" dirty="0" err="1">
                <a:solidFill>
                  <a:srgbClr val="FFC000"/>
                </a:solidFill>
              </a:rPr>
              <a:t>Kudüs'in</a:t>
            </a:r>
            <a:r>
              <a:rPr lang="tr-TR" sz="2900" dirty="0">
                <a:solidFill>
                  <a:srgbClr val="FFC000"/>
                </a:solidFill>
              </a:rPr>
              <a:t> yıkılacağına ilişkin bildiriler</a:t>
            </a:r>
            <a:br>
              <a:rPr lang="tr-TR" sz="2900" dirty="0">
                <a:solidFill>
                  <a:srgbClr val="FFC000"/>
                </a:solidFill>
              </a:rPr>
            </a:br>
            <a:r>
              <a:rPr lang="tr-TR" sz="2900" dirty="0">
                <a:solidFill>
                  <a:srgbClr val="FFC000"/>
                </a:solidFill>
              </a:rPr>
              <a:t>25:1-32:32        Tanrı'nın uluslara karşı yargısı</a:t>
            </a:r>
            <a:br>
              <a:rPr lang="tr-TR" sz="2900" dirty="0">
                <a:solidFill>
                  <a:srgbClr val="FFC000"/>
                </a:solidFill>
              </a:rPr>
            </a:br>
            <a:r>
              <a:rPr lang="tr-TR" sz="2900" dirty="0">
                <a:solidFill>
                  <a:srgbClr val="FFC000"/>
                </a:solidFill>
              </a:rPr>
              <a:t>33:1-37:28        Tanrı'nın kendi halkına vaadi</a:t>
            </a:r>
            <a:br>
              <a:rPr lang="tr-TR" sz="2900" dirty="0">
                <a:solidFill>
                  <a:srgbClr val="FFC000"/>
                </a:solidFill>
              </a:rPr>
            </a:br>
            <a:r>
              <a:rPr lang="tr-TR" sz="2900" dirty="0">
                <a:solidFill>
                  <a:srgbClr val="FFC000"/>
                </a:solidFill>
              </a:rPr>
              <a:t>38:1-39:29        </a:t>
            </a:r>
            <a:r>
              <a:rPr lang="tr-TR" sz="2900" dirty="0" err="1">
                <a:solidFill>
                  <a:srgbClr val="FFC000"/>
                </a:solidFill>
              </a:rPr>
              <a:t>Gog'a</a:t>
            </a:r>
            <a:r>
              <a:rPr lang="tr-TR" sz="2900" dirty="0">
                <a:solidFill>
                  <a:srgbClr val="FFC000"/>
                </a:solidFill>
              </a:rPr>
              <a:t> karşı söylenen peygamberlik sözleri</a:t>
            </a:r>
            <a:br>
              <a:rPr lang="tr-TR" sz="2900" dirty="0">
                <a:solidFill>
                  <a:srgbClr val="FFC000"/>
                </a:solidFill>
              </a:rPr>
            </a:br>
            <a:r>
              <a:rPr lang="tr-TR" sz="2900" dirty="0">
                <a:solidFill>
                  <a:srgbClr val="FFC000"/>
                </a:solidFill>
              </a:rPr>
              <a:t>40:1-48:35        Gelecekteki tapınak ve ülke ile ilgili görüm</a:t>
            </a:r>
          </a:p>
          <a:p>
            <a:endParaRPr lang="tr-TR" dirty="0"/>
          </a:p>
        </p:txBody>
      </p:sp>
    </p:spTree>
    <p:extLst>
      <p:ext uri="{BB962C8B-B14F-4D97-AF65-F5344CB8AC3E}">
        <p14:creationId xmlns:p14="http://schemas.microsoft.com/office/powerpoint/2010/main" val="2591128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TORAH</a:t>
            </a:r>
            <a:endParaRPr lang="tr-TR" dirty="0"/>
          </a:p>
        </p:txBody>
      </p:sp>
      <p:sp>
        <p:nvSpPr>
          <p:cNvPr id="3" name="2 İçerik Yer Tutucusu"/>
          <p:cNvSpPr>
            <a:spLocks noGrp="1"/>
          </p:cNvSpPr>
          <p:nvPr>
            <p:ph idx="1"/>
          </p:nvPr>
        </p:nvSpPr>
        <p:spPr/>
        <p:txBody>
          <a:bodyPr/>
          <a:lstStyle/>
          <a:p>
            <a:r>
              <a:rPr lang="tr-TR" dirty="0" smtClean="0"/>
              <a:t>Tekvin, </a:t>
            </a:r>
            <a:r>
              <a:rPr lang="tr-TR" dirty="0" err="1" smtClean="0">
                <a:hlinkClick r:id="rId2" tooltip="Book of Genesis"/>
              </a:rPr>
              <a:t>Genesis</a:t>
            </a:r>
            <a:r>
              <a:rPr lang="tr-TR" dirty="0" smtClean="0"/>
              <a:t>, </a:t>
            </a:r>
            <a:r>
              <a:rPr lang="tr-TR" dirty="0" err="1" smtClean="0"/>
              <a:t>Bereshith</a:t>
            </a:r>
            <a:r>
              <a:rPr lang="tr-TR" dirty="0" smtClean="0"/>
              <a:t> (</a:t>
            </a:r>
            <a:r>
              <a:rPr lang="he-IL" dirty="0" smtClean="0"/>
              <a:t>בראשית)</a:t>
            </a:r>
            <a:endParaRPr lang="tr-TR" dirty="0" smtClean="0"/>
          </a:p>
          <a:p>
            <a:r>
              <a:rPr lang="tr-TR" dirty="0" smtClean="0"/>
              <a:t>Çıkış, </a:t>
            </a:r>
            <a:r>
              <a:rPr lang="tr-TR" dirty="0" err="1" smtClean="0">
                <a:hlinkClick r:id="rId3" tooltip="Book of Exodus"/>
              </a:rPr>
              <a:t>Exodus</a:t>
            </a:r>
            <a:r>
              <a:rPr lang="tr-TR" dirty="0" smtClean="0"/>
              <a:t>, </a:t>
            </a:r>
            <a:r>
              <a:rPr lang="tr-TR" dirty="0" err="1" smtClean="0"/>
              <a:t>Shemot</a:t>
            </a:r>
            <a:r>
              <a:rPr lang="tr-TR" dirty="0" smtClean="0"/>
              <a:t> (</a:t>
            </a:r>
            <a:r>
              <a:rPr lang="he-IL" dirty="0" smtClean="0"/>
              <a:t>שמות)</a:t>
            </a:r>
            <a:endParaRPr lang="tr-TR" dirty="0" smtClean="0"/>
          </a:p>
          <a:p>
            <a:r>
              <a:rPr lang="tr-TR" dirty="0" err="1" smtClean="0"/>
              <a:t>Levililer</a:t>
            </a:r>
            <a:r>
              <a:rPr lang="tr-TR" dirty="0" smtClean="0"/>
              <a:t>, </a:t>
            </a:r>
            <a:r>
              <a:rPr lang="tr-TR" dirty="0" err="1" smtClean="0">
                <a:hlinkClick r:id="rId4" tooltip="Book of Leviticus"/>
              </a:rPr>
              <a:t>Leviticus</a:t>
            </a:r>
            <a:r>
              <a:rPr lang="tr-TR" dirty="0" smtClean="0"/>
              <a:t>, </a:t>
            </a:r>
            <a:r>
              <a:rPr lang="tr-TR" dirty="0" err="1" smtClean="0"/>
              <a:t>Vayikra</a:t>
            </a:r>
            <a:r>
              <a:rPr lang="tr-TR" dirty="0" smtClean="0"/>
              <a:t> (</a:t>
            </a:r>
            <a:r>
              <a:rPr lang="he-IL" dirty="0" smtClean="0"/>
              <a:t>ויקרא)</a:t>
            </a:r>
            <a:endParaRPr lang="tr-TR" dirty="0" smtClean="0"/>
          </a:p>
          <a:p>
            <a:r>
              <a:rPr lang="tr-TR" dirty="0" smtClean="0"/>
              <a:t>Sayılar, </a:t>
            </a:r>
            <a:r>
              <a:rPr lang="tr-TR" dirty="0" err="1" smtClean="0">
                <a:hlinkClick r:id="rId5" tooltip="Book of Numbers"/>
              </a:rPr>
              <a:t>Numbers</a:t>
            </a:r>
            <a:r>
              <a:rPr lang="tr-TR" dirty="0" smtClean="0"/>
              <a:t>, </a:t>
            </a:r>
            <a:r>
              <a:rPr lang="tr-TR" dirty="0" err="1" smtClean="0"/>
              <a:t>Bamidbar</a:t>
            </a:r>
            <a:r>
              <a:rPr lang="tr-TR" dirty="0" smtClean="0"/>
              <a:t> (</a:t>
            </a:r>
            <a:r>
              <a:rPr lang="he-IL" dirty="0" smtClean="0"/>
              <a:t>במדבר)</a:t>
            </a:r>
            <a:endParaRPr lang="tr-TR" dirty="0" smtClean="0"/>
          </a:p>
          <a:p>
            <a:r>
              <a:rPr lang="tr-TR" dirty="0" err="1" smtClean="0"/>
              <a:t>Tesniye</a:t>
            </a:r>
            <a:r>
              <a:rPr lang="tr-TR" dirty="0" smtClean="0"/>
              <a:t>, </a:t>
            </a:r>
            <a:r>
              <a:rPr lang="tr-TR" dirty="0" err="1" smtClean="0">
                <a:hlinkClick r:id="rId6" tooltip="Book of Deuteronomy"/>
              </a:rPr>
              <a:t>Deuteronomy</a:t>
            </a:r>
            <a:r>
              <a:rPr lang="tr-TR" dirty="0" smtClean="0"/>
              <a:t>, </a:t>
            </a:r>
            <a:r>
              <a:rPr lang="tr-TR" dirty="0" err="1" smtClean="0"/>
              <a:t>Devarim</a:t>
            </a:r>
            <a:r>
              <a:rPr lang="tr-TR" dirty="0" smtClean="0"/>
              <a:t> (</a:t>
            </a:r>
            <a:r>
              <a:rPr lang="he-IL" dirty="0" smtClean="0"/>
              <a:t>דברים)</a:t>
            </a:r>
          </a:p>
          <a:p>
            <a:endParaRPr lang="he-IL" dirty="0" smtClean="0"/>
          </a:p>
          <a:p>
            <a:endParaRPr lang="he-IL" dirty="0" smtClean="0"/>
          </a:p>
          <a:p>
            <a:endParaRPr lang="he-IL" dirty="0" smtClean="0"/>
          </a:p>
          <a:p>
            <a:endParaRPr lang="tr-TR" dirty="0" smtClean="0"/>
          </a:p>
          <a:p>
            <a:endParaRPr lang="tr-TR" dirty="0"/>
          </a:p>
        </p:txBody>
      </p:sp>
    </p:spTree>
    <p:extLst>
      <p:ext uri="{BB962C8B-B14F-4D97-AF65-F5344CB8AC3E}">
        <p14:creationId xmlns:p14="http://schemas.microsoft.com/office/powerpoint/2010/main" val="4809336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0648"/>
            <a:ext cx="8229600" cy="504056"/>
          </a:xfrm>
        </p:spPr>
        <p:txBody>
          <a:bodyPr>
            <a:normAutofit fontScale="90000"/>
          </a:bodyPr>
          <a:lstStyle/>
          <a:p>
            <a:pPr algn="r"/>
            <a:r>
              <a:rPr lang="tr-TR" dirty="0" smtClean="0"/>
              <a:t>DANİEL</a:t>
            </a:r>
            <a:endParaRPr lang="tr-TR" dirty="0"/>
          </a:p>
        </p:txBody>
      </p:sp>
      <p:sp>
        <p:nvSpPr>
          <p:cNvPr id="3" name="2 İçerik Yer Tutucusu"/>
          <p:cNvSpPr>
            <a:spLocks noGrp="1"/>
          </p:cNvSpPr>
          <p:nvPr>
            <p:ph idx="1"/>
          </p:nvPr>
        </p:nvSpPr>
        <p:spPr>
          <a:xfrm>
            <a:off x="1981200" y="1052736"/>
            <a:ext cx="8229600" cy="5271864"/>
          </a:xfrm>
        </p:spPr>
        <p:txBody>
          <a:bodyPr>
            <a:normAutofit fontScale="85000" lnSpcReduction="20000"/>
          </a:bodyPr>
          <a:lstStyle/>
          <a:p>
            <a:r>
              <a:rPr lang="tr-TR" dirty="0" err="1" smtClean="0"/>
              <a:t>Daniel</a:t>
            </a:r>
            <a:r>
              <a:rPr lang="tr-TR" dirty="0" smtClean="0"/>
              <a:t> Kitabı'nın iki temel noktası vardır:</a:t>
            </a:r>
          </a:p>
          <a:p>
            <a:r>
              <a:rPr lang="tr-TR" dirty="0" smtClean="0"/>
              <a:t>1.Kitap, </a:t>
            </a:r>
            <a:r>
              <a:rPr lang="tr-TR" dirty="0" err="1" smtClean="0"/>
              <a:t>Babil</a:t>
            </a:r>
            <a:r>
              <a:rPr lang="tr-TR" dirty="0" smtClean="0"/>
              <a:t> Kralı </a:t>
            </a:r>
            <a:r>
              <a:rPr lang="tr-TR" dirty="0" err="1" smtClean="0"/>
              <a:t>Nebukadnessar</a:t>
            </a:r>
            <a:r>
              <a:rPr lang="tr-TR" dirty="0" smtClean="0"/>
              <a:t> tarafından sürgün edilen </a:t>
            </a:r>
            <a:r>
              <a:rPr lang="tr-TR" dirty="0" err="1" smtClean="0"/>
              <a:t>Daniel'le</a:t>
            </a:r>
            <a:r>
              <a:rPr lang="tr-TR" dirty="0" smtClean="0"/>
              <a:t> üç Yahudi genç arkadaşının büyük zorluklar karşısında Tanrıya nasıl sadık kaldıklarını anlatır. İmanları ve Tanrıya bağlılıkları sayesinde düşmanlarından üstün oldular. Bu olaylar hem </a:t>
            </a:r>
            <a:r>
              <a:rPr lang="tr-TR" dirty="0" err="1" smtClean="0"/>
              <a:t>Babil</a:t>
            </a:r>
            <a:r>
              <a:rPr lang="tr-TR" dirty="0" smtClean="0"/>
              <a:t> hem de Pers krallıkları döneminde gelişti.</a:t>
            </a:r>
            <a:br>
              <a:rPr lang="tr-TR" dirty="0" smtClean="0"/>
            </a:br>
            <a:r>
              <a:rPr lang="tr-TR" dirty="0" smtClean="0"/>
              <a:t>2.</a:t>
            </a:r>
            <a:r>
              <a:rPr lang="tr-TR" dirty="0" err="1" smtClean="0"/>
              <a:t>Daniel</a:t>
            </a:r>
            <a:r>
              <a:rPr lang="tr-TR" dirty="0" smtClean="0"/>
              <a:t> tarafından görülen görümler: Bu görümlerde </a:t>
            </a:r>
            <a:r>
              <a:rPr lang="tr-TR" dirty="0" err="1" smtClean="0"/>
              <a:t>Babil’den</a:t>
            </a:r>
            <a:r>
              <a:rPr lang="tr-TR" dirty="0" smtClean="0"/>
              <a:t> başlayarak birçok krallıkların yükselip düşeceği, Tanrı'ya karşı gelen baskıcı kralın yıkıma uğrayacağı, Tanrı'nın halkının zafere ulaşacağı açıklanıyor.</a:t>
            </a:r>
          </a:p>
          <a:p>
            <a:r>
              <a:rPr lang="tr-TR" dirty="0" smtClean="0"/>
              <a:t>   Sonuç olarak kitap Tanrı'nın dünyasal krallara egemen olduğunu vurgular.</a:t>
            </a:r>
          </a:p>
          <a:p>
            <a:pPr lvl="2"/>
            <a:endParaRPr lang="tr-TR" sz="1800" b="1" dirty="0">
              <a:solidFill>
                <a:srgbClr val="FFC000"/>
              </a:solidFill>
            </a:endParaRPr>
          </a:p>
          <a:p>
            <a:pPr lvl="2"/>
            <a:r>
              <a:rPr lang="tr-TR" sz="1800" b="1" dirty="0">
                <a:solidFill>
                  <a:srgbClr val="FFC000"/>
                </a:solidFill>
              </a:rPr>
              <a:t>Ana Hatlar</a:t>
            </a:r>
            <a:br>
              <a:rPr lang="tr-TR" sz="1800" b="1" dirty="0">
                <a:solidFill>
                  <a:srgbClr val="FFC000"/>
                </a:solidFill>
              </a:rPr>
            </a:br>
            <a:r>
              <a:rPr lang="tr-TR" sz="1800" dirty="0">
                <a:solidFill>
                  <a:srgbClr val="FFC000"/>
                </a:solidFill>
              </a:rPr>
              <a:t>1:1-6:28            </a:t>
            </a:r>
            <a:r>
              <a:rPr lang="tr-TR" sz="1800" dirty="0" err="1">
                <a:solidFill>
                  <a:srgbClr val="FFC000"/>
                </a:solidFill>
              </a:rPr>
              <a:t>Daniel’le</a:t>
            </a:r>
            <a:r>
              <a:rPr lang="tr-TR" sz="1800" dirty="0">
                <a:solidFill>
                  <a:srgbClr val="FFC000"/>
                </a:solidFill>
              </a:rPr>
              <a:t> arkadaşları</a:t>
            </a:r>
            <a:br>
              <a:rPr lang="tr-TR" sz="1800" dirty="0">
                <a:solidFill>
                  <a:srgbClr val="FFC000"/>
                </a:solidFill>
              </a:rPr>
            </a:br>
            <a:r>
              <a:rPr lang="tr-TR" sz="1800" dirty="0">
                <a:solidFill>
                  <a:srgbClr val="FFC000"/>
                </a:solidFill>
              </a:rPr>
              <a:t>7:1-12:13          </a:t>
            </a:r>
            <a:r>
              <a:rPr lang="tr-TR" sz="1800" dirty="0" err="1">
                <a:solidFill>
                  <a:srgbClr val="FFC000"/>
                </a:solidFill>
              </a:rPr>
              <a:t>Daniel’in</a:t>
            </a:r>
            <a:r>
              <a:rPr lang="tr-TR" sz="1800" dirty="0">
                <a:solidFill>
                  <a:srgbClr val="FFC000"/>
                </a:solidFill>
              </a:rPr>
              <a:t> görümleri</a:t>
            </a:r>
            <a:br>
              <a:rPr lang="tr-TR" sz="1800" dirty="0">
                <a:solidFill>
                  <a:srgbClr val="FFC000"/>
                </a:solidFill>
              </a:rPr>
            </a:br>
            <a:r>
              <a:rPr lang="tr-TR" sz="1800" dirty="0">
                <a:solidFill>
                  <a:srgbClr val="FFC000"/>
                </a:solidFill>
              </a:rPr>
              <a:t>a.7:1-28            Dört yaratık</a:t>
            </a:r>
            <a:br>
              <a:rPr lang="tr-TR" sz="1800" dirty="0">
                <a:solidFill>
                  <a:srgbClr val="FFC000"/>
                </a:solidFill>
              </a:rPr>
            </a:br>
            <a:r>
              <a:rPr lang="tr-TR" sz="1800" dirty="0">
                <a:solidFill>
                  <a:srgbClr val="FFC000"/>
                </a:solidFill>
              </a:rPr>
              <a:t>b.8:1-9:27         Koçla teke</a:t>
            </a:r>
            <a:br>
              <a:rPr lang="tr-TR" sz="1800" dirty="0">
                <a:solidFill>
                  <a:srgbClr val="FFC000"/>
                </a:solidFill>
              </a:rPr>
            </a:br>
            <a:r>
              <a:rPr lang="tr-TR" sz="1800" dirty="0">
                <a:solidFill>
                  <a:srgbClr val="FFC000"/>
                </a:solidFill>
              </a:rPr>
              <a:t>c.10:1-11:45      Göksel haberci</a:t>
            </a:r>
            <a:br>
              <a:rPr lang="tr-TR" sz="1800" dirty="0">
                <a:solidFill>
                  <a:srgbClr val="FFC000"/>
                </a:solidFill>
              </a:rPr>
            </a:br>
            <a:r>
              <a:rPr lang="tr-TR" sz="1800" dirty="0">
                <a:solidFill>
                  <a:srgbClr val="FFC000"/>
                </a:solidFill>
              </a:rPr>
              <a:t>ç.12:1-13           Zamanın sonu</a:t>
            </a:r>
          </a:p>
          <a:p>
            <a:endParaRPr lang="tr-TR" dirty="0"/>
          </a:p>
        </p:txBody>
      </p:sp>
    </p:spTree>
    <p:extLst>
      <p:ext uri="{BB962C8B-B14F-4D97-AF65-F5344CB8AC3E}">
        <p14:creationId xmlns:p14="http://schemas.microsoft.com/office/powerpoint/2010/main" val="40621178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504056"/>
          </a:xfrm>
        </p:spPr>
        <p:txBody>
          <a:bodyPr>
            <a:normAutofit fontScale="90000"/>
          </a:bodyPr>
          <a:lstStyle/>
          <a:p>
            <a:pPr algn="r"/>
            <a:r>
              <a:rPr lang="tr-TR" dirty="0" smtClean="0"/>
              <a:t>HOŞEA</a:t>
            </a:r>
            <a:endParaRPr lang="tr-TR" dirty="0"/>
          </a:p>
        </p:txBody>
      </p:sp>
      <p:sp>
        <p:nvSpPr>
          <p:cNvPr id="3" name="2 İçerik Yer Tutucusu"/>
          <p:cNvSpPr>
            <a:spLocks noGrp="1"/>
          </p:cNvSpPr>
          <p:nvPr>
            <p:ph idx="1"/>
          </p:nvPr>
        </p:nvSpPr>
        <p:spPr>
          <a:xfrm>
            <a:off x="1981200" y="980728"/>
            <a:ext cx="8229600" cy="5544616"/>
          </a:xfrm>
        </p:spPr>
        <p:txBody>
          <a:bodyPr>
            <a:normAutofit fontScale="47500" lnSpcReduction="20000"/>
          </a:bodyPr>
          <a:lstStyle/>
          <a:p>
            <a:r>
              <a:rPr lang="tr-TR" sz="4400" dirty="0" err="1"/>
              <a:t>Efraim</a:t>
            </a:r>
            <a:r>
              <a:rPr lang="tr-TR" sz="4400" dirty="0"/>
              <a:t> diye bilinen İsrail’in kuzey Krallığının başkenti Samiriye İ.Ö 722 yılında Asurlular tarafından ele geçirildi.Peygamber </a:t>
            </a:r>
            <a:r>
              <a:rPr lang="tr-TR" sz="4400" dirty="0" err="1"/>
              <a:t>Hoşea</a:t>
            </a:r>
            <a:r>
              <a:rPr lang="tr-TR" sz="4400" dirty="0"/>
              <a:t>  bu olaydan önceki sıkıntılı günlerde ortaya çıktı.  Özellikle putperestlik ve sadakatsizlik konusuna değindi. İsrail halkının Tanrı’ya sırt çevirip başka ilahlara yönelmesi zinayla özdeşleştiriliyor.Nitekim </a:t>
            </a:r>
            <a:r>
              <a:rPr lang="tr-TR" sz="4400" dirty="0" err="1"/>
              <a:t>Hoşea</a:t>
            </a:r>
            <a:r>
              <a:rPr lang="tr-TR" sz="4400" dirty="0"/>
              <a:t> Tanrı’yla İsrail halkı arasındaki ilişkileri sergilemek için Tanrı tarafından zina eden bir kadınla evlendirmeye yönlendiriyor. Karısı </a:t>
            </a:r>
            <a:r>
              <a:rPr lang="tr-TR" sz="4400" dirty="0" err="1"/>
              <a:t>Gomer</a:t>
            </a:r>
            <a:r>
              <a:rPr lang="tr-TR" sz="4400" dirty="0"/>
              <a:t> kendisine sadakatsizlik  ettiği gibi Tanrı’nın halkı da </a:t>
            </a:r>
            <a:r>
              <a:rPr lang="tr-TR" sz="4400" dirty="0" err="1"/>
              <a:t>Rab’be</a:t>
            </a:r>
            <a:r>
              <a:rPr lang="tr-TR" sz="4400" dirty="0"/>
              <a:t> sadakatsizlik ediyor. Bu yüzden Tanrı İsrail’i cezalandıracak. Ama sonunda Tanrı’nın sürekli sevgisi halkını yeniden kazanacak , onlarla ilişkisini düzeltecektir. Bu sevgi 11:18 ayetinde şöyle açıklanır: ''Nasıl vazgeçerim senden, ey </a:t>
            </a:r>
            <a:r>
              <a:rPr lang="tr-TR" sz="4400" dirty="0" err="1"/>
              <a:t>Efraim</a:t>
            </a:r>
            <a:r>
              <a:rPr lang="tr-TR" sz="4400" dirty="0"/>
              <a:t>? Nasıl teslim ederim seni, ey İsrail?... Yüreğim değişti içimde,alevlendi acıma duygularım.''</a:t>
            </a:r>
            <a:r>
              <a:rPr lang="tr-TR" sz="3800" dirty="0"/>
              <a:t/>
            </a:r>
            <a:br>
              <a:rPr lang="tr-TR" sz="3800" dirty="0"/>
            </a:br>
            <a:endParaRPr lang="tr-TR" dirty="0" smtClean="0"/>
          </a:p>
          <a:p>
            <a:r>
              <a:rPr lang="tr-TR" sz="3400" b="1" dirty="0">
                <a:solidFill>
                  <a:srgbClr val="FFC000"/>
                </a:solidFill>
              </a:rPr>
              <a:t>Ana hatlar:</a:t>
            </a:r>
            <a:br>
              <a:rPr lang="tr-TR" sz="3400" b="1" dirty="0">
                <a:solidFill>
                  <a:srgbClr val="FFC000"/>
                </a:solidFill>
              </a:rPr>
            </a:br>
            <a:r>
              <a:rPr lang="tr-TR" sz="3400" dirty="0">
                <a:solidFill>
                  <a:srgbClr val="FFC000"/>
                </a:solidFill>
              </a:rPr>
              <a:t>1:1-3:5                </a:t>
            </a:r>
            <a:r>
              <a:rPr lang="tr-TR" sz="3400" dirty="0" err="1">
                <a:solidFill>
                  <a:srgbClr val="FFC000"/>
                </a:solidFill>
              </a:rPr>
              <a:t>Hoşea’nın</a:t>
            </a:r>
            <a:r>
              <a:rPr lang="tr-TR" sz="3400" dirty="0">
                <a:solidFill>
                  <a:srgbClr val="FFC000"/>
                </a:solidFill>
              </a:rPr>
              <a:t> evliliği ve ailesi</a:t>
            </a:r>
            <a:br>
              <a:rPr lang="tr-TR" sz="3400" dirty="0">
                <a:solidFill>
                  <a:srgbClr val="FFC000"/>
                </a:solidFill>
              </a:rPr>
            </a:br>
            <a:r>
              <a:rPr lang="tr-TR" sz="3400" dirty="0">
                <a:solidFill>
                  <a:srgbClr val="FFC000"/>
                </a:solidFill>
              </a:rPr>
              <a:t>4:1-13:16            İsrailliler’ e karşı bildiriler</a:t>
            </a:r>
            <a:br>
              <a:rPr lang="tr-TR" sz="3400" dirty="0">
                <a:solidFill>
                  <a:srgbClr val="FFC000"/>
                </a:solidFill>
              </a:rPr>
            </a:br>
            <a:r>
              <a:rPr lang="tr-TR" sz="3400" dirty="0">
                <a:solidFill>
                  <a:srgbClr val="FFC000"/>
                </a:solidFill>
              </a:rPr>
              <a:t>14:1-9                 Tövbe ve vaat bildirisi</a:t>
            </a:r>
            <a:br>
              <a:rPr lang="tr-TR" sz="3400" dirty="0">
                <a:solidFill>
                  <a:srgbClr val="FFC000"/>
                </a:solidFill>
              </a:rPr>
            </a:br>
            <a:endParaRPr lang="tr-TR" sz="3400" dirty="0">
              <a:solidFill>
                <a:srgbClr val="FFC000"/>
              </a:solidFill>
            </a:endParaRPr>
          </a:p>
        </p:txBody>
      </p:sp>
    </p:spTree>
    <p:extLst>
      <p:ext uri="{BB962C8B-B14F-4D97-AF65-F5344CB8AC3E}">
        <p14:creationId xmlns:p14="http://schemas.microsoft.com/office/powerpoint/2010/main" val="24057777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0648"/>
            <a:ext cx="8229600" cy="648072"/>
          </a:xfrm>
        </p:spPr>
        <p:txBody>
          <a:bodyPr>
            <a:normAutofit fontScale="90000"/>
          </a:bodyPr>
          <a:lstStyle/>
          <a:p>
            <a:pPr algn="r"/>
            <a:r>
              <a:rPr lang="tr-TR" dirty="0" smtClean="0"/>
              <a:t>YOEL</a:t>
            </a:r>
            <a:endParaRPr lang="tr-TR" dirty="0"/>
          </a:p>
        </p:txBody>
      </p:sp>
      <p:sp>
        <p:nvSpPr>
          <p:cNvPr id="3" name="2 İçerik Yer Tutucusu"/>
          <p:cNvSpPr>
            <a:spLocks noGrp="1"/>
          </p:cNvSpPr>
          <p:nvPr>
            <p:ph idx="1"/>
          </p:nvPr>
        </p:nvSpPr>
        <p:spPr>
          <a:xfrm>
            <a:off x="1981200" y="1340768"/>
            <a:ext cx="8229600" cy="4983832"/>
          </a:xfrm>
        </p:spPr>
        <p:txBody>
          <a:bodyPr>
            <a:normAutofit fontScale="92500" lnSpcReduction="10000"/>
          </a:bodyPr>
          <a:lstStyle/>
          <a:p>
            <a:r>
              <a:rPr lang="tr-TR" dirty="0" smtClean="0"/>
              <a:t>Peygamber </a:t>
            </a:r>
            <a:r>
              <a:rPr lang="tr-TR" dirty="0" err="1" smtClean="0"/>
              <a:t>Yoel</a:t>
            </a:r>
            <a:r>
              <a:rPr lang="tr-TR" dirty="0" smtClean="0"/>
              <a:t> korkunç bir çekirge belasından ve İsrail'deki kuraklıktan söz etmektedir. Bu olayları </a:t>
            </a:r>
            <a:r>
              <a:rPr lang="tr-TR" dirty="0" err="1" smtClean="0"/>
              <a:t>Rab'bin</a:t>
            </a:r>
            <a:r>
              <a:rPr lang="tr-TR" dirty="0" smtClean="0"/>
              <a:t> gününün -adil iradesine karşı olanları cezalandıracağı zamanın- belirtisi olarak görmektedir. </a:t>
            </a:r>
            <a:r>
              <a:rPr lang="tr-TR" dirty="0" err="1" smtClean="0"/>
              <a:t>Rab'bin</a:t>
            </a:r>
            <a:r>
              <a:rPr lang="tr-TR" dirty="0" smtClean="0"/>
              <a:t> halkını eski haline döndürmek, kutsamak için verdiği sözü, tövbe etmeleri için yaptığı çağrıyı halka iletmektedir. Önemli bir nokta da Tanrı'nın Ruhu'nu kadın erkek, genç yaşlı herkese göndereceğine ilişkin verdiği sözdür. </a:t>
            </a:r>
          </a:p>
          <a:p>
            <a:r>
              <a:rPr lang="tr-TR" dirty="0" err="1" smtClean="0"/>
              <a:t>Yoel’in</a:t>
            </a:r>
            <a:r>
              <a:rPr lang="tr-TR" dirty="0" smtClean="0"/>
              <a:t> ne zaman yaşadığı ve kitabın ne zaman yazıldığı belli değildir. </a:t>
            </a:r>
          </a:p>
          <a:p>
            <a:endParaRPr lang="tr-TR" sz="1700" b="1" dirty="0">
              <a:solidFill>
                <a:srgbClr val="FFC000"/>
              </a:solidFill>
            </a:endParaRPr>
          </a:p>
          <a:p>
            <a:r>
              <a:rPr lang="tr-TR" sz="1700" b="1" dirty="0">
                <a:solidFill>
                  <a:srgbClr val="FFC000"/>
                </a:solidFill>
              </a:rPr>
              <a:t>Ana Hatlar</a:t>
            </a:r>
            <a:br>
              <a:rPr lang="tr-TR" sz="1700" b="1" dirty="0">
                <a:solidFill>
                  <a:srgbClr val="FFC000"/>
                </a:solidFill>
              </a:rPr>
            </a:br>
            <a:r>
              <a:rPr lang="tr-TR" sz="1700" dirty="0">
                <a:solidFill>
                  <a:srgbClr val="FFC000"/>
                </a:solidFill>
              </a:rPr>
              <a:t>1:1-2:17    Çekirge belası </a:t>
            </a:r>
            <a:br>
              <a:rPr lang="tr-TR" sz="1700" dirty="0">
                <a:solidFill>
                  <a:srgbClr val="FFC000"/>
                </a:solidFill>
              </a:rPr>
            </a:br>
            <a:r>
              <a:rPr lang="tr-TR" sz="1700" dirty="0">
                <a:solidFill>
                  <a:srgbClr val="FFC000"/>
                </a:solidFill>
              </a:rPr>
              <a:t>2:18-27     Halkını eski gönencine kavuşturmak için </a:t>
            </a:r>
            <a:r>
              <a:rPr lang="tr-TR" sz="1700" dirty="0" err="1">
                <a:solidFill>
                  <a:srgbClr val="FFC000"/>
                </a:solidFill>
              </a:rPr>
              <a:t>Rab'bin</a:t>
            </a:r>
            <a:r>
              <a:rPr lang="tr-TR" sz="1700" dirty="0">
                <a:solidFill>
                  <a:srgbClr val="FFC000"/>
                </a:solidFill>
              </a:rPr>
              <a:t> verdiği söz</a:t>
            </a:r>
            <a:br>
              <a:rPr lang="tr-TR" sz="1700" dirty="0">
                <a:solidFill>
                  <a:srgbClr val="FFC000"/>
                </a:solidFill>
              </a:rPr>
            </a:br>
            <a:r>
              <a:rPr lang="tr-TR" sz="1700" dirty="0">
                <a:solidFill>
                  <a:srgbClr val="FFC000"/>
                </a:solidFill>
              </a:rPr>
              <a:t>2:28-3:21  </a:t>
            </a:r>
            <a:r>
              <a:rPr lang="tr-TR" sz="1700" dirty="0" err="1">
                <a:solidFill>
                  <a:srgbClr val="FFC000"/>
                </a:solidFill>
              </a:rPr>
              <a:t>Rab'bin</a:t>
            </a:r>
            <a:r>
              <a:rPr lang="tr-TR" sz="1700" dirty="0">
                <a:solidFill>
                  <a:srgbClr val="FFC000"/>
                </a:solidFill>
              </a:rPr>
              <a:t> günü</a:t>
            </a:r>
            <a:br>
              <a:rPr lang="tr-TR" sz="1700" dirty="0">
                <a:solidFill>
                  <a:srgbClr val="FFC000"/>
                </a:solidFill>
              </a:rPr>
            </a:br>
            <a:endParaRPr lang="tr-TR" sz="1700" dirty="0">
              <a:solidFill>
                <a:srgbClr val="FFC000"/>
              </a:solidFill>
            </a:endParaRPr>
          </a:p>
          <a:p>
            <a:endParaRPr lang="tr-TR" dirty="0"/>
          </a:p>
        </p:txBody>
      </p:sp>
    </p:spTree>
    <p:extLst>
      <p:ext uri="{BB962C8B-B14F-4D97-AF65-F5344CB8AC3E}">
        <p14:creationId xmlns:p14="http://schemas.microsoft.com/office/powerpoint/2010/main" val="13679313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792088"/>
          </a:xfrm>
        </p:spPr>
        <p:txBody>
          <a:bodyPr>
            <a:normAutofit fontScale="90000"/>
          </a:bodyPr>
          <a:lstStyle/>
          <a:p>
            <a:pPr algn="r"/>
            <a:r>
              <a:rPr lang="tr-TR" dirty="0" err="1" smtClean="0"/>
              <a:t>Amos</a:t>
            </a:r>
            <a:r>
              <a:rPr lang="tr-TR" dirty="0" smtClean="0"/>
              <a:t> </a:t>
            </a:r>
            <a:endParaRPr lang="tr-TR" dirty="0"/>
          </a:p>
        </p:txBody>
      </p:sp>
      <p:sp>
        <p:nvSpPr>
          <p:cNvPr id="3" name="2 İçerik Yer Tutucusu"/>
          <p:cNvSpPr>
            <a:spLocks noGrp="1"/>
          </p:cNvSpPr>
          <p:nvPr>
            <p:ph idx="1"/>
          </p:nvPr>
        </p:nvSpPr>
        <p:spPr>
          <a:xfrm>
            <a:off x="1981200" y="1196752"/>
            <a:ext cx="8229600" cy="5127848"/>
          </a:xfrm>
        </p:spPr>
        <p:txBody>
          <a:bodyPr>
            <a:normAutofit fontScale="85000" lnSpcReduction="20000"/>
          </a:bodyPr>
          <a:lstStyle/>
          <a:p>
            <a:r>
              <a:rPr lang="tr-TR" dirty="0" err="1" smtClean="0"/>
              <a:t>Amos</a:t>
            </a:r>
            <a:r>
              <a:rPr lang="tr-TR" dirty="0" smtClean="0"/>
              <a:t> Kutsal Kitap'ta sözleri ayrıntılarıyla kaydedilen ilk peygamberdir. </a:t>
            </a:r>
            <a:r>
              <a:rPr lang="tr-TR" dirty="0" err="1" smtClean="0"/>
              <a:t>Yahudalı</a:t>
            </a:r>
            <a:r>
              <a:rPr lang="tr-TR" dirty="0" smtClean="0"/>
              <a:t> olmasına karşın, İ.Ö. 8. yüzyılın ortalarında daha çok İsrail'in kuzey krallığında yaşayan insanlara seslendi. Bu dönemde insanlar bolluk, güvenlik içinde yaşıyorlardı. Ne var ki, </a:t>
            </a:r>
            <a:r>
              <a:rPr lang="tr-TR" dirty="0" err="1" smtClean="0"/>
              <a:t>Amos</a:t>
            </a:r>
            <a:r>
              <a:rPr lang="tr-TR" dirty="0" smtClean="0"/>
              <a:t> bolluğun belirli zenginlerle sınırlı olduğunu, haksızlık ve yoksullara yapılan baskıyla beslendiğini gördü. Dinsel uygulamalar içten değildi; güvenlik görünüşte var, gerçekte yoktu. </a:t>
            </a:r>
            <a:r>
              <a:rPr lang="tr-TR" dirty="0" err="1" smtClean="0"/>
              <a:t>Amos</a:t>
            </a:r>
            <a:r>
              <a:rPr lang="tr-TR" dirty="0" smtClean="0"/>
              <a:t> cesaretle Tanrı'nın halkı cezalandıracağını duyurdu. "Doğruluk ırmak gibi sürekli aksın" diye çağrı yaptı, "belki RAB, Her Şeye Egemen Tanrı, Yusuf’un soyundan sağ kalanlara lütfeder" dedi (5:15).</a:t>
            </a:r>
            <a:br>
              <a:rPr lang="tr-TR" dirty="0" smtClean="0"/>
            </a:br>
            <a:r>
              <a:rPr lang="tr-TR" dirty="0" smtClean="0"/>
              <a:t/>
            </a:r>
            <a:br>
              <a:rPr lang="tr-TR" dirty="0" smtClean="0"/>
            </a:br>
            <a:endParaRPr lang="tr-TR" dirty="0" smtClean="0"/>
          </a:p>
          <a:p>
            <a:r>
              <a:rPr lang="tr-TR" b="1" dirty="0" smtClean="0"/>
              <a:t>Ana Hatlar</a:t>
            </a:r>
            <a:endParaRPr lang="tr-TR" dirty="0" smtClean="0"/>
          </a:p>
          <a:p>
            <a:r>
              <a:rPr lang="tr-TR" dirty="0" smtClean="0"/>
              <a:t>1:1-2:5      İsrail'in komşularının cezalandırılması</a:t>
            </a:r>
          </a:p>
          <a:p>
            <a:r>
              <a:rPr lang="tr-TR" dirty="0" smtClean="0"/>
              <a:t>2:6-6:14    İsraillilerin cezalandırılması</a:t>
            </a:r>
          </a:p>
          <a:p>
            <a:r>
              <a:rPr lang="tr-TR" dirty="0" smtClean="0"/>
              <a:t>7:1-9:15    Beş görüm</a:t>
            </a:r>
          </a:p>
          <a:p>
            <a:endParaRPr lang="tr-TR" dirty="0"/>
          </a:p>
        </p:txBody>
      </p:sp>
    </p:spTree>
    <p:extLst>
      <p:ext uri="{BB962C8B-B14F-4D97-AF65-F5344CB8AC3E}">
        <p14:creationId xmlns:p14="http://schemas.microsoft.com/office/powerpoint/2010/main" val="10196686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r"/>
            <a:r>
              <a:rPr lang="tr-TR" dirty="0" err="1" smtClean="0"/>
              <a:t>Ovadya</a:t>
            </a:r>
            <a:endParaRPr lang="tr-TR" dirty="0"/>
          </a:p>
        </p:txBody>
      </p:sp>
      <p:sp>
        <p:nvSpPr>
          <p:cNvPr id="3" name="2 İçerik Yer Tutucusu"/>
          <p:cNvSpPr>
            <a:spLocks noGrp="1"/>
          </p:cNvSpPr>
          <p:nvPr>
            <p:ph idx="1"/>
          </p:nvPr>
        </p:nvSpPr>
        <p:spPr/>
        <p:txBody>
          <a:bodyPr>
            <a:normAutofit/>
          </a:bodyPr>
          <a:lstStyle/>
          <a:p>
            <a:r>
              <a:rPr lang="tr-TR" dirty="0" smtClean="0"/>
              <a:t>Kitap </a:t>
            </a:r>
            <a:r>
              <a:rPr lang="tr-TR" dirty="0" err="1" smtClean="0"/>
              <a:t>Babilliler'in</a:t>
            </a:r>
            <a:r>
              <a:rPr lang="tr-TR" dirty="0" smtClean="0"/>
              <a:t> İ.Ö. 586'da </a:t>
            </a:r>
            <a:r>
              <a:rPr lang="tr-TR" dirty="0" err="1" smtClean="0"/>
              <a:t>Kudüs'i</a:t>
            </a:r>
            <a:r>
              <a:rPr lang="tr-TR" dirty="0" smtClean="0"/>
              <a:t> ele geçirmesinden sonra yazıldı. </a:t>
            </a:r>
            <a:r>
              <a:rPr lang="tr-TR" dirty="0" err="1" smtClean="0"/>
              <a:t>Yahuda’nın</a:t>
            </a:r>
            <a:r>
              <a:rPr lang="tr-TR" dirty="0" smtClean="0"/>
              <a:t> düşmanı </a:t>
            </a:r>
            <a:r>
              <a:rPr lang="tr-TR" dirty="0" err="1" smtClean="0"/>
              <a:t>Esav</a:t>
            </a:r>
            <a:r>
              <a:rPr lang="tr-TR" dirty="0" smtClean="0"/>
              <a:t> soyundan gelen </a:t>
            </a:r>
            <a:r>
              <a:rPr lang="tr-TR" dirty="0" err="1" smtClean="0"/>
              <a:t>Edom’lular</a:t>
            </a:r>
            <a:r>
              <a:rPr lang="tr-TR" dirty="0" smtClean="0"/>
              <a:t> </a:t>
            </a:r>
            <a:r>
              <a:rPr lang="tr-TR" dirty="0" err="1" smtClean="0"/>
              <a:t>Kudüs’in</a:t>
            </a:r>
            <a:r>
              <a:rPr lang="tr-TR" dirty="0" smtClean="0"/>
              <a:t> düşmesine  sevinmekle kalmadılar, </a:t>
            </a:r>
            <a:r>
              <a:rPr lang="tr-TR" dirty="0" err="1" smtClean="0"/>
              <a:t>Yahuda'nın</a:t>
            </a:r>
            <a:r>
              <a:rPr lang="tr-TR" dirty="0" smtClean="0"/>
              <a:t> kötü durumunu kullanarak kenti yağmalayıp işgalcilere yardım ettiler. </a:t>
            </a:r>
            <a:r>
              <a:rPr lang="tr-TR" dirty="0" err="1" smtClean="0"/>
              <a:t>Ovadya</a:t>
            </a:r>
            <a:r>
              <a:rPr lang="tr-TR" dirty="0" smtClean="0"/>
              <a:t> İsrail'in öteki düşmanları tarafından </a:t>
            </a:r>
            <a:r>
              <a:rPr lang="tr-TR" dirty="0" err="1" smtClean="0"/>
              <a:t>Edom’un</a:t>
            </a:r>
            <a:r>
              <a:rPr lang="tr-TR" dirty="0" smtClean="0"/>
              <a:t> bozguna uğratılıp cezalandırılacağa ilişkin peygamberlik etti.</a:t>
            </a:r>
          </a:p>
          <a:p>
            <a:r>
              <a:rPr lang="tr-TR" dirty="0" smtClean="0"/>
              <a:t> </a:t>
            </a:r>
          </a:p>
          <a:p>
            <a:r>
              <a:rPr lang="tr-TR" b="1" dirty="0" smtClean="0"/>
              <a:t>Ana Hatlar</a:t>
            </a:r>
            <a:br>
              <a:rPr lang="tr-TR" b="1" dirty="0" smtClean="0"/>
            </a:br>
            <a:r>
              <a:rPr lang="tr-TR" dirty="0" smtClean="0"/>
              <a:t>1-14           </a:t>
            </a:r>
            <a:r>
              <a:rPr lang="tr-TR" dirty="0" err="1" smtClean="0"/>
              <a:t>Edom'un</a:t>
            </a:r>
            <a:r>
              <a:rPr lang="tr-TR" dirty="0" smtClean="0"/>
              <a:t> cezalandırılması </a:t>
            </a:r>
            <a:br>
              <a:rPr lang="tr-TR" dirty="0" smtClean="0"/>
            </a:br>
            <a:r>
              <a:rPr lang="tr-TR" dirty="0" smtClean="0"/>
              <a:t>15-21         </a:t>
            </a:r>
            <a:r>
              <a:rPr lang="tr-TR" dirty="0" err="1" smtClean="0"/>
              <a:t>Rab'bin</a:t>
            </a:r>
            <a:r>
              <a:rPr lang="tr-TR" dirty="0" smtClean="0"/>
              <a:t> günü  </a:t>
            </a:r>
            <a:endParaRPr lang="tr-TR" dirty="0"/>
          </a:p>
        </p:txBody>
      </p:sp>
    </p:spTree>
    <p:extLst>
      <p:ext uri="{BB962C8B-B14F-4D97-AF65-F5344CB8AC3E}">
        <p14:creationId xmlns:p14="http://schemas.microsoft.com/office/powerpoint/2010/main" val="42212902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0648"/>
            <a:ext cx="8229600" cy="648072"/>
          </a:xfrm>
        </p:spPr>
        <p:txBody>
          <a:bodyPr>
            <a:normAutofit fontScale="90000"/>
          </a:bodyPr>
          <a:lstStyle/>
          <a:p>
            <a:pPr algn="r"/>
            <a:r>
              <a:rPr lang="tr-TR" dirty="0" smtClean="0"/>
              <a:t>YUNUS</a:t>
            </a:r>
            <a:endParaRPr lang="tr-TR" dirty="0"/>
          </a:p>
        </p:txBody>
      </p:sp>
      <p:sp>
        <p:nvSpPr>
          <p:cNvPr id="3" name="2 İçerik Yer Tutucusu"/>
          <p:cNvSpPr>
            <a:spLocks noGrp="1"/>
          </p:cNvSpPr>
          <p:nvPr>
            <p:ph idx="1"/>
          </p:nvPr>
        </p:nvSpPr>
        <p:spPr>
          <a:xfrm>
            <a:off x="1981200" y="1340768"/>
            <a:ext cx="8229600" cy="4983832"/>
          </a:xfrm>
        </p:spPr>
        <p:txBody>
          <a:bodyPr>
            <a:normAutofit fontScale="77500" lnSpcReduction="20000"/>
          </a:bodyPr>
          <a:lstStyle/>
          <a:p>
            <a:r>
              <a:rPr lang="tr-TR" dirty="0" smtClean="0"/>
              <a:t>Yunus Kitabı Kutsal Kitap'taki öbür peygamberlik kitaplarından farklılık göstermektedir. Tanrı’nın buyruğuna uymamaya çalışan bir peygamberin başından geçen olayları anlatan bir öyküdür. Tanrı Yunus'a İsrail’in acımasız düşmanı, Asur'un başkenti </a:t>
            </a:r>
            <a:r>
              <a:rPr lang="tr-TR" dirty="0" err="1" smtClean="0"/>
              <a:t>Ninova'ya</a:t>
            </a:r>
            <a:r>
              <a:rPr lang="tr-TR" dirty="0" smtClean="0"/>
              <a:t> gitmesini buyurdu. Ama Yunus oraya gidip Tanrı'nın söylediklerini bildirmek istemedi. Çünkü Tanrı'nın onları yok etmeyeceğini biliyordu. Başına gelenlerden sonra isteksiz olarak Tanrı'ya itaat etti. Sonunda halka bildirdiği kötü son gerçekleşmeyince suratını astı. Kitap Tanrı'nın yarattıkları üzerindeki sınırsız gücünü göstermektedir. Ama Tanrı her şeyden önce cezalandıran, yok eden bir Tanrı olmaktan çok, halkının düşmanlarını bile bağışlayıp kurtaran, seven ve acıyan Tanrı olarak tanımlanmaktadır.</a:t>
            </a:r>
          </a:p>
          <a:p>
            <a:endParaRPr lang="tr-TR" b="1" dirty="0" smtClean="0"/>
          </a:p>
          <a:p>
            <a:r>
              <a:rPr lang="tr-TR" b="1" dirty="0" smtClean="0"/>
              <a:t>Ana Hatlar</a:t>
            </a:r>
            <a:br>
              <a:rPr lang="tr-TR" b="1" dirty="0" smtClean="0"/>
            </a:br>
            <a:r>
              <a:rPr lang="tr-TR" dirty="0" smtClean="0"/>
              <a:t>1:1-17       Yunus'un çağrılması ve itaatsizliği </a:t>
            </a:r>
            <a:br>
              <a:rPr lang="tr-TR" dirty="0" smtClean="0"/>
            </a:br>
            <a:r>
              <a:rPr lang="tr-TR" dirty="0" smtClean="0"/>
              <a:t>2:1-10       Yunus'un duası ve kurtulması </a:t>
            </a:r>
            <a:br>
              <a:rPr lang="tr-TR" dirty="0" smtClean="0"/>
            </a:br>
            <a:r>
              <a:rPr lang="tr-TR" dirty="0" smtClean="0"/>
              <a:t>3:1-10       Yunus'un </a:t>
            </a:r>
            <a:r>
              <a:rPr lang="tr-TR" dirty="0" err="1" smtClean="0"/>
              <a:t>Ninova'ya</a:t>
            </a:r>
            <a:r>
              <a:rPr lang="tr-TR" dirty="0" smtClean="0"/>
              <a:t> karşı bildirisi </a:t>
            </a:r>
            <a:br>
              <a:rPr lang="tr-TR" dirty="0" smtClean="0"/>
            </a:br>
            <a:r>
              <a:rPr lang="tr-TR" dirty="0" smtClean="0"/>
              <a:t>4:1-11       Tanrı'nın </a:t>
            </a:r>
            <a:r>
              <a:rPr lang="tr-TR" dirty="0" err="1" smtClean="0"/>
              <a:t>Ninova'ya</a:t>
            </a:r>
            <a:r>
              <a:rPr lang="tr-TR" dirty="0" smtClean="0"/>
              <a:t> acıması</a:t>
            </a:r>
          </a:p>
          <a:p>
            <a:endParaRPr lang="tr-TR" dirty="0"/>
          </a:p>
        </p:txBody>
      </p:sp>
    </p:spTree>
    <p:extLst>
      <p:ext uri="{BB962C8B-B14F-4D97-AF65-F5344CB8AC3E}">
        <p14:creationId xmlns:p14="http://schemas.microsoft.com/office/powerpoint/2010/main" val="22083064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0648"/>
            <a:ext cx="8229600" cy="648072"/>
          </a:xfrm>
        </p:spPr>
        <p:txBody>
          <a:bodyPr>
            <a:normAutofit fontScale="90000"/>
          </a:bodyPr>
          <a:lstStyle/>
          <a:p>
            <a:pPr algn="r"/>
            <a:r>
              <a:rPr lang="tr-TR" dirty="0" smtClean="0"/>
              <a:t>MİKA</a:t>
            </a:r>
            <a:endParaRPr lang="tr-TR" dirty="0"/>
          </a:p>
        </p:txBody>
      </p:sp>
      <p:sp>
        <p:nvSpPr>
          <p:cNvPr id="3" name="2 İçerik Yer Tutucusu"/>
          <p:cNvSpPr>
            <a:spLocks noGrp="1"/>
          </p:cNvSpPr>
          <p:nvPr>
            <p:ph idx="1"/>
          </p:nvPr>
        </p:nvSpPr>
        <p:spPr>
          <a:xfrm>
            <a:off x="1981200" y="1124744"/>
            <a:ext cx="8229600" cy="5199856"/>
          </a:xfrm>
        </p:spPr>
        <p:txBody>
          <a:bodyPr>
            <a:normAutofit fontScale="77500" lnSpcReduction="20000"/>
          </a:bodyPr>
          <a:lstStyle/>
          <a:p>
            <a:r>
              <a:rPr lang="tr-TR" dirty="0" smtClean="0"/>
              <a:t> Peygamber Mika, </a:t>
            </a:r>
            <a:r>
              <a:rPr lang="tr-TR" dirty="0" err="1" smtClean="0"/>
              <a:t>İşaya'yla</a:t>
            </a:r>
            <a:r>
              <a:rPr lang="tr-TR" dirty="0" smtClean="0"/>
              <a:t> aynı dönemde yaşadı. </a:t>
            </a:r>
            <a:r>
              <a:rPr lang="tr-TR" dirty="0" err="1" smtClean="0"/>
              <a:t>Yahuda'nın</a:t>
            </a:r>
            <a:r>
              <a:rPr lang="tr-TR" dirty="0" smtClean="0"/>
              <a:t> kırsal bir kentinde doğmuştu. </a:t>
            </a:r>
            <a:r>
              <a:rPr lang="tr-TR" dirty="0" err="1" smtClean="0"/>
              <a:t>Amos'un</a:t>
            </a:r>
            <a:r>
              <a:rPr lang="tr-TR" dirty="0" smtClean="0"/>
              <a:t> kuzey krallığına bildirdiği ulusal felaketin bir benzerinin aynı nedenle güney krallığı </a:t>
            </a:r>
            <a:r>
              <a:rPr lang="tr-TR" dirty="0" err="1" smtClean="0"/>
              <a:t>Yahuda'nın</a:t>
            </a:r>
            <a:r>
              <a:rPr lang="tr-TR" dirty="0" smtClean="0"/>
              <a:t> da başına geleceğinden emindi. Tanrı adaletsizlikten ötürü halkı cezalandıracaktı. Buna karşın Mika'nın peygamberliği geleceğe ilişkin açık ve net bir umut vaat ediyordu. Kitap Tanrı'nın yönetimindeki evrensel barışın altını çiziyor (4:1-4); yüce kralın Davut soyundan çıkacağını ve ulusa barış getireceğini bildiriyordu (5:2-5a). Ayrıca bir ayet de İsrail peygamberlerinin söylemek istediğini şöyle özetliyordu (6:8): "Adil davranmanızdan, sadakati sevmenizden ve alçakgönüllülükle yo­lunda yürümenizden başka Tanrınız RAB sizden ne istedi?"</a:t>
            </a:r>
          </a:p>
          <a:p>
            <a:endParaRPr lang="tr-TR" b="1" dirty="0" smtClean="0"/>
          </a:p>
          <a:p>
            <a:r>
              <a:rPr lang="tr-TR" b="1" dirty="0" smtClean="0"/>
              <a:t>Ana Hatlar</a:t>
            </a:r>
            <a:br>
              <a:rPr lang="tr-TR" b="1" dirty="0" smtClean="0"/>
            </a:br>
            <a:r>
              <a:rPr lang="tr-TR" dirty="0" smtClean="0"/>
              <a:t>1:1-3:12    </a:t>
            </a:r>
            <a:r>
              <a:rPr lang="tr-TR" dirty="0" err="1" smtClean="0"/>
              <a:t>Yahuda</a:t>
            </a:r>
            <a:r>
              <a:rPr lang="tr-TR" dirty="0" smtClean="0"/>
              <a:t> ve İsrail'in yargılanması</a:t>
            </a:r>
            <a:br>
              <a:rPr lang="tr-TR" dirty="0" smtClean="0"/>
            </a:br>
            <a:r>
              <a:rPr lang="tr-TR" dirty="0" smtClean="0"/>
              <a:t>4:1-5:15    Yenilenme ve barış</a:t>
            </a:r>
            <a:br>
              <a:rPr lang="tr-TR" dirty="0" smtClean="0"/>
            </a:br>
            <a:r>
              <a:rPr lang="tr-TR" dirty="0" smtClean="0"/>
              <a:t>6:1-7:20    Umut ve uyarı bildirisi</a:t>
            </a:r>
            <a:br>
              <a:rPr lang="tr-TR" dirty="0" smtClean="0"/>
            </a:br>
            <a:endParaRPr lang="tr-TR" dirty="0" smtClean="0"/>
          </a:p>
          <a:p>
            <a:endParaRPr lang="tr-TR" dirty="0"/>
          </a:p>
        </p:txBody>
      </p:sp>
    </p:spTree>
    <p:extLst>
      <p:ext uri="{BB962C8B-B14F-4D97-AF65-F5344CB8AC3E}">
        <p14:creationId xmlns:p14="http://schemas.microsoft.com/office/powerpoint/2010/main" val="24968047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r"/>
            <a:r>
              <a:rPr lang="tr-TR" dirty="0" smtClean="0"/>
              <a:t>NAHUM</a:t>
            </a:r>
            <a:endParaRPr lang="tr-TR" dirty="0"/>
          </a:p>
        </p:txBody>
      </p:sp>
      <p:sp>
        <p:nvSpPr>
          <p:cNvPr id="3" name="2 İçerik Yer Tutucusu"/>
          <p:cNvSpPr>
            <a:spLocks noGrp="1"/>
          </p:cNvSpPr>
          <p:nvPr>
            <p:ph idx="1"/>
          </p:nvPr>
        </p:nvSpPr>
        <p:spPr/>
        <p:txBody>
          <a:bodyPr/>
          <a:lstStyle/>
          <a:p>
            <a:r>
              <a:rPr lang="tr-TR" dirty="0" err="1" smtClean="0"/>
              <a:t>Nahum</a:t>
            </a:r>
            <a:r>
              <a:rPr lang="tr-TR" dirty="0" smtClean="0"/>
              <a:t>, İsraillilerin güçlü düşmanı Asur'un başkenti </a:t>
            </a:r>
            <a:r>
              <a:rPr lang="tr-TR" dirty="0" err="1" smtClean="0"/>
              <a:t>Ninova'nın</a:t>
            </a:r>
            <a:r>
              <a:rPr lang="tr-TR" dirty="0" smtClean="0"/>
              <a:t> düşüşünü önceden bildiren bir kitaptır. </a:t>
            </a:r>
            <a:r>
              <a:rPr lang="tr-TR" dirty="0" err="1" smtClean="0"/>
              <a:t>Ninova'nın</a:t>
            </a:r>
            <a:r>
              <a:rPr lang="tr-TR" dirty="0" smtClean="0"/>
              <a:t> İ.Ö. 612 yılında yıkılması, Tanrı'nın acımasız ve gururlu bir ulusu yargılaması olarak görülmektedir.</a:t>
            </a:r>
          </a:p>
          <a:p>
            <a:endParaRPr lang="tr-TR" sz="2000" dirty="0"/>
          </a:p>
          <a:p>
            <a:r>
              <a:rPr lang="tr-TR" sz="2000" b="1" dirty="0"/>
              <a:t>Ana Hatlar</a:t>
            </a:r>
            <a:br>
              <a:rPr lang="tr-TR" sz="2000" b="1" dirty="0"/>
            </a:br>
            <a:r>
              <a:rPr lang="tr-TR" sz="2000" dirty="0"/>
              <a:t>1:1-15       </a:t>
            </a:r>
            <a:r>
              <a:rPr lang="tr-TR" sz="2000" dirty="0" err="1"/>
              <a:t>Ninova'nın</a:t>
            </a:r>
            <a:r>
              <a:rPr lang="tr-TR" sz="2000" dirty="0"/>
              <a:t> yargılanması </a:t>
            </a:r>
            <a:br>
              <a:rPr lang="tr-TR" sz="2000" dirty="0"/>
            </a:br>
            <a:r>
              <a:rPr lang="tr-TR" sz="2000" dirty="0"/>
              <a:t>2:1-3:19    </a:t>
            </a:r>
            <a:r>
              <a:rPr lang="tr-TR" sz="2000" dirty="0" err="1"/>
              <a:t>Ninova'nın</a:t>
            </a:r>
            <a:r>
              <a:rPr lang="tr-TR" sz="2000" dirty="0"/>
              <a:t> düşüş</a:t>
            </a:r>
          </a:p>
          <a:p>
            <a:endParaRPr lang="tr-TR" dirty="0"/>
          </a:p>
        </p:txBody>
      </p:sp>
    </p:spTree>
    <p:extLst>
      <p:ext uri="{BB962C8B-B14F-4D97-AF65-F5344CB8AC3E}">
        <p14:creationId xmlns:p14="http://schemas.microsoft.com/office/powerpoint/2010/main" val="40041286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r"/>
            <a:r>
              <a:rPr lang="tr-TR" dirty="0" err="1" smtClean="0"/>
              <a:t>Habakkuk</a:t>
            </a:r>
            <a:r>
              <a:rPr lang="tr-TR" dirty="0" smtClean="0"/>
              <a:t> </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Peygamber </a:t>
            </a:r>
            <a:r>
              <a:rPr lang="tr-TR" dirty="0" err="1" smtClean="0"/>
              <a:t>Habakkuk</a:t>
            </a:r>
            <a:r>
              <a:rPr lang="tr-TR" dirty="0" smtClean="0"/>
              <a:t> İ.Ö. 7. yüzyılın sonlarına doğru, </a:t>
            </a:r>
            <a:r>
              <a:rPr lang="tr-TR" dirty="0" err="1" smtClean="0"/>
              <a:t>Babilliler'in</a:t>
            </a:r>
            <a:r>
              <a:rPr lang="tr-TR" dirty="0" smtClean="0"/>
              <a:t> Ortadoğu'da egemen olduğu dönemde yaşadı. Bu acımasız insanların zorbalığından çok derin rahatsızlık duyan </a:t>
            </a:r>
            <a:r>
              <a:rPr lang="tr-TR" dirty="0" err="1" smtClean="0"/>
              <a:t>Habakkuk</a:t>
            </a:r>
            <a:r>
              <a:rPr lang="tr-TR" dirty="0" smtClean="0"/>
              <a:t> </a:t>
            </a:r>
            <a:r>
              <a:rPr lang="tr-TR" dirty="0" err="1" smtClean="0"/>
              <a:t>Rab'be</a:t>
            </a:r>
            <a:r>
              <a:rPr lang="tr-TR" dirty="0" smtClean="0"/>
              <a:t> şunu sordu: "Doğrular kötülere yem olurken neden susuyorsun?" (1:13). Rab uygun bulduğu zamanda harekete geçeceğini söyledi. Aynı zamanda, "doğru kişi sadakatiyle yaşayacaktır" dedi (2:4).</a:t>
            </a:r>
          </a:p>
          <a:p>
            <a:r>
              <a:rPr lang="tr-TR" dirty="0" smtClean="0"/>
              <a:t>Kitabın geri kalan bölümü kötülerin başına gelecek korkunç sonu bildiriyor. Kitap, </a:t>
            </a:r>
            <a:r>
              <a:rPr lang="tr-TR" dirty="0" err="1" smtClean="0"/>
              <a:t>Habakkuk'un</a:t>
            </a:r>
            <a:r>
              <a:rPr lang="tr-TR" dirty="0" smtClean="0"/>
              <a:t> güçlü imanını dile getiren, Tanrı'nın büyüklüğünü kutlayan bir ilahiyle son buluyor.</a:t>
            </a:r>
          </a:p>
          <a:p>
            <a:r>
              <a:rPr lang="tr-TR" dirty="0" smtClean="0"/>
              <a:t> </a:t>
            </a:r>
          </a:p>
          <a:p>
            <a:r>
              <a:rPr lang="tr-TR" b="1" dirty="0" smtClean="0"/>
              <a:t>Ana Hatlar</a:t>
            </a:r>
            <a:br>
              <a:rPr lang="tr-TR" b="1" dirty="0" smtClean="0"/>
            </a:br>
            <a:r>
              <a:rPr lang="tr-TR" dirty="0" smtClean="0"/>
              <a:t>1:1-2:4      </a:t>
            </a:r>
            <a:r>
              <a:rPr lang="tr-TR" dirty="0" err="1" smtClean="0"/>
              <a:t>Habakkuk'un</a:t>
            </a:r>
            <a:r>
              <a:rPr lang="tr-TR" dirty="0" smtClean="0"/>
              <a:t> yakınmaları ve </a:t>
            </a:r>
            <a:r>
              <a:rPr lang="tr-TR" dirty="0" err="1" smtClean="0"/>
              <a:t>Rab'bin</a:t>
            </a:r>
            <a:r>
              <a:rPr lang="tr-TR" dirty="0" smtClean="0"/>
              <a:t> yanıtı</a:t>
            </a:r>
            <a:br>
              <a:rPr lang="tr-TR" dirty="0" smtClean="0"/>
            </a:br>
            <a:r>
              <a:rPr lang="tr-TR" dirty="0" smtClean="0"/>
              <a:t>2:5-20       Kötülerin korkunç sonu</a:t>
            </a:r>
            <a:br>
              <a:rPr lang="tr-TR" dirty="0" smtClean="0"/>
            </a:br>
            <a:r>
              <a:rPr lang="tr-TR" dirty="0" smtClean="0"/>
              <a:t>3:1-19       </a:t>
            </a:r>
            <a:r>
              <a:rPr lang="tr-TR" dirty="0" err="1" smtClean="0"/>
              <a:t>Habakkuk'un</a:t>
            </a:r>
            <a:r>
              <a:rPr lang="tr-TR" dirty="0" smtClean="0"/>
              <a:t> duası</a:t>
            </a:r>
          </a:p>
          <a:p>
            <a:endParaRPr lang="tr-TR" dirty="0"/>
          </a:p>
        </p:txBody>
      </p:sp>
    </p:spTree>
    <p:extLst>
      <p:ext uri="{BB962C8B-B14F-4D97-AF65-F5344CB8AC3E}">
        <p14:creationId xmlns:p14="http://schemas.microsoft.com/office/powerpoint/2010/main" val="26441996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r"/>
            <a:r>
              <a:rPr lang="tr-TR" dirty="0" err="1" smtClean="0"/>
              <a:t>Sefenya</a:t>
            </a:r>
            <a:endParaRPr lang="tr-TR" dirty="0"/>
          </a:p>
        </p:txBody>
      </p:sp>
      <p:sp>
        <p:nvSpPr>
          <p:cNvPr id="3" name="2 İçerik Yer Tutucusu"/>
          <p:cNvSpPr>
            <a:spLocks noGrp="1"/>
          </p:cNvSpPr>
          <p:nvPr>
            <p:ph idx="1"/>
          </p:nvPr>
        </p:nvSpPr>
        <p:spPr/>
        <p:txBody>
          <a:bodyPr>
            <a:normAutofit lnSpcReduction="10000"/>
          </a:bodyPr>
          <a:lstStyle/>
          <a:p>
            <a:r>
              <a:rPr lang="tr-TR" dirty="0" smtClean="0"/>
              <a:t>Peygamber </a:t>
            </a:r>
            <a:r>
              <a:rPr lang="tr-TR" dirty="0" err="1" smtClean="0"/>
              <a:t>Sefanya</a:t>
            </a:r>
            <a:r>
              <a:rPr lang="tr-TR" dirty="0" smtClean="0"/>
              <a:t> İ.Ö. 7. yüzyılın ikinci yarısında, büyük olasılıkla Kral </a:t>
            </a:r>
            <a:r>
              <a:rPr lang="tr-TR" dirty="0" err="1" smtClean="0"/>
              <a:t>Yoşiya'nın</a:t>
            </a:r>
            <a:r>
              <a:rPr lang="tr-TR" dirty="0" smtClean="0"/>
              <a:t> İ.Ö. 621 yılında yaptığı dinsel reformlardan önceki yıllarda </a:t>
            </a:r>
            <a:r>
              <a:rPr lang="tr-TR" dirty="0" err="1" smtClean="0"/>
              <a:t>Yahuda</a:t>
            </a:r>
            <a:r>
              <a:rPr lang="tr-TR" dirty="0" smtClean="0"/>
              <a:t> ve çevresindeki halklara seslendi. Kitap şu peygamberlik konularını içeriyor: Başka ilahlara tapan </a:t>
            </a:r>
            <a:r>
              <a:rPr lang="tr-TR" dirty="0" err="1" smtClean="0"/>
              <a:t>Yahuda'nın</a:t>
            </a:r>
            <a:r>
              <a:rPr lang="tr-TR" dirty="0" smtClean="0"/>
              <a:t> korkunç şekilde cezalandırılacağı gün gelecek. Tanrı öteki ulusları da cezalandıracaktır. Kudüs kötü sona uğrasa bile, zamanla kent onarılacak, orada yaşayan alçakgönüllü ve doğru insanlar rahata kavuşacak.</a:t>
            </a:r>
          </a:p>
          <a:p>
            <a:r>
              <a:rPr lang="tr-TR" b="1" dirty="0" smtClean="0"/>
              <a:t>Ana Hatlar</a:t>
            </a:r>
            <a:br>
              <a:rPr lang="tr-TR" b="1" dirty="0" smtClean="0"/>
            </a:br>
            <a:r>
              <a:rPr lang="tr-TR" dirty="0" smtClean="0"/>
              <a:t>1:1-2:3       Rabbin yargı günü</a:t>
            </a:r>
            <a:br>
              <a:rPr lang="tr-TR" dirty="0" smtClean="0"/>
            </a:br>
            <a:r>
              <a:rPr lang="tr-TR" dirty="0" smtClean="0"/>
              <a:t>2:4-15       İsrail'in komşularının korkunç sonu</a:t>
            </a:r>
            <a:br>
              <a:rPr lang="tr-TR" dirty="0" smtClean="0"/>
            </a:br>
            <a:r>
              <a:rPr lang="tr-TR" dirty="0" smtClean="0"/>
              <a:t>3:1-20       </a:t>
            </a:r>
            <a:r>
              <a:rPr lang="tr-TR" dirty="0" err="1" smtClean="0"/>
              <a:t>Kudüs'in</a:t>
            </a:r>
            <a:r>
              <a:rPr lang="tr-TR" dirty="0" smtClean="0"/>
              <a:t> cezası ve kurtuluşu</a:t>
            </a:r>
          </a:p>
          <a:p>
            <a:endParaRPr lang="tr-TR" dirty="0"/>
          </a:p>
        </p:txBody>
      </p:sp>
    </p:spTree>
    <p:extLst>
      <p:ext uri="{BB962C8B-B14F-4D97-AF65-F5344CB8AC3E}">
        <p14:creationId xmlns:p14="http://schemas.microsoft.com/office/powerpoint/2010/main" val="3409951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0648"/>
            <a:ext cx="8229600" cy="576064"/>
          </a:xfrm>
        </p:spPr>
        <p:txBody>
          <a:bodyPr>
            <a:normAutofit fontScale="90000"/>
          </a:bodyPr>
          <a:lstStyle/>
          <a:p>
            <a:r>
              <a:rPr lang="tr-TR" dirty="0" err="1" smtClean="0"/>
              <a:t>Tanahı</a:t>
            </a:r>
            <a:r>
              <a:rPr lang="tr-TR" dirty="0" smtClean="0"/>
              <a:t> kim yazdı?</a:t>
            </a:r>
            <a:endParaRPr lang="tr-TR" dirty="0"/>
          </a:p>
        </p:txBody>
      </p:sp>
      <p:sp>
        <p:nvSpPr>
          <p:cNvPr id="3" name="2 İçerik Yer Tutucusu"/>
          <p:cNvSpPr>
            <a:spLocks noGrp="1"/>
          </p:cNvSpPr>
          <p:nvPr>
            <p:ph idx="1"/>
          </p:nvPr>
        </p:nvSpPr>
        <p:spPr>
          <a:xfrm>
            <a:off x="1981200" y="1124744"/>
            <a:ext cx="8229600" cy="5199856"/>
          </a:xfrm>
        </p:spPr>
        <p:txBody>
          <a:bodyPr>
            <a:normAutofit fontScale="85000" lnSpcReduction="20000"/>
          </a:bodyPr>
          <a:lstStyle/>
          <a:p>
            <a:pPr>
              <a:buNone/>
            </a:pPr>
            <a:r>
              <a:rPr lang="tr-TR" dirty="0" smtClean="0"/>
              <a:t>	</a:t>
            </a:r>
            <a:r>
              <a:rPr lang="en-US" dirty="0" smtClean="0"/>
              <a:t>Who wrote the Scriptures? — </a:t>
            </a:r>
            <a:r>
              <a:rPr lang="en-US" dirty="0" smtClean="0">
                <a:solidFill>
                  <a:srgbClr val="FF0000"/>
                </a:solidFill>
              </a:rPr>
              <a:t>Moses</a:t>
            </a:r>
            <a:r>
              <a:rPr lang="en-US" dirty="0" smtClean="0"/>
              <a:t> wrote his own book and the portion of Balaam1 and Job. </a:t>
            </a:r>
            <a:r>
              <a:rPr lang="en-US" dirty="0" smtClean="0">
                <a:solidFill>
                  <a:srgbClr val="FF0000"/>
                </a:solidFill>
              </a:rPr>
              <a:t>Joshua</a:t>
            </a:r>
            <a:r>
              <a:rPr lang="en-US" dirty="0" smtClean="0"/>
              <a:t> wrote the book which bears his name and [the last] eight verses of the Pentateuch. </a:t>
            </a:r>
            <a:r>
              <a:rPr lang="en-US" dirty="0" smtClean="0">
                <a:solidFill>
                  <a:srgbClr val="FF0000"/>
                </a:solidFill>
              </a:rPr>
              <a:t>Samuel </a:t>
            </a:r>
            <a:r>
              <a:rPr lang="en-US" dirty="0" smtClean="0"/>
              <a:t>wrote the book which bears his name and the Book of Judges and Ruth. </a:t>
            </a:r>
            <a:r>
              <a:rPr lang="en-US" dirty="0" smtClean="0">
                <a:solidFill>
                  <a:srgbClr val="FF0000"/>
                </a:solidFill>
              </a:rPr>
              <a:t>David</a:t>
            </a:r>
            <a:r>
              <a:rPr lang="en-US" dirty="0" smtClean="0"/>
              <a:t> wrote the Book of Psalms, including in it the work of the elders, namely, Adam, Melchizedek, Abraham, Moses, </a:t>
            </a:r>
            <a:r>
              <a:rPr lang="en-US" dirty="0" err="1" smtClean="0"/>
              <a:t>Heman</a:t>
            </a:r>
            <a:r>
              <a:rPr lang="en-US" dirty="0" smtClean="0"/>
              <a:t>, </a:t>
            </a:r>
            <a:r>
              <a:rPr lang="en-US" dirty="0" err="1" smtClean="0"/>
              <a:t>Yeduthun</a:t>
            </a:r>
            <a:r>
              <a:rPr lang="en-US" dirty="0" smtClean="0"/>
              <a:t>, </a:t>
            </a:r>
            <a:r>
              <a:rPr lang="en-US" dirty="0" err="1" smtClean="0"/>
              <a:t>Asaph</a:t>
            </a:r>
            <a:r>
              <a:rPr lang="en-US" dirty="0" smtClean="0"/>
              <a:t>,</a:t>
            </a:r>
            <a:r>
              <a:rPr lang="tr-TR" dirty="0" smtClean="0"/>
              <a:t> </a:t>
            </a:r>
            <a:r>
              <a:rPr lang="en-US" dirty="0" smtClean="0"/>
              <a:t>and the three sons of </a:t>
            </a:r>
            <a:r>
              <a:rPr lang="en-US" dirty="0" err="1" smtClean="0"/>
              <a:t>Korah</a:t>
            </a:r>
            <a:r>
              <a:rPr lang="en-US" dirty="0" smtClean="0"/>
              <a:t>. </a:t>
            </a:r>
            <a:r>
              <a:rPr lang="en-US" dirty="0" smtClean="0">
                <a:solidFill>
                  <a:srgbClr val="FF0000"/>
                </a:solidFill>
              </a:rPr>
              <a:t>Jeremiah</a:t>
            </a:r>
            <a:r>
              <a:rPr lang="en-US" dirty="0" smtClean="0"/>
              <a:t> wrote the book which bears his name, the Book of Kings, and Lamentations. </a:t>
            </a:r>
            <a:r>
              <a:rPr lang="en-US" dirty="0" smtClean="0">
                <a:solidFill>
                  <a:srgbClr val="FF0000"/>
                </a:solidFill>
              </a:rPr>
              <a:t>Hezekiah</a:t>
            </a:r>
            <a:r>
              <a:rPr lang="en-US" dirty="0" smtClean="0"/>
              <a:t> and his colleagues wrote (Mnemonic YMSHK) Isaiah, Proverbs, the Song of Songs and Ecclesiastes. </a:t>
            </a:r>
            <a:r>
              <a:rPr lang="en-US" dirty="0" smtClean="0">
                <a:solidFill>
                  <a:srgbClr val="FF0000"/>
                </a:solidFill>
              </a:rPr>
              <a:t>The Men of the Great Assembly </a:t>
            </a:r>
            <a:r>
              <a:rPr lang="en-US" dirty="0" smtClean="0"/>
              <a:t>wrote (Mnemonic KNDG) Ezekiel, the Twelve Minor Prophets, Daniel and the Scroll of Esther. </a:t>
            </a:r>
            <a:r>
              <a:rPr lang="en-US" dirty="0" smtClean="0">
                <a:solidFill>
                  <a:srgbClr val="FF0000"/>
                </a:solidFill>
              </a:rPr>
              <a:t>Ezra</a:t>
            </a:r>
            <a:r>
              <a:rPr lang="en-US" dirty="0" smtClean="0"/>
              <a:t> wrote the book that bears his name and the genealogies of the Book of Chronicles up to his own time. This confirms the opinion of </a:t>
            </a:r>
            <a:r>
              <a:rPr lang="en-US" dirty="0" err="1" smtClean="0"/>
              <a:t>Rab</a:t>
            </a:r>
            <a:r>
              <a:rPr lang="en-US" dirty="0" smtClean="0"/>
              <a:t>, since </a:t>
            </a:r>
            <a:r>
              <a:rPr lang="en-US" dirty="0" err="1" smtClean="0"/>
              <a:t>Rab</a:t>
            </a:r>
            <a:r>
              <a:rPr lang="en-US" dirty="0" smtClean="0"/>
              <a:t> Judah has said in the name of </a:t>
            </a:r>
            <a:r>
              <a:rPr lang="en-US" dirty="0" err="1" smtClean="0"/>
              <a:t>Rab</a:t>
            </a:r>
            <a:r>
              <a:rPr lang="en-US" dirty="0" smtClean="0"/>
              <a:t>: Ezra did not leave Babylon to go up to </a:t>
            </a:r>
            <a:r>
              <a:rPr lang="en-US" dirty="0" err="1" smtClean="0"/>
              <a:t>Eretz</a:t>
            </a:r>
            <a:r>
              <a:rPr lang="en-US" dirty="0" smtClean="0"/>
              <a:t> </a:t>
            </a:r>
            <a:r>
              <a:rPr lang="en-US" dirty="0" err="1" smtClean="0"/>
              <a:t>Yisrael</a:t>
            </a:r>
            <a:r>
              <a:rPr lang="en-US" dirty="0" smtClean="0"/>
              <a:t> until he had written his own genealogy. Who then finished it [the Book of Chronicles]? — </a:t>
            </a:r>
            <a:r>
              <a:rPr lang="en-US" dirty="0" smtClean="0">
                <a:solidFill>
                  <a:srgbClr val="FF0000"/>
                </a:solidFill>
              </a:rPr>
              <a:t>Nehemiah</a:t>
            </a:r>
            <a:r>
              <a:rPr lang="en-US" dirty="0" smtClean="0"/>
              <a:t> the son of </a:t>
            </a:r>
            <a:r>
              <a:rPr lang="en-US" dirty="0" err="1" smtClean="0"/>
              <a:t>Hachaliah</a:t>
            </a:r>
            <a:r>
              <a:rPr lang="en-US" dirty="0" smtClean="0"/>
              <a:t>.</a:t>
            </a:r>
          </a:p>
          <a:p>
            <a:endParaRPr lang="en-US" dirty="0" smtClean="0"/>
          </a:p>
          <a:p>
            <a:endParaRPr lang="tr-TR" dirty="0"/>
          </a:p>
        </p:txBody>
      </p:sp>
    </p:spTree>
    <p:extLst>
      <p:ext uri="{BB962C8B-B14F-4D97-AF65-F5344CB8AC3E}">
        <p14:creationId xmlns:p14="http://schemas.microsoft.com/office/powerpoint/2010/main" val="37821840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r"/>
            <a:r>
              <a:rPr lang="tr-TR" dirty="0" smtClean="0"/>
              <a:t>HAGAY</a:t>
            </a:r>
            <a:endParaRPr lang="tr-TR" dirty="0"/>
          </a:p>
        </p:txBody>
      </p:sp>
      <p:sp>
        <p:nvSpPr>
          <p:cNvPr id="3" name="2 İçerik Yer Tutucusu"/>
          <p:cNvSpPr>
            <a:spLocks noGrp="1"/>
          </p:cNvSpPr>
          <p:nvPr>
            <p:ph idx="1"/>
          </p:nvPr>
        </p:nvSpPr>
        <p:spPr/>
        <p:txBody>
          <a:bodyPr>
            <a:normAutofit/>
          </a:bodyPr>
          <a:lstStyle/>
          <a:p>
            <a:r>
              <a:rPr lang="tr-TR" dirty="0" err="1" smtClean="0"/>
              <a:t>Hagay</a:t>
            </a:r>
            <a:r>
              <a:rPr lang="tr-TR" dirty="0" smtClean="0"/>
              <a:t> Kitabı </a:t>
            </a:r>
            <a:r>
              <a:rPr lang="tr-TR" dirty="0" err="1" smtClean="0"/>
              <a:t>Rab'bin</a:t>
            </a:r>
            <a:r>
              <a:rPr lang="tr-TR" dirty="0" smtClean="0"/>
              <a:t> Peygamber </a:t>
            </a:r>
            <a:r>
              <a:rPr lang="tr-TR" dirty="0" err="1" smtClean="0"/>
              <a:t>Hagay</a:t>
            </a:r>
            <a:r>
              <a:rPr lang="tr-TR" dirty="0" smtClean="0"/>
              <a:t> aracılığıyla İ.Ö. 520 yılında ilettiği bildirileri içerir. İsrail halkı sürgünden dönüp Kudüs'e yerleşerek kendi evlerini kurmuşlardı. Ama tapınak hâlâ yıkık durumdaydı. Bildiriler halkın önderlerini tapınağı yeniden kurmaları için göreve çağırıyordu. Rab de yenilenmiş ve kutsanmış halk için gönenç ve barış dolu bir gelecek vaat ediyor.</a:t>
            </a:r>
          </a:p>
          <a:p>
            <a:r>
              <a:rPr lang="tr-TR" b="1" dirty="0" smtClean="0"/>
              <a:t>Ana Hatlar</a:t>
            </a:r>
            <a:br>
              <a:rPr lang="tr-TR" b="1" dirty="0" smtClean="0"/>
            </a:br>
            <a:r>
              <a:rPr lang="tr-TR" dirty="0" smtClean="0"/>
              <a:t>1:1-15       Tapınağı kurmak için çağrı</a:t>
            </a:r>
            <a:br>
              <a:rPr lang="tr-TR" dirty="0" smtClean="0"/>
            </a:br>
            <a:r>
              <a:rPr lang="tr-TR" dirty="0" smtClean="0"/>
              <a:t>2:1-23       Teselli ve umut bildirileri</a:t>
            </a:r>
            <a:br>
              <a:rPr lang="tr-TR" dirty="0" smtClean="0"/>
            </a:br>
            <a:endParaRPr lang="tr-TR" dirty="0" smtClean="0"/>
          </a:p>
          <a:p>
            <a:endParaRPr lang="tr-TR" dirty="0"/>
          </a:p>
        </p:txBody>
      </p:sp>
    </p:spTree>
    <p:extLst>
      <p:ext uri="{BB962C8B-B14F-4D97-AF65-F5344CB8AC3E}">
        <p14:creationId xmlns:p14="http://schemas.microsoft.com/office/powerpoint/2010/main" val="34935267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r"/>
            <a:r>
              <a:rPr lang="tr-TR" dirty="0" smtClean="0"/>
              <a:t>ZEKERİYA</a:t>
            </a:r>
            <a:endParaRPr lang="tr-TR" dirty="0"/>
          </a:p>
        </p:txBody>
      </p:sp>
      <p:sp>
        <p:nvSpPr>
          <p:cNvPr id="3" name="2 İçerik Yer Tutucusu"/>
          <p:cNvSpPr>
            <a:spLocks noGrp="1"/>
          </p:cNvSpPr>
          <p:nvPr>
            <p:ph idx="1"/>
          </p:nvPr>
        </p:nvSpPr>
        <p:spPr/>
        <p:txBody>
          <a:bodyPr>
            <a:normAutofit fontScale="92500"/>
          </a:bodyPr>
          <a:lstStyle/>
          <a:p>
            <a:r>
              <a:rPr lang="tr-TR" dirty="0" smtClean="0"/>
              <a:t>Zekeriya Kitabı iki ana bölümden oluşur:</a:t>
            </a:r>
            <a:br>
              <a:rPr lang="tr-TR" dirty="0" smtClean="0"/>
            </a:br>
            <a:r>
              <a:rPr lang="tr-TR" dirty="0" smtClean="0"/>
              <a:t>1) 1-8 bölümleri İ.Ö. 520-518 yılları arasında Peygamber Zekeriya'nın Tanrı'dan aldığı peygamberlikleri içerir. Bu peygamberliklerin çoğu görüm şeklindedir. </a:t>
            </a:r>
            <a:r>
              <a:rPr lang="tr-TR" dirty="0" err="1" smtClean="0"/>
              <a:t>Kudüs'de</a:t>
            </a:r>
            <a:r>
              <a:rPr lang="tr-TR" dirty="0" smtClean="0"/>
              <a:t> düzenin yeniden kurulacağını, tapınağın yeniden yapılacağını, Tanrı halkının kutsanacağını dile getirir.</a:t>
            </a:r>
            <a:br>
              <a:rPr lang="tr-TR" dirty="0" smtClean="0"/>
            </a:br>
            <a:r>
              <a:rPr lang="tr-TR" dirty="0" smtClean="0"/>
              <a:t>2) 9-14 bölümleri beklenen Mesih'in geleceğinden ve son yargıdan söz eder.</a:t>
            </a:r>
          </a:p>
          <a:p>
            <a:r>
              <a:rPr lang="tr-TR" b="1" dirty="0" smtClean="0"/>
              <a:t>Ana Hatlar</a:t>
            </a:r>
            <a:br>
              <a:rPr lang="tr-TR" b="1" dirty="0" smtClean="0"/>
            </a:br>
            <a:r>
              <a:rPr lang="tr-TR" dirty="0" smtClean="0"/>
              <a:t>1:1-8:23    Uyarı ve umut bildirileri</a:t>
            </a:r>
            <a:br>
              <a:rPr lang="tr-TR" dirty="0" smtClean="0"/>
            </a:br>
            <a:r>
              <a:rPr lang="tr-TR" dirty="0" smtClean="0"/>
              <a:t>9:1-8        İsrail'in komşuları cezalandırılıyor</a:t>
            </a:r>
            <a:br>
              <a:rPr lang="tr-TR" dirty="0" smtClean="0"/>
            </a:br>
            <a:r>
              <a:rPr lang="tr-TR" dirty="0" smtClean="0"/>
              <a:t>9:9-14:21  Gelecek gönenç ve barış</a:t>
            </a:r>
            <a:br>
              <a:rPr lang="tr-TR" dirty="0" smtClean="0"/>
            </a:br>
            <a:endParaRPr lang="tr-TR" dirty="0" smtClean="0"/>
          </a:p>
          <a:p>
            <a:endParaRPr lang="tr-TR" dirty="0"/>
          </a:p>
        </p:txBody>
      </p:sp>
    </p:spTree>
    <p:extLst>
      <p:ext uri="{BB962C8B-B14F-4D97-AF65-F5344CB8AC3E}">
        <p14:creationId xmlns:p14="http://schemas.microsoft.com/office/powerpoint/2010/main" val="23266346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332656"/>
            <a:ext cx="8229600" cy="864096"/>
          </a:xfrm>
        </p:spPr>
        <p:txBody>
          <a:bodyPr/>
          <a:lstStyle/>
          <a:p>
            <a:pPr algn="r"/>
            <a:r>
              <a:rPr lang="tr-TR" dirty="0" smtClean="0"/>
              <a:t>MALAKİ</a:t>
            </a:r>
            <a:endParaRPr lang="tr-TR" dirty="0"/>
          </a:p>
        </p:txBody>
      </p:sp>
      <p:sp>
        <p:nvSpPr>
          <p:cNvPr id="3" name="2 İçerik Yer Tutucusu"/>
          <p:cNvSpPr>
            <a:spLocks noGrp="1"/>
          </p:cNvSpPr>
          <p:nvPr>
            <p:ph idx="1"/>
          </p:nvPr>
        </p:nvSpPr>
        <p:spPr>
          <a:xfrm>
            <a:off x="1981200" y="1628800"/>
            <a:ext cx="8229600" cy="4695800"/>
          </a:xfrm>
        </p:spPr>
        <p:txBody>
          <a:bodyPr>
            <a:normAutofit fontScale="92500" lnSpcReduction="20000"/>
          </a:bodyPr>
          <a:lstStyle/>
          <a:p>
            <a:r>
              <a:rPr lang="tr-TR" dirty="0" err="1" smtClean="0"/>
              <a:t>Malaki</a:t>
            </a:r>
            <a:r>
              <a:rPr lang="tr-TR" dirty="0" smtClean="0"/>
              <a:t> Kitabı'nda geçen olaylar, </a:t>
            </a:r>
            <a:r>
              <a:rPr lang="tr-TR" dirty="0" err="1" smtClean="0"/>
              <a:t>Kudüs'de</a:t>
            </a:r>
            <a:r>
              <a:rPr lang="tr-TR" dirty="0" smtClean="0"/>
              <a:t> tapınak kurulduktan sonra İ.Ö. 5. yüzyılda yazıldı. Peygamber </a:t>
            </a:r>
            <a:r>
              <a:rPr lang="tr-TR" dirty="0" err="1" smtClean="0"/>
              <a:t>Malaki'nin</a:t>
            </a:r>
            <a:r>
              <a:rPr lang="tr-TR" dirty="0" smtClean="0"/>
              <a:t> çağrısı, kâhinlerle halkın Tanrı'ya olan sadakatlerini yinelemeleridir. Tanrı halkının yaşamında ve Tanrı'ya tapınmasında savsaklık, günah vardı. Kâhinler ve halk Tanrı'ya verilmesi gereken ondalıkları vermemekle Tanrı'ya karşı hile yapıyor, O'na doğru yürekle sunu sunmuyordu. O'nun öğretileri uyarınca da yaşamıyordu. Ama Rab yolu hazırlamak ve antlaşmasını açıklamak için habercisini önünden gönderecek, sonra kendisi gelecek, halkını cezalandırıp arındıracak.</a:t>
            </a:r>
          </a:p>
          <a:p>
            <a:r>
              <a:rPr lang="tr-TR" b="1" dirty="0" smtClean="0"/>
              <a:t>Ana Hatlar</a:t>
            </a:r>
            <a:br>
              <a:rPr lang="tr-TR" b="1" dirty="0" smtClean="0"/>
            </a:br>
            <a:r>
              <a:rPr lang="tr-TR" dirty="0" smtClean="0"/>
              <a:t>1:1-2:16    İsrail halkının günahı </a:t>
            </a:r>
            <a:br>
              <a:rPr lang="tr-TR" dirty="0" smtClean="0"/>
            </a:br>
            <a:r>
              <a:rPr lang="tr-TR" dirty="0" smtClean="0"/>
              <a:t>2:17-4:6    Tanrı'nın yargısı ve acıması</a:t>
            </a:r>
          </a:p>
          <a:p>
            <a:endParaRPr lang="tr-TR" dirty="0"/>
          </a:p>
        </p:txBody>
      </p:sp>
    </p:spTree>
    <p:extLst>
      <p:ext uri="{BB962C8B-B14F-4D97-AF65-F5344CB8AC3E}">
        <p14:creationId xmlns:p14="http://schemas.microsoft.com/office/powerpoint/2010/main" val="406456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APOKRİFLER</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Apokrif (</a:t>
            </a:r>
            <a:r>
              <a:rPr lang="tr-TR" dirty="0" err="1" smtClean="0"/>
              <a:t>apocrypha</a:t>
            </a:r>
            <a:r>
              <a:rPr lang="tr-TR" dirty="0" smtClean="0"/>
              <a:t>) sözcüğü, Grekçe "saklı kitaplar" anla­mına gelen '"</a:t>
            </a:r>
            <a:r>
              <a:rPr lang="tr-TR" dirty="0" err="1" smtClean="0"/>
              <a:t>apocryphos</a:t>
            </a:r>
            <a:r>
              <a:rPr lang="tr-TR" dirty="0" smtClean="0"/>
              <a:t>" sözcüğünden gelmiştir. Orijinal metin Grekçe yazılmıştır Bu kitaplar İ.Ö. 3. yüzyılda 70 kişilik bir ekip tarafından çevirisi yapılan </a:t>
            </a:r>
            <a:r>
              <a:rPr lang="tr-TR" dirty="0" err="1" smtClean="0"/>
              <a:t>Septuaginta'da</a:t>
            </a:r>
            <a:r>
              <a:rPr lang="tr-TR" dirty="0" smtClean="0"/>
              <a:t> bu­lunmaktadır.</a:t>
            </a:r>
            <a:br>
              <a:rPr lang="tr-TR" dirty="0" smtClean="0"/>
            </a:br>
            <a:r>
              <a:rPr lang="tr-TR" dirty="0" smtClean="0"/>
              <a:t/>
            </a:r>
            <a:br>
              <a:rPr lang="tr-TR" dirty="0" smtClean="0"/>
            </a:br>
            <a:endParaRPr lang="tr-TR" dirty="0" smtClean="0"/>
          </a:p>
          <a:p>
            <a:r>
              <a:rPr lang="tr-TR" dirty="0" smtClean="0"/>
              <a:t>Apokrif Kitapları, Mesih İsa'dan önceki yüzyıllarda yaşa­yan </a:t>
            </a:r>
            <a:r>
              <a:rPr lang="tr-TR" dirty="0" err="1" smtClean="0"/>
              <a:t>Yahudiler'in</a:t>
            </a:r>
            <a:r>
              <a:rPr lang="tr-TR" dirty="0" smtClean="0"/>
              <a:t> tarihi, yaşamı, düşüncesi, ibadeti ve dinsel gelenekleri konusunda değerli bilgiler vermek açısından çok önemlidir. Böylece Mesih İsa'nın hangi tarihsel ve kültürel ortamda yaşamını ve öğretisini sürdürdüğünü daha iyi anla­yabiliriz.</a:t>
            </a:r>
            <a:br>
              <a:rPr lang="tr-TR" dirty="0" smtClean="0"/>
            </a:br>
            <a:r>
              <a:rPr lang="tr-TR" dirty="0" smtClean="0"/>
              <a:t/>
            </a:r>
            <a:br>
              <a:rPr lang="tr-TR" dirty="0" smtClean="0"/>
            </a:br>
            <a:endParaRPr lang="tr-TR" dirty="0" smtClean="0"/>
          </a:p>
          <a:p>
            <a:r>
              <a:rPr lang="tr-TR" dirty="0" smtClean="0"/>
              <a:t>Eski Antlaşma dönemiyle ilgili apokrif kitapların çoğunluğu İbranice ya da </a:t>
            </a:r>
            <a:r>
              <a:rPr lang="tr-TR" dirty="0" err="1" smtClean="0"/>
              <a:t>Aramice</a:t>
            </a:r>
            <a:r>
              <a:rPr lang="tr-TR" dirty="0" smtClean="0"/>
              <a:t> yazılmış olmalarına karşın, yalnızca Grekçe biçimleriyle elimize ulaşmışlardır. Bu da metinlerin Eski Antlaşma' </a:t>
            </a:r>
            <a:r>
              <a:rPr lang="tr-TR" dirty="0" err="1" smtClean="0"/>
              <a:t>nın</a:t>
            </a:r>
            <a:r>
              <a:rPr lang="tr-TR" dirty="0" smtClean="0"/>
              <a:t> ilk Grekçe çevirisi olan </a:t>
            </a:r>
            <a:r>
              <a:rPr lang="tr-TR" dirty="0" err="1" smtClean="0"/>
              <a:t>Septuaginta'da</a:t>
            </a:r>
            <a:r>
              <a:rPr lang="tr-TR" dirty="0" smtClean="0"/>
              <a:t> toplu olarak korunmasından kaynaklanmaktadır. Eski </a:t>
            </a:r>
            <a:r>
              <a:rPr lang="tr-TR" dirty="0" err="1" smtClean="0"/>
              <a:t>Antlaşma'nın</a:t>
            </a:r>
            <a:r>
              <a:rPr lang="tr-TR" dirty="0" smtClean="0"/>
              <a:t> İ.Ö. üçüncü yüzyılda yapılmaya başlanan ve dünyada o dönem en yaygın dil olan Grekçe 'deki bu çeviri çok kısa bir süre içinde yaygınlaşmıştır.</a:t>
            </a:r>
          </a:p>
          <a:p>
            <a:endParaRPr lang="tr-TR" dirty="0"/>
          </a:p>
        </p:txBody>
      </p:sp>
    </p:spTree>
    <p:extLst>
      <p:ext uri="{BB962C8B-B14F-4D97-AF65-F5344CB8AC3E}">
        <p14:creationId xmlns:p14="http://schemas.microsoft.com/office/powerpoint/2010/main" val="37513094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260648"/>
            <a:ext cx="8820472" cy="6063952"/>
          </a:xfrm>
        </p:spPr>
        <p:txBody>
          <a:bodyPr>
            <a:noAutofit/>
          </a:bodyPr>
          <a:lstStyle/>
          <a:p>
            <a:r>
              <a:rPr lang="tr-TR" sz="1800" dirty="0"/>
              <a:t>Roma Katolik Kilisesi 1546 yılında </a:t>
            </a:r>
            <a:r>
              <a:rPr lang="tr-TR" sz="1800" dirty="0" err="1"/>
              <a:t>Trent</a:t>
            </a:r>
            <a:r>
              <a:rPr lang="tr-TR" sz="1800" dirty="0"/>
              <a:t> Konsülü'nde bu kitapları Kutsal </a:t>
            </a:r>
            <a:r>
              <a:rPr lang="tr-TR" sz="1800" dirty="0" err="1"/>
              <a:t>kitaplar'ın</a:t>
            </a:r>
            <a:r>
              <a:rPr lang="tr-TR" sz="1800" dirty="0"/>
              <a:t> arasına almıştır. Katolikler söz konusu kitaplardan "</a:t>
            </a:r>
            <a:r>
              <a:rPr lang="tr-TR" sz="1800" dirty="0" err="1"/>
              <a:t>Deuterokanonik</a:t>
            </a:r>
            <a:r>
              <a:rPr lang="tr-TR" sz="1800" dirty="0"/>
              <a:t>" yani Kutsal Kitap listesine sonradan eklenmiş kitaplar olarak söz ederler. Ortodoks Kilisesi ise "</a:t>
            </a:r>
            <a:r>
              <a:rPr lang="tr-TR" sz="1800" dirty="0" err="1"/>
              <a:t>Deuterokanonik</a:t>
            </a:r>
            <a:r>
              <a:rPr lang="tr-TR" sz="1800" dirty="0"/>
              <a:t>" olarak adlandırdığı kitapları 1642 Yaş (</a:t>
            </a:r>
            <a:r>
              <a:rPr lang="tr-TR" sz="1800" dirty="0" err="1"/>
              <a:t>Jassy</a:t>
            </a:r>
            <a:r>
              <a:rPr lang="tr-TR" sz="1800" dirty="0"/>
              <a:t>) ve 1672 </a:t>
            </a:r>
            <a:r>
              <a:rPr lang="tr-TR" sz="1800" dirty="0" err="1"/>
              <a:t>Yeruşalim</a:t>
            </a:r>
            <a:r>
              <a:rPr lang="tr-TR" sz="1800" dirty="0"/>
              <a:t> konsüllerinde "Kutsal Yazılar' </a:t>
            </a:r>
            <a:r>
              <a:rPr lang="tr-TR" sz="1800" dirty="0" err="1"/>
              <a:t>ın</a:t>
            </a:r>
            <a:r>
              <a:rPr lang="tr-TR" sz="1800" dirty="0"/>
              <a:t> gerçek parçaları" olarak adlandırmıştır. Günümüzde birçok Ortodoks din bilgini </a:t>
            </a:r>
            <a:r>
              <a:rPr lang="tr-TR" sz="1800" dirty="0" err="1"/>
              <a:t>Atanasyus</a:t>
            </a:r>
            <a:r>
              <a:rPr lang="tr-TR" sz="1800" dirty="0"/>
              <a:t> ve </a:t>
            </a:r>
            <a:r>
              <a:rPr lang="tr-TR" sz="1800" dirty="0" err="1"/>
              <a:t>Jerome'nin</a:t>
            </a:r>
            <a:r>
              <a:rPr lang="tr-TR" sz="1800" dirty="0"/>
              <a:t> çizgisini izleyerek bu kitapların Kutsal Yazılar' </a:t>
            </a:r>
            <a:r>
              <a:rPr lang="tr-TR" sz="1800" dirty="0" err="1"/>
              <a:t>ın</a:t>
            </a:r>
            <a:r>
              <a:rPr lang="tr-TR" sz="1800" dirty="0"/>
              <a:t> diğer bölümlerinden daha az yetkili olduğunu kabul etmektedir. Apokrif Kitapları genellikle Eski Antlaşma '</a:t>
            </a:r>
            <a:r>
              <a:rPr lang="tr-TR" sz="1800" dirty="0" err="1"/>
              <a:t>nın</a:t>
            </a:r>
            <a:r>
              <a:rPr lang="tr-TR" sz="1800" dirty="0"/>
              <a:t> evrensel olarak benimsenen kitapları arasında değerlendirilmez ve topluluk önünde ya da kilise tapınma hizmetinde birincil olarak kullanılmazlar. Yine de Apokrif Kitapları '</a:t>
            </a:r>
            <a:r>
              <a:rPr lang="tr-TR" sz="1800" dirty="0" err="1"/>
              <a:t>nın</a:t>
            </a:r>
            <a:r>
              <a:rPr lang="tr-TR" sz="1800" dirty="0"/>
              <a:t> inanlıların kişisel çalışmaları ve gelişmeleri için yararlı olabilecekleri düşünülür.</a:t>
            </a:r>
            <a:br>
              <a:rPr lang="tr-TR" sz="1800" dirty="0"/>
            </a:br>
            <a:r>
              <a:rPr lang="tr-TR" sz="1800" dirty="0"/>
              <a:t>Katolik Kilisesi Apokrif kitaplardan "</a:t>
            </a:r>
            <a:r>
              <a:rPr lang="tr-TR" sz="1800" dirty="0" err="1"/>
              <a:t>Deuterokanonik</a:t>
            </a:r>
            <a:r>
              <a:rPr lang="tr-TR" sz="1800" dirty="0"/>
              <a:t>" ya­ni, Kutsal Kitap listesine sonradan eklenmiş kitaplar olarak söz eder. Protestanlar ise bu kitapları "Apokrifler" diye ad­landırırlar. Martin </a:t>
            </a:r>
            <a:r>
              <a:rPr lang="tr-TR" sz="1800" dirty="0" err="1"/>
              <a:t>Luther</a:t>
            </a:r>
            <a:r>
              <a:rPr lang="tr-TR" sz="1800" dirty="0"/>
              <a:t> </a:t>
            </a:r>
            <a:r>
              <a:rPr lang="tr-TR" sz="1800" dirty="0" err="1"/>
              <a:t>Apokrifler'e</a:t>
            </a:r>
            <a:r>
              <a:rPr lang="tr-TR" sz="1800" dirty="0"/>
              <a:t> Kutsal Yazı gözüyle bakmamasına rağmen onların "okunması iyi ve yararlı kitap­lar" olduğunu belirtmiştir.</a:t>
            </a:r>
          </a:p>
          <a:p>
            <a:r>
              <a:rPr lang="tr-TR" sz="1800" dirty="0" err="1"/>
              <a:t>Deuterokanonik</a:t>
            </a:r>
            <a:r>
              <a:rPr lang="tr-TR" sz="1800" dirty="0"/>
              <a:t> (Apokrif) Kitapları tarihsel metinler, söy­lenceler, bilgelik sözleri, dua ve ezgiler, gelecek olaylarla il­gili metinlerden oluşur. Kitaplar sırasıyla, </a:t>
            </a:r>
            <a:r>
              <a:rPr lang="tr-TR" sz="1800" dirty="0" err="1"/>
              <a:t>Tobit</a:t>
            </a:r>
            <a:r>
              <a:rPr lang="tr-TR" sz="1800" dirty="0"/>
              <a:t>, </a:t>
            </a:r>
            <a:r>
              <a:rPr lang="tr-TR" sz="1800" dirty="0" err="1"/>
              <a:t>Yudit</a:t>
            </a:r>
            <a:r>
              <a:rPr lang="tr-TR" sz="1800" dirty="0"/>
              <a:t>, Ester (Eski </a:t>
            </a:r>
            <a:r>
              <a:rPr lang="tr-TR" sz="1800" dirty="0" err="1"/>
              <a:t>Antlaşma'daki</a:t>
            </a:r>
            <a:r>
              <a:rPr lang="tr-TR" sz="1800" dirty="0"/>
              <a:t> özgün metne bazı ekler içeren Grekçe çevirisi). Bilgelik, </a:t>
            </a:r>
            <a:r>
              <a:rPr lang="tr-TR" sz="1800" dirty="0" err="1"/>
              <a:t>Sirak</a:t>
            </a:r>
            <a:r>
              <a:rPr lang="tr-TR" sz="1800" dirty="0"/>
              <a:t>, </a:t>
            </a:r>
            <a:r>
              <a:rPr lang="tr-TR" sz="1800" dirty="0" err="1"/>
              <a:t>Baruk</a:t>
            </a:r>
            <a:r>
              <a:rPr lang="tr-TR" sz="1800" dirty="0"/>
              <a:t>, </a:t>
            </a:r>
            <a:r>
              <a:rPr lang="tr-TR" sz="1800" dirty="0" err="1"/>
              <a:t>Yeremya'nın</a:t>
            </a:r>
            <a:r>
              <a:rPr lang="tr-TR" sz="1800" dirty="0"/>
              <a:t> Mektubu, </a:t>
            </a:r>
            <a:r>
              <a:rPr lang="tr-TR" sz="1800" dirty="0" err="1"/>
              <a:t>Azarya'nın</a:t>
            </a:r>
            <a:r>
              <a:rPr lang="tr-TR" sz="1800" dirty="0"/>
              <a:t> Duası ve Üç Genç Adamın Ezgisi, </a:t>
            </a:r>
            <a:r>
              <a:rPr lang="tr-TR" sz="1800" dirty="0" err="1"/>
              <a:t>Suzanna</a:t>
            </a:r>
            <a:r>
              <a:rPr lang="tr-TR" sz="1800" dirty="0"/>
              <a:t>, Bel ve Ejderha, 1. </a:t>
            </a:r>
            <a:r>
              <a:rPr lang="tr-TR" sz="1800" dirty="0" err="1"/>
              <a:t>Makabeler</a:t>
            </a:r>
            <a:r>
              <a:rPr lang="tr-TR" sz="1800" dirty="0"/>
              <a:t>, 2.</a:t>
            </a:r>
            <a:r>
              <a:rPr lang="tr-TR" sz="1800" dirty="0" err="1"/>
              <a:t>Makabeler</a:t>
            </a:r>
            <a:r>
              <a:rPr lang="tr-TR" sz="1800" dirty="0"/>
              <a:t>, 3.</a:t>
            </a:r>
            <a:r>
              <a:rPr lang="tr-TR" sz="1800" dirty="0" err="1"/>
              <a:t>Makabeler</a:t>
            </a:r>
            <a:r>
              <a:rPr lang="tr-TR" sz="1800" dirty="0"/>
              <a:t>, 1.</a:t>
            </a:r>
            <a:r>
              <a:rPr lang="tr-TR" sz="1800" dirty="0" err="1"/>
              <a:t>Esdras</a:t>
            </a:r>
            <a:r>
              <a:rPr lang="tr-TR" sz="1800" dirty="0"/>
              <a:t>, 4.Ezra, </a:t>
            </a:r>
            <a:r>
              <a:rPr lang="tr-TR" sz="1800" dirty="0" err="1"/>
              <a:t>Manaşşe'nin</a:t>
            </a:r>
            <a:r>
              <a:rPr lang="tr-TR" sz="1800" dirty="0"/>
              <a:t> Duası, 151.</a:t>
            </a:r>
            <a:r>
              <a:rPr lang="tr-TR" sz="1800" dirty="0" err="1"/>
              <a:t>Mezmur</a:t>
            </a:r>
            <a:r>
              <a:rPr lang="tr-TR" sz="1800" dirty="0"/>
              <a:t> ve 4.</a:t>
            </a:r>
            <a:r>
              <a:rPr lang="tr-TR" sz="1800" dirty="0" err="1"/>
              <a:t>Makabeler'dir</a:t>
            </a:r>
            <a:r>
              <a:rPr lang="tr-TR" sz="1800" dirty="0"/>
              <a:t>.</a:t>
            </a:r>
            <a:br>
              <a:rPr lang="tr-TR" sz="1800" dirty="0"/>
            </a:br>
            <a:endParaRPr lang="tr-TR" sz="1800" dirty="0"/>
          </a:p>
          <a:p>
            <a:endParaRPr lang="tr-TR" sz="1800" dirty="0"/>
          </a:p>
        </p:txBody>
      </p:sp>
    </p:spTree>
    <p:extLst>
      <p:ext uri="{BB962C8B-B14F-4D97-AF65-F5344CB8AC3E}">
        <p14:creationId xmlns:p14="http://schemas.microsoft.com/office/powerpoint/2010/main" val="28996543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476672"/>
            <a:ext cx="8229600" cy="5847928"/>
          </a:xfrm>
        </p:spPr>
        <p:txBody>
          <a:bodyPr>
            <a:normAutofit fontScale="85000" lnSpcReduction="20000"/>
          </a:bodyPr>
          <a:lstStyle/>
          <a:p>
            <a:pPr>
              <a:buNone/>
            </a:pPr>
            <a:endParaRPr lang="tr-TR" b="1" dirty="0" smtClean="0"/>
          </a:p>
          <a:p>
            <a:pPr algn="r"/>
            <a:r>
              <a:rPr lang="tr-TR" b="1" dirty="0" smtClean="0"/>
              <a:t>TOBİT' İN KİTABI</a:t>
            </a:r>
            <a:br>
              <a:rPr lang="tr-TR" b="1" dirty="0" smtClean="0"/>
            </a:br>
            <a:r>
              <a:rPr lang="tr-TR" b="1" dirty="0" smtClean="0"/>
              <a:t/>
            </a:r>
            <a:br>
              <a:rPr lang="tr-TR" b="1" dirty="0" smtClean="0"/>
            </a:br>
            <a:endParaRPr lang="tr-TR" dirty="0" smtClean="0"/>
          </a:p>
          <a:p>
            <a:r>
              <a:rPr lang="tr-TR" dirty="0" smtClean="0"/>
              <a:t>İbranice ya da </a:t>
            </a:r>
            <a:r>
              <a:rPr lang="tr-TR" dirty="0" err="1" smtClean="0"/>
              <a:t>Aramice</a:t>
            </a:r>
            <a:r>
              <a:rPr lang="tr-TR" dirty="0" smtClean="0"/>
              <a:t> dilinde yazılan </a:t>
            </a:r>
            <a:r>
              <a:rPr lang="tr-TR" dirty="0" err="1" smtClean="0"/>
              <a:t>Tobit</a:t>
            </a:r>
            <a:r>
              <a:rPr lang="tr-TR" dirty="0" smtClean="0"/>
              <a:t>' in Kitabı Tanrı'ya imanı olan kişilere yapılan mucize biçiminde yardımı anlatan bir öyküdür. Dinsel bağlılıkla ahlak konusunda bir Yahudi öğretisidir. Bu kitap Yeni </a:t>
            </a:r>
            <a:r>
              <a:rPr lang="tr-TR" dirty="0" err="1" smtClean="0"/>
              <a:t>Antlaşma'dan</a:t>
            </a:r>
            <a:r>
              <a:rPr lang="tr-TR" dirty="0" smtClean="0"/>
              <a:t> önceki dönemde Yahudi dinini ve kültürünü canlı biçimde anlatmaktadır.</a:t>
            </a:r>
          </a:p>
          <a:p>
            <a:r>
              <a:rPr lang="tr-TR" dirty="0" smtClean="0"/>
              <a:t>  </a:t>
            </a:r>
          </a:p>
          <a:p>
            <a:r>
              <a:rPr lang="tr-TR" sz="2300" b="1" dirty="0"/>
              <a:t>Ana Hatlar</a:t>
            </a:r>
            <a:endParaRPr lang="tr-TR" sz="2300" dirty="0"/>
          </a:p>
          <a:p>
            <a:r>
              <a:rPr lang="tr-TR" sz="2300" dirty="0"/>
              <a:t>1:1-3:15   </a:t>
            </a:r>
            <a:r>
              <a:rPr lang="tr-TR" sz="2300" dirty="0" err="1"/>
              <a:t>Tobit</a:t>
            </a:r>
            <a:r>
              <a:rPr lang="tr-TR" sz="2300" dirty="0"/>
              <a:t> </a:t>
            </a:r>
            <a:r>
              <a:rPr lang="tr-TR" sz="2300" dirty="0" err="1"/>
              <a:t>Ninova'da</a:t>
            </a:r>
            <a:r>
              <a:rPr lang="tr-TR" sz="2300" dirty="0"/>
              <a:t> ve Sara Medya'da acı çekip dua ederler</a:t>
            </a:r>
          </a:p>
          <a:p>
            <a:r>
              <a:rPr lang="tr-TR" sz="2300" dirty="0"/>
              <a:t>3:16-17  Duaları kabul olununca Tanrı melek </a:t>
            </a:r>
            <a:r>
              <a:rPr lang="tr-TR" sz="2300" dirty="0" err="1"/>
              <a:t>Rafael</a:t>
            </a:r>
            <a:r>
              <a:rPr lang="tr-TR" sz="2300" dirty="0"/>
              <a:t> 'i onlara gönderir</a:t>
            </a:r>
            <a:br>
              <a:rPr lang="tr-TR" sz="2300" dirty="0"/>
            </a:br>
            <a:r>
              <a:rPr lang="tr-TR" sz="2300" dirty="0"/>
              <a:t>4:1-21  </a:t>
            </a:r>
            <a:r>
              <a:rPr lang="tr-TR" sz="2300" dirty="0" err="1"/>
              <a:t>Tobit</a:t>
            </a:r>
            <a:r>
              <a:rPr lang="tr-TR" sz="2300" dirty="0"/>
              <a:t> oğlu </a:t>
            </a:r>
            <a:r>
              <a:rPr lang="tr-TR" sz="2300" dirty="0" err="1"/>
              <a:t>Tobyas</a:t>
            </a:r>
            <a:r>
              <a:rPr lang="tr-TR" sz="2300" dirty="0"/>
              <a:t> 'a öğüt verir</a:t>
            </a:r>
          </a:p>
          <a:p>
            <a:r>
              <a:rPr lang="tr-TR" sz="2300" dirty="0"/>
              <a:t>5:1-7:12  </a:t>
            </a:r>
            <a:r>
              <a:rPr lang="tr-TR" sz="2300" dirty="0" err="1"/>
              <a:t>Rafael</a:t>
            </a:r>
            <a:r>
              <a:rPr lang="tr-TR" sz="2300" dirty="0"/>
              <a:t> </a:t>
            </a:r>
            <a:r>
              <a:rPr lang="tr-TR" sz="2300" dirty="0" err="1"/>
              <a:t>Tobyas'la</a:t>
            </a:r>
            <a:r>
              <a:rPr lang="tr-TR" sz="2300" dirty="0"/>
              <a:t> Medya'ya yolculuk eder</a:t>
            </a:r>
          </a:p>
          <a:p>
            <a:r>
              <a:rPr lang="tr-TR" sz="2300" dirty="0"/>
              <a:t>7:13-9:6  </a:t>
            </a:r>
            <a:r>
              <a:rPr lang="tr-TR" sz="2300" dirty="0" err="1"/>
              <a:t>Tobyas</a:t>
            </a:r>
            <a:r>
              <a:rPr lang="tr-TR" sz="2300" dirty="0"/>
              <a:t> Sara'yla evlenir</a:t>
            </a:r>
          </a:p>
          <a:p>
            <a:r>
              <a:rPr lang="tr-TR" sz="2300" dirty="0"/>
              <a:t>10:1-11:18   </a:t>
            </a:r>
            <a:r>
              <a:rPr lang="tr-TR" sz="2300" dirty="0" err="1"/>
              <a:t>Rafael</a:t>
            </a:r>
            <a:r>
              <a:rPr lang="tr-TR" sz="2300" dirty="0"/>
              <a:t> </a:t>
            </a:r>
            <a:r>
              <a:rPr lang="tr-TR" sz="2300" dirty="0" err="1"/>
              <a:t>Tobyas</a:t>
            </a:r>
            <a:r>
              <a:rPr lang="tr-TR" sz="2300" dirty="0"/>
              <a:t> ve Sara'yla geri döner, kör </a:t>
            </a:r>
            <a:r>
              <a:rPr lang="tr-TR" sz="2300" dirty="0" err="1"/>
              <a:t>Tobit'in</a:t>
            </a:r>
            <a:r>
              <a:rPr lang="tr-TR" sz="2300" dirty="0"/>
              <a:t> gözlerini iyileştirir</a:t>
            </a:r>
            <a:br>
              <a:rPr lang="tr-TR" sz="2300" dirty="0"/>
            </a:br>
            <a:r>
              <a:rPr lang="tr-TR" sz="2300" dirty="0"/>
              <a:t>12:1 -22 Melek </a:t>
            </a:r>
            <a:r>
              <a:rPr lang="tr-TR" sz="2300" dirty="0" err="1"/>
              <a:t>Rafael</a:t>
            </a:r>
            <a:r>
              <a:rPr lang="tr-TR" sz="2300" dirty="0"/>
              <a:t> kim olduğunu açıklar</a:t>
            </a:r>
            <a:br>
              <a:rPr lang="tr-TR" sz="2300" dirty="0"/>
            </a:br>
            <a:r>
              <a:rPr lang="tr-TR" sz="2300" dirty="0"/>
              <a:t>13:1-14:15   </a:t>
            </a:r>
            <a:r>
              <a:rPr lang="tr-TR" sz="2300" dirty="0" err="1"/>
              <a:t>Tobit</a:t>
            </a:r>
            <a:r>
              <a:rPr lang="tr-TR" sz="2300" dirty="0"/>
              <a:t> Tanrı '</a:t>
            </a:r>
            <a:r>
              <a:rPr lang="tr-TR" sz="2300" dirty="0" err="1"/>
              <a:t>yı</a:t>
            </a:r>
            <a:r>
              <a:rPr lang="tr-TR" sz="2300" dirty="0"/>
              <a:t> över ve </a:t>
            </a:r>
            <a:r>
              <a:rPr lang="tr-TR" sz="2300" dirty="0" err="1"/>
              <a:t>Tobyas</a:t>
            </a:r>
            <a:r>
              <a:rPr lang="tr-TR" sz="2300" dirty="0"/>
              <a:t> 'a öğüt verir</a:t>
            </a:r>
          </a:p>
          <a:p>
            <a:endParaRPr lang="tr-TR" sz="2300" dirty="0"/>
          </a:p>
        </p:txBody>
      </p:sp>
    </p:spTree>
    <p:extLst>
      <p:ext uri="{BB962C8B-B14F-4D97-AF65-F5344CB8AC3E}">
        <p14:creationId xmlns:p14="http://schemas.microsoft.com/office/powerpoint/2010/main" val="20048811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260648"/>
            <a:ext cx="8229600" cy="6063952"/>
          </a:xfrm>
        </p:spPr>
        <p:txBody>
          <a:bodyPr>
            <a:normAutofit/>
          </a:bodyPr>
          <a:lstStyle/>
          <a:p>
            <a:pPr algn="r"/>
            <a:r>
              <a:rPr lang="tr-TR" b="1" dirty="0" smtClean="0"/>
              <a:t>YUDİT'İN KİTABI</a:t>
            </a:r>
            <a:endParaRPr lang="tr-TR" dirty="0" smtClean="0"/>
          </a:p>
          <a:p>
            <a:r>
              <a:rPr lang="tr-TR" dirty="0" err="1" smtClean="0"/>
              <a:t>Yudit'in</a:t>
            </a:r>
            <a:r>
              <a:rPr lang="tr-TR" dirty="0" smtClean="0"/>
              <a:t> Kitabı </a:t>
            </a:r>
            <a:r>
              <a:rPr lang="tr-TR" dirty="0" err="1" smtClean="0"/>
              <a:t>Yahudiler'in</a:t>
            </a:r>
            <a:r>
              <a:rPr lang="tr-TR" dirty="0" smtClean="0"/>
              <a:t> düşman bir ordu tarafından yok edilme tehdidi altında yaşadığı günleri anlatır. Öykünün kahramanı </a:t>
            </a:r>
            <a:r>
              <a:rPr lang="tr-TR" dirty="0" err="1" smtClean="0"/>
              <a:t>Yudit</a:t>
            </a:r>
            <a:r>
              <a:rPr lang="tr-TR" dirty="0" smtClean="0"/>
              <a:t>, inancına içtenlikle bağlı dul bir kadındır. Kendisi Musa yasasının gereğini yapmaktadır. </a:t>
            </a:r>
            <a:r>
              <a:rPr lang="tr-TR" dirty="0" err="1" smtClean="0"/>
              <a:t>Holofernes'i</a:t>
            </a:r>
            <a:r>
              <a:rPr lang="tr-TR" dirty="0" smtClean="0"/>
              <a:t> öldürüp </a:t>
            </a:r>
            <a:r>
              <a:rPr lang="tr-TR" dirty="0" err="1" smtClean="0"/>
              <a:t>Yahudiler'i</a:t>
            </a:r>
            <a:r>
              <a:rPr lang="tr-TR" dirty="0" smtClean="0"/>
              <a:t> etkileyici biçimde kurtarır ve bu işi yaparken Tanrı­nın yardımına güvenir.</a:t>
            </a:r>
          </a:p>
          <a:p>
            <a:pPr lvl="1"/>
            <a:r>
              <a:rPr lang="tr-TR" sz="1800" b="1" dirty="0"/>
              <a:t>Ana Hatlar</a:t>
            </a:r>
            <a:endParaRPr lang="tr-TR" sz="1800" dirty="0"/>
          </a:p>
          <a:p>
            <a:pPr lvl="1"/>
            <a:r>
              <a:rPr lang="tr-TR" sz="1800" dirty="0"/>
              <a:t>1:1-7:32  İsrailliler yok edilme tehdidi altındadırlar </a:t>
            </a:r>
          </a:p>
          <a:p>
            <a:pPr lvl="1"/>
            <a:r>
              <a:rPr lang="tr-TR" sz="1800" dirty="0"/>
              <a:t>8:1-13:20  </a:t>
            </a:r>
            <a:r>
              <a:rPr lang="tr-TR" sz="1800" dirty="0" err="1"/>
              <a:t>Yudit</a:t>
            </a:r>
            <a:r>
              <a:rPr lang="tr-TR" sz="1800" dirty="0"/>
              <a:t> </a:t>
            </a:r>
            <a:r>
              <a:rPr lang="tr-TR" sz="1800" dirty="0" err="1"/>
              <a:t>Yahudiler'i</a:t>
            </a:r>
            <a:r>
              <a:rPr lang="tr-TR" sz="1800" dirty="0"/>
              <a:t> kurtarır </a:t>
            </a:r>
          </a:p>
          <a:p>
            <a:pPr lvl="1"/>
            <a:r>
              <a:rPr lang="tr-TR" sz="1800" dirty="0"/>
              <a:t>14:1-16:25   </a:t>
            </a:r>
            <a:r>
              <a:rPr lang="tr-TR" sz="1800" dirty="0" err="1"/>
              <a:t>İsrailliler'in</a:t>
            </a:r>
            <a:r>
              <a:rPr lang="tr-TR" sz="1800" dirty="0"/>
              <a:t> zaferi</a:t>
            </a:r>
          </a:p>
          <a:p>
            <a:endParaRPr lang="tr-TR" dirty="0"/>
          </a:p>
        </p:txBody>
      </p:sp>
    </p:spTree>
    <p:extLst>
      <p:ext uri="{BB962C8B-B14F-4D97-AF65-F5344CB8AC3E}">
        <p14:creationId xmlns:p14="http://schemas.microsoft.com/office/powerpoint/2010/main" val="31189669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260648"/>
            <a:ext cx="8229600" cy="6063952"/>
          </a:xfrm>
        </p:spPr>
        <p:txBody>
          <a:bodyPr>
            <a:normAutofit/>
          </a:bodyPr>
          <a:lstStyle/>
          <a:p>
            <a:pPr algn="r"/>
            <a:r>
              <a:rPr lang="tr-TR" b="1" dirty="0" smtClean="0"/>
              <a:t>ESTER KİTABI</a:t>
            </a:r>
            <a:br>
              <a:rPr lang="tr-TR" b="1" dirty="0" smtClean="0"/>
            </a:br>
            <a:r>
              <a:rPr lang="tr-TR" b="1" dirty="0" smtClean="0"/>
              <a:t/>
            </a:r>
            <a:br>
              <a:rPr lang="tr-TR" b="1" dirty="0" smtClean="0"/>
            </a:br>
            <a:endParaRPr lang="tr-TR" dirty="0" smtClean="0"/>
          </a:p>
          <a:p>
            <a:r>
              <a:rPr lang="tr-TR" dirty="0" smtClean="0"/>
              <a:t>Ester Kitabı'nın Yunancası İbranice aslının bir çevirisi, uyarlaması ve ge­nişletilmiş şeklidir. Olaylar zinciri aşağı yukarı aynıdır, ancak metinde birçok değişiklikler yapılmıştır. Bu arada özel adların bazıları değişiktir ve kitapta güçlü dinsel düşüncelere büyük yer verilmiştir. Kitaba ayrıca değişik olarak önsöz, sonuç, bazı belgeler ve dualar eklenmiştir.</a:t>
            </a:r>
          </a:p>
          <a:p>
            <a:pPr lvl="1"/>
            <a:r>
              <a:rPr lang="tr-TR" sz="1800" b="1" dirty="0"/>
              <a:t>Ana Hatlar </a:t>
            </a:r>
            <a:endParaRPr lang="tr-TR" sz="1800" dirty="0"/>
          </a:p>
          <a:p>
            <a:pPr lvl="1"/>
            <a:r>
              <a:rPr lang="tr-TR" sz="1800" dirty="0"/>
              <a:t>A: 1-2:23  Ester 'in kraliçe oluşu</a:t>
            </a:r>
          </a:p>
          <a:p>
            <a:pPr lvl="1"/>
            <a:r>
              <a:rPr lang="tr-TR" sz="1800" dirty="0"/>
              <a:t>3:1-5:14   Yahudiler 'e karşı </a:t>
            </a:r>
            <a:r>
              <a:rPr lang="tr-TR" sz="1800" dirty="0" err="1"/>
              <a:t>Haman</a:t>
            </a:r>
            <a:r>
              <a:rPr lang="tr-TR" sz="1800" dirty="0"/>
              <a:t> '</a:t>
            </a:r>
            <a:r>
              <a:rPr lang="tr-TR" sz="1800" dirty="0" err="1"/>
              <a:t>ın</a:t>
            </a:r>
            <a:r>
              <a:rPr lang="tr-TR" sz="1800" dirty="0"/>
              <a:t> çevirdiği entrika</a:t>
            </a:r>
          </a:p>
          <a:p>
            <a:pPr lvl="1"/>
            <a:r>
              <a:rPr lang="tr-TR" sz="1800" dirty="0"/>
              <a:t>6:1- 7:10  </a:t>
            </a:r>
            <a:r>
              <a:rPr lang="tr-TR" sz="1800" dirty="0" err="1"/>
              <a:t>Haman</a:t>
            </a:r>
            <a:r>
              <a:rPr lang="tr-TR" sz="1800" dirty="0"/>
              <a:t> '</a:t>
            </a:r>
            <a:r>
              <a:rPr lang="tr-TR" sz="1800" dirty="0" err="1"/>
              <a:t>ın</a:t>
            </a:r>
            <a:r>
              <a:rPr lang="tr-TR" sz="1800" dirty="0"/>
              <a:t> öldürülmesi</a:t>
            </a:r>
          </a:p>
          <a:p>
            <a:endParaRPr lang="tr-TR" dirty="0"/>
          </a:p>
        </p:txBody>
      </p:sp>
    </p:spTree>
    <p:extLst>
      <p:ext uri="{BB962C8B-B14F-4D97-AF65-F5344CB8AC3E}">
        <p14:creationId xmlns:p14="http://schemas.microsoft.com/office/powerpoint/2010/main" val="26608545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332656"/>
            <a:ext cx="8229600" cy="5991944"/>
          </a:xfrm>
        </p:spPr>
        <p:txBody>
          <a:bodyPr>
            <a:normAutofit fontScale="92500" lnSpcReduction="20000"/>
          </a:bodyPr>
          <a:lstStyle/>
          <a:p>
            <a:pPr algn="r"/>
            <a:r>
              <a:rPr lang="tr-TR" b="1" dirty="0" smtClean="0"/>
              <a:t>BİLGELİK KİTABI</a:t>
            </a:r>
            <a:endParaRPr lang="tr-TR" dirty="0" smtClean="0"/>
          </a:p>
          <a:p>
            <a:pPr algn="r"/>
            <a:endParaRPr lang="tr-TR" dirty="0" smtClean="0"/>
          </a:p>
          <a:p>
            <a:r>
              <a:rPr lang="tr-TR" dirty="0" smtClean="0"/>
              <a:t>Bu kitapta "Bilgelik" ve "Ruhsal Öğüt Veren Kişi" yapıtlarının Süleyman 'a ilişkin olduğu belirtilir. İ. Ö. son yüzyılda yazılan bu kitap, iyi eğitim görmüş, yunanlılaşmış bir Yahudi'nin etkileyici Yunancası'yla, geç kaleme alınmış bir yapıttır. Kitabın son bölümleri Yahudilerin Mısır'dan çıkışlarıyla ilgilidir. Bunun, Tanrı'nın sağgörülü bilgeliğine en eksiksiz örnek olduğu belirtilir. Ayrıca bu bölümlerde putperestlik konusunda uzun bir arasöz vardır.</a:t>
            </a:r>
          </a:p>
          <a:p>
            <a:r>
              <a:rPr lang="tr-TR" dirty="0" smtClean="0"/>
              <a:t>İncil 'in yazarları bu yapıt konusunda bilgi edinip birçok yerde bundan yararlanmışlardır.</a:t>
            </a:r>
          </a:p>
          <a:p>
            <a:r>
              <a:rPr lang="tr-TR" dirty="0" smtClean="0"/>
              <a:t>İyi düzenlenmiş bu kitabın içeriği başlıca üç konuda özetlenebilir:</a:t>
            </a:r>
          </a:p>
          <a:p>
            <a:pPr lvl="1"/>
            <a:r>
              <a:rPr lang="tr-TR" b="1" dirty="0" smtClean="0"/>
              <a:t>Ana Hatlar </a:t>
            </a:r>
            <a:br>
              <a:rPr lang="tr-TR" b="1" dirty="0" smtClean="0"/>
            </a:br>
            <a:r>
              <a:rPr lang="tr-TR" dirty="0" smtClean="0"/>
              <a:t>1: 1-5:23   Bilgelik ve insanın yargısı </a:t>
            </a:r>
            <a:br>
              <a:rPr lang="tr-TR" dirty="0" smtClean="0"/>
            </a:br>
            <a:r>
              <a:rPr lang="tr-TR" dirty="0" smtClean="0"/>
              <a:t>6:1-9:18   Bilgeliğin kökeni, niteliği ve etkileri </a:t>
            </a:r>
            <a:br>
              <a:rPr lang="tr-TR" dirty="0" smtClean="0"/>
            </a:br>
            <a:r>
              <a:rPr lang="tr-TR" dirty="0" smtClean="0"/>
              <a:t>10:1-19:22   Tarih boyunca bilgelik ve Tanrı</a:t>
            </a:r>
          </a:p>
          <a:p>
            <a:endParaRPr lang="tr-TR" dirty="0"/>
          </a:p>
        </p:txBody>
      </p:sp>
    </p:spTree>
    <p:extLst>
      <p:ext uri="{BB962C8B-B14F-4D97-AF65-F5344CB8AC3E}">
        <p14:creationId xmlns:p14="http://schemas.microsoft.com/office/powerpoint/2010/main" val="19953296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88640"/>
            <a:ext cx="8229600" cy="6135960"/>
          </a:xfrm>
        </p:spPr>
        <p:txBody>
          <a:bodyPr>
            <a:normAutofit fontScale="62500" lnSpcReduction="20000"/>
          </a:bodyPr>
          <a:lstStyle/>
          <a:p>
            <a:pPr algn="r"/>
            <a:r>
              <a:rPr lang="tr-TR" b="1" dirty="0" smtClean="0"/>
              <a:t>SİRAK KİTABI</a:t>
            </a:r>
            <a:br>
              <a:rPr lang="tr-TR" b="1" dirty="0" smtClean="0"/>
            </a:br>
            <a:endParaRPr lang="tr-TR" dirty="0" smtClean="0"/>
          </a:p>
          <a:p>
            <a:r>
              <a:rPr lang="tr-TR" sz="3200" dirty="0"/>
              <a:t>Bu kitap ilk önce İbranice yazıldı. Kitapta belirtildiği gibi, İ.Ö. 132'de yazarın torunu kitabı Yunanca 'ya çevirdi. Bu çeviri Yunanca yazılı Kutsal Kitabın içine alındı, ikinci başlık olarak şöyle dendi: "</a:t>
            </a:r>
            <a:r>
              <a:rPr lang="tr-TR" sz="3200" dirty="0" err="1"/>
              <a:t>Yeşu</a:t>
            </a:r>
            <a:r>
              <a:rPr lang="tr-TR" sz="3200" dirty="0"/>
              <a:t> Ben </a:t>
            </a:r>
            <a:r>
              <a:rPr lang="tr-TR" sz="3200" dirty="0" err="1"/>
              <a:t>Sirak'ın</a:t>
            </a:r>
            <a:r>
              <a:rPr lang="tr-TR" sz="3200" dirty="0"/>
              <a:t> Bilgeliği". Yahudiler bu kitabı Kutsal Kitap '</a:t>
            </a:r>
            <a:r>
              <a:rPr lang="tr-TR" sz="3200" dirty="0" err="1"/>
              <a:t>ın</a:t>
            </a:r>
            <a:r>
              <a:rPr lang="tr-TR" sz="3200" dirty="0"/>
              <a:t> bir bölümü olarak kabul etmemektedir. Latince başlığı "</a:t>
            </a:r>
            <a:r>
              <a:rPr lang="tr-TR" sz="3200" dirty="0" err="1"/>
              <a:t>Ecclesiasticus</a:t>
            </a:r>
            <a:r>
              <a:rPr lang="tr-TR" sz="3200" dirty="0"/>
              <a:t>" (Kilisenin Kitabı)dır. Sinagogun bu kitabı geri çevirmesine karşın kilisenin onu onayladığını belirtir.</a:t>
            </a:r>
          </a:p>
          <a:p>
            <a:r>
              <a:rPr lang="tr-TR" sz="3200" dirty="0"/>
              <a:t>Kitabın büyük bir bölümü, dünya işleriyle ilgili bilgece sözlerden, toplumsal sağduyuyu kapsayan özdeyişlerden, atasözlerinden oluşmuştur. Ama kitapta Musa'nın yasasına büyük saygı, sevgi gösterilmekte ve Eski </a:t>
            </a:r>
            <a:r>
              <a:rPr lang="tr-TR" sz="3200" dirty="0" err="1"/>
              <a:t>Antlaşma'nın</a:t>
            </a:r>
            <a:r>
              <a:rPr lang="tr-TR" sz="3200" dirty="0"/>
              <a:t> (Tevrat) seçkin kişileri, </a:t>
            </a:r>
            <a:r>
              <a:rPr lang="tr-TR" sz="3200" dirty="0" err="1"/>
              <a:t>Hanok</a:t>
            </a:r>
            <a:r>
              <a:rPr lang="tr-TR" sz="3200" dirty="0"/>
              <a:t> 'tan </a:t>
            </a:r>
            <a:r>
              <a:rPr lang="tr-TR" sz="3200" dirty="0" err="1"/>
              <a:t>Nehemya</a:t>
            </a:r>
            <a:r>
              <a:rPr lang="tr-TR" sz="3200" dirty="0"/>
              <a:t> 'ya dek ulu sayılmaktadır.</a:t>
            </a:r>
          </a:p>
          <a:p>
            <a:endParaRPr lang="tr-TR" b="1" dirty="0" smtClean="0"/>
          </a:p>
          <a:p>
            <a:r>
              <a:rPr lang="tr-TR" b="1" dirty="0" smtClean="0"/>
              <a:t>Ana Hatlar </a:t>
            </a:r>
            <a:r>
              <a:rPr lang="tr-TR" dirty="0" smtClean="0"/>
              <a:t/>
            </a:r>
            <a:br>
              <a:rPr lang="tr-TR" dirty="0" smtClean="0"/>
            </a:br>
            <a:r>
              <a:rPr lang="tr-TR" dirty="0" smtClean="0"/>
              <a:t>1:1-23:27      Bilgeliğe övgü (1. bölüm)</a:t>
            </a:r>
          </a:p>
          <a:p>
            <a:r>
              <a:rPr lang="tr-TR" dirty="0" smtClean="0"/>
              <a:t>  a.  1:1-16:23    Görev, ödül ve öğüt</a:t>
            </a:r>
          </a:p>
          <a:p>
            <a:r>
              <a:rPr lang="tr-TR" dirty="0" smtClean="0"/>
              <a:t>  b.  16:24-23:27    Tanrı '</a:t>
            </a:r>
            <a:r>
              <a:rPr lang="tr-TR" dirty="0" err="1" smtClean="0"/>
              <a:t>nın</a:t>
            </a:r>
            <a:r>
              <a:rPr lang="tr-TR" dirty="0" smtClean="0"/>
              <a:t> bilgeliği ve insansal yanıt</a:t>
            </a:r>
            <a:br>
              <a:rPr lang="tr-TR" dirty="0" smtClean="0"/>
            </a:br>
            <a:r>
              <a:rPr lang="tr-TR" dirty="0" smtClean="0"/>
              <a:t>24:1-50:21    Bilgeliğe övgü (2. bölüm)</a:t>
            </a:r>
          </a:p>
          <a:p>
            <a:r>
              <a:rPr lang="tr-TR" dirty="0" smtClean="0"/>
              <a:t>  a.  24:1-32:13    Bilgelik ve erdem</a:t>
            </a:r>
          </a:p>
          <a:p>
            <a:r>
              <a:rPr lang="tr-TR" dirty="0" smtClean="0"/>
              <a:t>  b.  32:14-42:14    Tanrı '</a:t>
            </a:r>
            <a:r>
              <a:rPr lang="tr-TR" dirty="0" err="1" smtClean="0"/>
              <a:t>nın</a:t>
            </a:r>
            <a:r>
              <a:rPr lang="tr-TR" dirty="0" smtClean="0"/>
              <a:t> bilgeliği ve insanın tapınışı ve işi</a:t>
            </a:r>
          </a:p>
          <a:p>
            <a:r>
              <a:rPr lang="tr-TR" dirty="0" smtClean="0"/>
              <a:t>  c.  42:15-43:33    Tanrı'nın doğadaki görkemi</a:t>
            </a:r>
          </a:p>
          <a:p>
            <a:r>
              <a:rPr lang="tr-TR" dirty="0" smtClean="0"/>
              <a:t>  d.  44:1-50:21    Atalara övgü</a:t>
            </a:r>
            <a:br>
              <a:rPr lang="tr-TR" dirty="0" smtClean="0"/>
            </a:br>
            <a:r>
              <a:rPr lang="tr-TR" dirty="0" smtClean="0"/>
              <a:t>50:22-51:30    Sonuç</a:t>
            </a:r>
          </a:p>
          <a:p>
            <a:endParaRPr lang="tr-TR" dirty="0"/>
          </a:p>
        </p:txBody>
      </p:sp>
    </p:spTree>
    <p:extLst>
      <p:ext uri="{BB962C8B-B14F-4D97-AF65-F5344CB8AC3E}">
        <p14:creationId xmlns:p14="http://schemas.microsoft.com/office/powerpoint/2010/main" val="1260003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29600" cy="504056"/>
          </a:xfrm>
        </p:spPr>
        <p:txBody>
          <a:bodyPr>
            <a:normAutofit fontScale="90000"/>
          </a:bodyPr>
          <a:lstStyle/>
          <a:p>
            <a:pPr algn="r"/>
            <a:r>
              <a:rPr lang="tr-TR" dirty="0" smtClean="0"/>
              <a:t>Tekvin</a:t>
            </a:r>
            <a:endParaRPr lang="tr-TR" dirty="0"/>
          </a:p>
        </p:txBody>
      </p:sp>
      <p:sp>
        <p:nvSpPr>
          <p:cNvPr id="3" name="2 İçerik Yer Tutucusu"/>
          <p:cNvSpPr>
            <a:spLocks noGrp="1"/>
          </p:cNvSpPr>
          <p:nvPr>
            <p:ph idx="1"/>
          </p:nvPr>
        </p:nvSpPr>
        <p:spPr>
          <a:xfrm>
            <a:off x="1981200" y="764704"/>
            <a:ext cx="8229600" cy="5832648"/>
          </a:xfrm>
        </p:spPr>
        <p:txBody>
          <a:bodyPr>
            <a:normAutofit fontScale="40000" lnSpcReduction="20000"/>
          </a:bodyPr>
          <a:lstStyle/>
          <a:p>
            <a:r>
              <a:rPr lang="tr-TR" sz="4000" dirty="0"/>
              <a:t>Yaratılış Kitabı bize evrenin ve insanın yaratılışını, günahın ve dünyada çekilen acıların başlangıcını, Tanrı'nın insanlığa yaklaşım biçimini anlatmak­tadır. Yaratılış Kitabı'nı iki ana bölüme ayırabiliriz:</a:t>
            </a:r>
          </a:p>
          <a:p>
            <a:r>
              <a:rPr lang="tr-TR" sz="4000" dirty="0"/>
              <a:t> 1-11 bölümleri, dünyanın yaratılışı ve ilk insanların öyküsüdür. Adem'le Havva'nın, </a:t>
            </a:r>
            <a:r>
              <a:rPr lang="tr-TR" sz="4000" dirty="0" err="1"/>
              <a:t>Kayin'le</a:t>
            </a:r>
            <a:r>
              <a:rPr lang="tr-TR" sz="4000" dirty="0"/>
              <a:t> Habil'in, Nuh'un, Tufan'ın, </a:t>
            </a:r>
            <a:r>
              <a:rPr lang="tr-TR" sz="4000" dirty="0" err="1"/>
              <a:t>Babil</a:t>
            </a:r>
            <a:r>
              <a:rPr lang="tr-TR" sz="4000" dirty="0"/>
              <a:t> Kulesi'nin öy­küsünü içerir.</a:t>
            </a:r>
          </a:p>
          <a:p>
            <a:r>
              <a:rPr lang="tr-TR" sz="4000" dirty="0"/>
              <a:t> 12-50 bölümleri, </a:t>
            </a:r>
            <a:r>
              <a:rPr lang="tr-TR" sz="4000" dirty="0" err="1"/>
              <a:t>İsrailliler'in</a:t>
            </a:r>
            <a:r>
              <a:rPr lang="tr-TR" sz="4000" dirty="0"/>
              <a:t> ilk atalarının öyküsüdür. Önce imanı ve Tanrı'ya itaatiyle bilinen İbrahim'den söz eder. Bunu İbrahim'in oğlu İshak'ın, torunu Yakup'un ve Yakup'un on iki oğlunun öyküsü izler. Bun­lardan Yusuf'un öyküsüyle, Yakup ve oğullarını Mısır'da yaşamaya sü­rükleyen olayların öyküsü özel bir yer tutar.</a:t>
            </a:r>
          </a:p>
          <a:p>
            <a:r>
              <a:rPr lang="tr-TR" sz="4000" dirty="0"/>
              <a:t>Kitap insanın öyküsünü anlatmakla birlikte konunun odağında Tanrı var­dır. Her şeyi yaratan, günahlıyı yargılayıp cezalandıran, halkına yardım ve öncülük eden hep O'dur. Kitap Tanrı'ya iman eden kişilerin öyküsünü kayda geçirmek ve sonraki kuşakların aynı imanı sürdürmelerini sağlamak için ya­zıldı.</a:t>
            </a:r>
          </a:p>
          <a:p>
            <a:r>
              <a:rPr lang="tr-TR" sz="4000" dirty="0"/>
              <a:t>Geleneksel kanıya göre Yaratılış, Mısır'dan Çıkış, </a:t>
            </a:r>
            <a:r>
              <a:rPr lang="tr-TR" sz="4000" dirty="0" err="1"/>
              <a:t>Levililer</a:t>
            </a:r>
            <a:r>
              <a:rPr lang="tr-TR" sz="4000" dirty="0"/>
              <a:t>, Çölde Sayım ve Yasanın Tekrarı kitaplarının yazarı Musa'dır. Bu beş kitap İbranice "Tora" diye bilinir. Türkçe Tevrat sözcüğü de </a:t>
            </a:r>
            <a:r>
              <a:rPr lang="tr-TR" sz="4000" dirty="0" err="1"/>
              <a:t>Tora'dan</a:t>
            </a:r>
            <a:r>
              <a:rPr lang="tr-TR" sz="4000" dirty="0"/>
              <a:t> geliyor.</a:t>
            </a:r>
          </a:p>
          <a:p>
            <a:endParaRPr lang="tr-TR" dirty="0" smtClean="0"/>
          </a:p>
          <a:p>
            <a:r>
              <a:rPr lang="tr-TR" b="1" dirty="0" smtClean="0"/>
              <a:t>Ana Hatlar</a:t>
            </a:r>
            <a:endParaRPr lang="tr-TR" dirty="0" smtClean="0"/>
          </a:p>
          <a:p>
            <a:r>
              <a:rPr lang="tr-TR" dirty="0" smtClean="0"/>
              <a:t>1:1-2:25       Evrenin ve insanın yaratılışı</a:t>
            </a:r>
          </a:p>
          <a:p>
            <a:r>
              <a:rPr lang="tr-TR" dirty="0" smtClean="0"/>
              <a:t>3:1-24          Günahın ve acı çekmenin başlangıcı</a:t>
            </a:r>
          </a:p>
          <a:p>
            <a:r>
              <a:rPr lang="tr-TR" dirty="0" smtClean="0"/>
              <a:t>4:1 -5:32      Adem 'den Nuh 'a</a:t>
            </a:r>
          </a:p>
          <a:p>
            <a:r>
              <a:rPr lang="tr-TR" dirty="0" smtClean="0"/>
              <a:t>6:1-10:32     Nuh ve Tufan</a:t>
            </a:r>
          </a:p>
          <a:p>
            <a:r>
              <a:rPr lang="tr-TR" dirty="0" smtClean="0"/>
              <a:t>11:1-9          </a:t>
            </a:r>
            <a:r>
              <a:rPr lang="tr-TR" dirty="0" err="1" smtClean="0"/>
              <a:t>Babil</a:t>
            </a:r>
            <a:r>
              <a:rPr lang="tr-TR" dirty="0" smtClean="0"/>
              <a:t> Kulesi</a:t>
            </a:r>
          </a:p>
          <a:p>
            <a:r>
              <a:rPr lang="tr-TR" dirty="0" smtClean="0"/>
              <a:t>11:10-32      Şam'dan İbrahim'e</a:t>
            </a:r>
          </a:p>
          <a:p>
            <a:r>
              <a:rPr lang="tr-TR" dirty="0" smtClean="0"/>
              <a:t>12:1-35:29   İlk atalar: İbrahim, İshak, Yakup</a:t>
            </a:r>
          </a:p>
          <a:p>
            <a:r>
              <a:rPr lang="tr-TR" dirty="0" smtClean="0"/>
              <a:t>36:1-43        </a:t>
            </a:r>
            <a:r>
              <a:rPr lang="tr-TR" dirty="0" err="1" smtClean="0"/>
              <a:t>Esav'ın</a:t>
            </a:r>
            <a:r>
              <a:rPr lang="tr-TR" dirty="0" smtClean="0"/>
              <a:t> soyu</a:t>
            </a:r>
          </a:p>
          <a:p>
            <a:r>
              <a:rPr lang="tr-TR" dirty="0" smtClean="0"/>
              <a:t>37:1-45:28   Yusuf'la kardeşleri</a:t>
            </a:r>
          </a:p>
          <a:p>
            <a:r>
              <a:rPr lang="tr-TR" dirty="0" smtClean="0"/>
              <a:t>46:1-50:26   İsrailliler Mısır'da </a:t>
            </a:r>
          </a:p>
          <a:p>
            <a:endParaRPr lang="tr-TR" dirty="0"/>
          </a:p>
        </p:txBody>
      </p:sp>
    </p:spTree>
    <p:extLst>
      <p:ext uri="{BB962C8B-B14F-4D97-AF65-F5344CB8AC3E}">
        <p14:creationId xmlns:p14="http://schemas.microsoft.com/office/powerpoint/2010/main" val="252374903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88640"/>
            <a:ext cx="8229600" cy="6135960"/>
          </a:xfrm>
        </p:spPr>
        <p:txBody>
          <a:bodyPr>
            <a:normAutofit/>
          </a:bodyPr>
          <a:lstStyle/>
          <a:p>
            <a:pPr algn="r"/>
            <a:r>
              <a:rPr lang="tr-TR" b="1" dirty="0" smtClean="0"/>
              <a:t>BARUK'UN KİTABI</a:t>
            </a:r>
            <a:br>
              <a:rPr lang="tr-TR" b="1" dirty="0" smtClean="0"/>
            </a:br>
            <a:endParaRPr lang="tr-TR" dirty="0" smtClean="0"/>
          </a:p>
          <a:p>
            <a:r>
              <a:rPr lang="tr-TR" dirty="0" err="1" smtClean="0"/>
              <a:t>Baruk'un</a:t>
            </a:r>
            <a:r>
              <a:rPr lang="tr-TR" dirty="0" smtClean="0"/>
              <a:t> Kitabı, Peygamber  </a:t>
            </a:r>
            <a:r>
              <a:rPr lang="tr-TR" dirty="0" err="1" smtClean="0"/>
              <a:t>Yeremya'nın</a:t>
            </a:r>
            <a:r>
              <a:rPr lang="tr-TR" dirty="0" smtClean="0"/>
              <a:t> sekreteri </a:t>
            </a:r>
            <a:r>
              <a:rPr lang="tr-TR" dirty="0" err="1" smtClean="0"/>
              <a:t>Baruk'a</a:t>
            </a:r>
            <a:r>
              <a:rPr lang="tr-TR" dirty="0" smtClean="0"/>
              <a:t> ait olduğu söylenen dört ayrı kısa söylevden oluşmaktadır (Yer.32:12; 36:4). Çeşitli tarihlerde yazılan bu söylevlerin aslında İbranice kaleme alınmış olmaları olasıdır. Belirli bir süre sonra bunlardan tek bir belge oluşturulmuştur.</a:t>
            </a:r>
          </a:p>
          <a:p>
            <a:pPr lvl="2"/>
            <a:r>
              <a:rPr lang="tr-TR" b="1" dirty="0" smtClean="0"/>
              <a:t>Ana Hatlar </a:t>
            </a:r>
            <a:endParaRPr lang="tr-TR" dirty="0" smtClean="0"/>
          </a:p>
          <a:p>
            <a:pPr lvl="2"/>
            <a:r>
              <a:rPr lang="tr-TR" dirty="0" smtClean="0"/>
              <a:t>1:1-14  Tarihsel önsöz</a:t>
            </a:r>
          </a:p>
          <a:p>
            <a:pPr lvl="2"/>
            <a:r>
              <a:rPr lang="tr-TR" dirty="0" smtClean="0"/>
              <a:t>1:15-3:8  Günah çıkartma ve kurtuluş duası</a:t>
            </a:r>
          </a:p>
          <a:p>
            <a:pPr lvl="2"/>
            <a:r>
              <a:rPr lang="tr-TR" dirty="0" smtClean="0"/>
              <a:t>3:9-4:4  Bilgeliğe övgü</a:t>
            </a:r>
          </a:p>
          <a:p>
            <a:pPr lvl="2"/>
            <a:r>
              <a:rPr lang="tr-TR" dirty="0" smtClean="0"/>
              <a:t>4:5-5:9   </a:t>
            </a:r>
            <a:r>
              <a:rPr lang="tr-TR" dirty="0" err="1" smtClean="0"/>
              <a:t>Yeruşalim'e</a:t>
            </a:r>
            <a:r>
              <a:rPr lang="tr-TR" dirty="0" smtClean="0"/>
              <a:t> avuntu ve yardım</a:t>
            </a:r>
          </a:p>
          <a:p>
            <a:endParaRPr lang="tr-TR" dirty="0"/>
          </a:p>
        </p:txBody>
      </p:sp>
    </p:spTree>
    <p:extLst>
      <p:ext uri="{BB962C8B-B14F-4D97-AF65-F5344CB8AC3E}">
        <p14:creationId xmlns:p14="http://schemas.microsoft.com/office/powerpoint/2010/main" val="139554627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404664"/>
            <a:ext cx="8229600" cy="5919936"/>
          </a:xfrm>
        </p:spPr>
        <p:txBody>
          <a:bodyPr>
            <a:normAutofit/>
          </a:bodyPr>
          <a:lstStyle/>
          <a:p>
            <a:pPr algn="r"/>
            <a:r>
              <a:rPr lang="tr-TR" b="1" dirty="0" smtClean="0"/>
              <a:t>YEREMYA'NIN MEKTUBU</a:t>
            </a:r>
            <a:br>
              <a:rPr lang="tr-TR" b="1" dirty="0" smtClean="0"/>
            </a:br>
            <a:r>
              <a:rPr lang="tr-TR" b="1" dirty="0" smtClean="0"/>
              <a:t/>
            </a:r>
            <a:br>
              <a:rPr lang="tr-TR" b="1" dirty="0" smtClean="0"/>
            </a:br>
            <a:endParaRPr lang="tr-TR" dirty="0" smtClean="0"/>
          </a:p>
          <a:p>
            <a:r>
              <a:rPr lang="tr-TR" dirty="0" err="1" smtClean="0"/>
              <a:t>Yeremya</a:t>
            </a:r>
            <a:r>
              <a:rPr lang="tr-TR" dirty="0" smtClean="0"/>
              <a:t> '</a:t>
            </a:r>
            <a:r>
              <a:rPr lang="tr-TR" dirty="0" err="1" smtClean="0"/>
              <a:t>nın</a:t>
            </a:r>
            <a:r>
              <a:rPr lang="tr-TR" dirty="0" smtClean="0"/>
              <a:t> Mektubu '</a:t>
            </a:r>
            <a:r>
              <a:rPr lang="tr-TR" dirty="0" err="1" smtClean="0"/>
              <a:t>nun</a:t>
            </a:r>
            <a:r>
              <a:rPr lang="tr-TR" dirty="0" smtClean="0"/>
              <a:t> sürgün edilmek üzere olan </a:t>
            </a:r>
            <a:r>
              <a:rPr lang="tr-TR" dirty="0" err="1" smtClean="0"/>
              <a:t>Yahudiler'e</a:t>
            </a:r>
            <a:r>
              <a:rPr lang="tr-TR" dirty="0" smtClean="0"/>
              <a:t> </a:t>
            </a:r>
            <a:r>
              <a:rPr lang="tr-TR" dirty="0" err="1" smtClean="0"/>
              <a:t>Yeremya</a:t>
            </a:r>
            <a:r>
              <a:rPr lang="tr-TR" dirty="0" smtClean="0"/>
              <a:t> Peygamber tarafından mektup şeklinde yazıldığı söylenmektedir. Özellikle putperestliği kınayan uzun bölümler içerir.</a:t>
            </a:r>
          </a:p>
          <a:p>
            <a:pPr lvl="2"/>
            <a:endParaRPr lang="tr-TR" b="1" dirty="0" smtClean="0"/>
          </a:p>
          <a:p>
            <a:pPr lvl="2"/>
            <a:r>
              <a:rPr lang="tr-TR" b="1" dirty="0" smtClean="0"/>
              <a:t>Ana Hatlar </a:t>
            </a:r>
            <a:endParaRPr lang="tr-TR" dirty="0" smtClean="0"/>
          </a:p>
          <a:p>
            <a:pPr lvl="2"/>
            <a:r>
              <a:rPr lang="tr-TR" dirty="0" smtClean="0"/>
              <a:t>1-40  Putların yararsızlığı</a:t>
            </a:r>
          </a:p>
          <a:p>
            <a:pPr lvl="2"/>
            <a:r>
              <a:rPr lang="tr-TR" dirty="0" smtClean="0"/>
              <a:t>41-73  Putlara tapmanın budalalığı</a:t>
            </a:r>
          </a:p>
          <a:p>
            <a:endParaRPr lang="tr-TR" dirty="0"/>
          </a:p>
        </p:txBody>
      </p:sp>
    </p:spTree>
    <p:extLst>
      <p:ext uri="{BB962C8B-B14F-4D97-AF65-F5344CB8AC3E}">
        <p14:creationId xmlns:p14="http://schemas.microsoft.com/office/powerpoint/2010/main" val="84179574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332656"/>
            <a:ext cx="8229600" cy="5991944"/>
          </a:xfrm>
        </p:spPr>
        <p:txBody>
          <a:bodyPr>
            <a:normAutofit lnSpcReduction="10000"/>
          </a:bodyPr>
          <a:lstStyle/>
          <a:p>
            <a:pPr algn="ctr">
              <a:buNone/>
            </a:pPr>
            <a:r>
              <a:rPr lang="tr-TR" b="1" dirty="0" smtClean="0"/>
              <a:t>AZARYA'NIN DUASI </a:t>
            </a:r>
          </a:p>
          <a:p>
            <a:pPr algn="ctr">
              <a:buNone/>
            </a:pPr>
            <a:r>
              <a:rPr lang="tr-TR" b="1" dirty="0" smtClean="0"/>
              <a:t>VE ÜÇ GENÇ ADAMIN EZGİSİ</a:t>
            </a:r>
            <a:br>
              <a:rPr lang="tr-TR" b="1" dirty="0" smtClean="0"/>
            </a:br>
            <a:endParaRPr lang="tr-TR" dirty="0" smtClean="0"/>
          </a:p>
          <a:p>
            <a:pPr>
              <a:buNone/>
            </a:pPr>
            <a:r>
              <a:rPr lang="tr-TR" dirty="0" smtClean="0"/>
              <a:t>	</a:t>
            </a:r>
            <a:r>
              <a:rPr lang="tr-TR" dirty="0" err="1" smtClean="0"/>
              <a:t>Azarya'nın</a:t>
            </a:r>
            <a:r>
              <a:rPr lang="tr-TR" dirty="0" smtClean="0"/>
              <a:t> Duası ve Üç Genç Adamın Ezgisi, </a:t>
            </a:r>
            <a:r>
              <a:rPr lang="tr-TR" dirty="0" err="1" smtClean="0"/>
              <a:t>Daniel</a:t>
            </a:r>
            <a:r>
              <a:rPr lang="tr-TR" dirty="0" smtClean="0"/>
              <a:t> Kitabı'nın Yunanca çevirisinde kitaba eklenen başlıca üç metinden biridir. </a:t>
            </a:r>
            <a:r>
              <a:rPr lang="tr-TR" dirty="0" err="1" smtClean="0"/>
              <a:t>Daniel</a:t>
            </a:r>
            <a:r>
              <a:rPr lang="tr-TR" dirty="0" smtClean="0"/>
              <a:t> 'in 3:23 ve 3:24 ayetleri arasına eklenen bu metin, Kral </a:t>
            </a:r>
            <a:r>
              <a:rPr lang="tr-TR" dirty="0" err="1" smtClean="0"/>
              <a:t>Nebukadnessar'ın</a:t>
            </a:r>
            <a:r>
              <a:rPr lang="tr-TR" dirty="0" smtClean="0"/>
              <a:t> kızgın fırına atmasından sonra </a:t>
            </a:r>
            <a:r>
              <a:rPr lang="tr-TR" dirty="0" err="1" smtClean="0"/>
              <a:t>Azarya</a:t>
            </a:r>
            <a:r>
              <a:rPr lang="tr-TR" dirty="0" smtClean="0"/>
              <a:t> '</a:t>
            </a:r>
            <a:r>
              <a:rPr lang="tr-TR" dirty="0" err="1" smtClean="0"/>
              <a:t>nın</a:t>
            </a:r>
            <a:r>
              <a:rPr lang="tr-TR" dirty="0" smtClean="0"/>
              <a:t> duasını ve üç genç adamın ezgisini kapsamaktadır.</a:t>
            </a:r>
            <a:br>
              <a:rPr lang="tr-TR" dirty="0" smtClean="0"/>
            </a:br>
            <a:r>
              <a:rPr lang="tr-TR" dirty="0" smtClean="0"/>
              <a:t/>
            </a:r>
            <a:br>
              <a:rPr lang="tr-TR" dirty="0" smtClean="0"/>
            </a:br>
            <a:endParaRPr lang="tr-TR" dirty="0" smtClean="0"/>
          </a:p>
          <a:p>
            <a:pPr lvl="1"/>
            <a:r>
              <a:rPr lang="tr-TR" b="1" dirty="0" smtClean="0"/>
              <a:t>Ana Hatlar </a:t>
            </a:r>
            <a:endParaRPr lang="tr-TR" dirty="0" smtClean="0"/>
          </a:p>
          <a:p>
            <a:pPr lvl="1"/>
            <a:r>
              <a:rPr lang="tr-TR" dirty="0" smtClean="0"/>
              <a:t>1-22  </a:t>
            </a:r>
            <a:r>
              <a:rPr lang="tr-TR" dirty="0" err="1" smtClean="0"/>
              <a:t>Azarya'nın</a:t>
            </a:r>
            <a:r>
              <a:rPr lang="tr-TR" dirty="0" smtClean="0"/>
              <a:t> duası</a:t>
            </a:r>
          </a:p>
          <a:p>
            <a:pPr lvl="1"/>
            <a:r>
              <a:rPr lang="tr-TR" dirty="0" smtClean="0"/>
              <a:t>23-27  Kızgın fırının tanımı</a:t>
            </a:r>
          </a:p>
          <a:p>
            <a:pPr lvl="1"/>
            <a:r>
              <a:rPr lang="tr-TR" dirty="0" smtClean="0"/>
              <a:t>28-68  Üç genç adamın ezgisi</a:t>
            </a:r>
          </a:p>
          <a:p>
            <a:endParaRPr lang="tr-TR" dirty="0"/>
          </a:p>
        </p:txBody>
      </p:sp>
    </p:spTree>
    <p:extLst>
      <p:ext uri="{BB962C8B-B14F-4D97-AF65-F5344CB8AC3E}">
        <p14:creationId xmlns:p14="http://schemas.microsoft.com/office/powerpoint/2010/main" val="257097408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260648"/>
            <a:ext cx="8229600" cy="6063952"/>
          </a:xfrm>
        </p:spPr>
        <p:txBody>
          <a:bodyPr>
            <a:normAutofit/>
          </a:bodyPr>
          <a:lstStyle/>
          <a:p>
            <a:pPr algn="r"/>
            <a:r>
              <a:rPr lang="tr-TR" b="1" dirty="0" smtClean="0"/>
              <a:t>SUZANNA</a:t>
            </a:r>
            <a:br>
              <a:rPr lang="tr-TR" b="1" dirty="0" smtClean="0"/>
            </a:br>
            <a:endParaRPr lang="tr-TR" dirty="0" smtClean="0"/>
          </a:p>
          <a:p>
            <a:r>
              <a:rPr lang="tr-TR" dirty="0" err="1" smtClean="0"/>
              <a:t>Daniel</a:t>
            </a:r>
            <a:r>
              <a:rPr lang="tr-TR" dirty="0" smtClean="0"/>
              <a:t> Kitabı '</a:t>
            </a:r>
            <a:r>
              <a:rPr lang="tr-TR" dirty="0" err="1" smtClean="0"/>
              <a:t>nın</a:t>
            </a:r>
            <a:r>
              <a:rPr lang="tr-TR" dirty="0" smtClean="0"/>
              <a:t> Yunanca çevirisi yapılırken eklenen bu parçaya konu olan </a:t>
            </a:r>
            <a:r>
              <a:rPr lang="tr-TR" dirty="0" err="1" smtClean="0"/>
              <a:t>Suzanna</a:t>
            </a:r>
            <a:r>
              <a:rPr lang="tr-TR" dirty="0" smtClean="0"/>
              <a:t>, zengin bir Yahudi'nin güzel ve erdemli eşidir. Haksız yere zinayla suçlanan </a:t>
            </a:r>
            <a:r>
              <a:rPr lang="tr-TR" dirty="0" err="1" smtClean="0"/>
              <a:t>Suzanna</a:t>
            </a:r>
            <a:r>
              <a:rPr lang="tr-TR" dirty="0" smtClean="0"/>
              <a:t> '</a:t>
            </a:r>
            <a:r>
              <a:rPr lang="tr-TR" dirty="0" err="1" smtClean="0"/>
              <a:t>nın</a:t>
            </a:r>
            <a:r>
              <a:rPr lang="tr-TR" dirty="0" smtClean="0"/>
              <a:t> </a:t>
            </a:r>
            <a:r>
              <a:rPr lang="tr-TR" dirty="0" err="1" smtClean="0"/>
              <a:t>Daniel</a:t>
            </a:r>
            <a:r>
              <a:rPr lang="tr-TR" dirty="0" smtClean="0"/>
              <a:t> 'in bilgeliğiyle aklanması anlatılır.</a:t>
            </a:r>
          </a:p>
          <a:p>
            <a:pPr lvl="2"/>
            <a:endParaRPr lang="tr-TR" b="1" dirty="0" smtClean="0"/>
          </a:p>
          <a:p>
            <a:pPr lvl="2"/>
            <a:r>
              <a:rPr lang="tr-TR" b="1" dirty="0" smtClean="0"/>
              <a:t>Ana Hatlar </a:t>
            </a:r>
            <a:endParaRPr lang="tr-TR" dirty="0" smtClean="0"/>
          </a:p>
          <a:p>
            <a:pPr lvl="2"/>
            <a:r>
              <a:rPr lang="tr-TR" dirty="0" smtClean="0"/>
              <a:t>7-27  İki kötü yargıç </a:t>
            </a:r>
            <a:r>
              <a:rPr lang="tr-TR" dirty="0" err="1" smtClean="0"/>
              <a:t>Suzanna'yı</a:t>
            </a:r>
            <a:r>
              <a:rPr lang="tr-TR" dirty="0" smtClean="0"/>
              <a:t> baştan çıkarmaya çalışıyor</a:t>
            </a:r>
          </a:p>
          <a:p>
            <a:pPr lvl="2"/>
            <a:r>
              <a:rPr lang="tr-TR" dirty="0" smtClean="0"/>
              <a:t>28-41  </a:t>
            </a:r>
            <a:r>
              <a:rPr lang="tr-TR" dirty="0" err="1" smtClean="0"/>
              <a:t>Suzanna</a:t>
            </a:r>
            <a:r>
              <a:rPr lang="tr-TR" dirty="0" smtClean="0"/>
              <a:t> ölüme mahkûm ediliyor</a:t>
            </a:r>
          </a:p>
          <a:p>
            <a:pPr lvl="2"/>
            <a:r>
              <a:rPr lang="tr-TR" dirty="0" smtClean="0"/>
              <a:t>42-64  </a:t>
            </a:r>
            <a:r>
              <a:rPr lang="tr-TR" dirty="0" err="1" smtClean="0"/>
              <a:t>Daniel</a:t>
            </a:r>
            <a:r>
              <a:rPr lang="tr-TR" dirty="0" smtClean="0"/>
              <a:t> </a:t>
            </a:r>
            <a:r>
              <a:rPr lang="tr-TR" dirty="0" err="1" smtClean="0"/>
              <a:t>Suzanna</a:t>
            </a:r>
            <a:r>
              <a:rPr lang="tr-TR" dirty="0" smtClean="0"/>
              <a:t> '</a:t>
            </a:r>
            <a:r>
              <a:rPr lang="tr-TR" dirty="0" err="1" smtClean="0"/>
              <a:t>yı</a:t>
            </a:r>
            <a:r>
              <a:rPr lang="tr-TR" dirty="0" smtClean="0"/>
              <a:t> kurtarıyor, yargıçlar ölüme mahkûm ediliyor</a:t>
            </a:r>
          </a:p>
          <a:p>
            <a:endParaRPr lang="tr-TR" dirty="0"/>
          </a:p>
        </p:txBody>
      </p:sp>
    </p:spTree>
    <p:extLst>
      <p:ext uri="{BB962C8B-B14F-4D97-AF65-F5344CB8AC3E}">
        <p14:creationId xmlns:p14="http://schemas.microsoft.com/office/powerpoint/2010/main" val="8343771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260648"/>
            <a:ext cx="8229600" cy="6063952"/>
          </a:xfrm>
        </p:spPr>
        <p:txBody>
          <a:bodyPr>
            <a:normAutofit/>
          </a:bodyPr>
          <a:lstStyle/>
          <a:p>
            <a:pPr algn="r">
              <a:buNone/>
            </a:pPr>
            <a:r>
              <a:rPr lang="tr-TR" b="1" dirty="0" smtClean="0"/>
              <a:t>BEL VE EJDERHA</a:t>
            </a:r>
            <a:br>
              <a:rPr lang="tr-TR" b="1" dirty="0" smtClean="0"/>
            </a:br>
            <a:endParaRPr lang="tr-TR" dirty="0" smtClean="0"/>
          </a:p>
          <a:p>
            <a:r>
              <a:rPr lang="tr-TR" dirty="0" smtClean="0"/>
              <a:t>Bel ve Ejderha, </a:t>
            </a:r>
            <a:r>
              <a:rPr lang="tr-TR" dirty="0" err="1" smtClean="0"/>
              <a:t>Daniel</a:t>
            </a:r>
            <a:r>
              <a:rPr lang="tr-TR" dirty="0" smtClean="0"/>
              <a:t> Kitabı '</a:t>
            </a:r>
            <a:r>
              <a:rPr lang="tr-TR" dirty="0" err="1" smtClean="0"/>
              <a:t>nın</a:t>
            </a:r>
            <a:r>
              <a:rPr lang="tr-TR" dirty="0" smtClean="0"/>
              <a:t> Yunanca çevirisine eklenen iki öyküden oluşmaktadır. Birinci öykü Bel adındaki putun düzmece olduğunu açıklayan </a:t>
            </a:r>
            <a:r>
              <a:rPr lang="tr-TR" dirty="0" err="1" smtClean="0"/>
              <a:t>Daniel'in</a:t>
            </a:r>
            <a:r>
              <a:rPr lang="tr-TR" dirty="0" smtClean="0"/>
              <a:t> bilgeliğini ve yürekliliğini anlatır. İkinci öykü ise </a:t>
            </a:r>
            <a:r>
              <a:rPr lang="tr-TR" dirty="0" err="1" smtClean="0"/>
              <a:t>Babilliler'in</a:t>
            </a:r>
            <a:r>
              <a:rPr lang="tr-TR" dirty="0" smtClean="0"/>
              <a:t> tapındığı bir ejderhayı </a:t>
            </a:r>
            <a:r>
              <a:rPr lang="tr-TR" dirty="0" err="1" smtClean="0"/>
              <a:t>Daniel'in</a:t>
            </a:r>
            <a:r>
              <a:rPr lang="tr-TR" dirty="0" smtClean="0"/>
              <a:t> nasıl yok ettiğini anlatır.</a:t>
            </a:r>
          </a:p>
          <a:p>
            <a:pPr lvl="2"/>
            <a:endParaRPr lang="tr-TR" b="1" dirty="0" smtClean="0"/>
          </a:p>
          <a:p>
            <a:pPr lvl="2"/>
            <a:r>
              <a:rPr lang="tr-TR" b="1" dirty="0" smtClean="0"/>
              <a:t>Ana Hatlar </a:t>
            </a:r>
            <a:endParaRPr lang="tr-TR" dirty="0" smtClean="0"/>
          </a:p>
          <a:p>
            <a:pPr lvl="2"/>
            <a:r>
              <a:rPr lang="tr-TR" dirty="0" smtClean="0"/>
              <a:t>1 -22  Bel kâhinleri </a:t>
            </a:r>
            <a:r>
              <a:rPr lang="tr-TR" dirty="0" err="1" smtClean="0"/>
              <a:t>Daniel</a:t>
            </a:r>
            <a:r>
              <a:rPr lang="tr-TR" dirty="0" smtClean="0"/>
              <a:t> 'in bilgeliğine yenik düşer</a:t>
            </a:r>
          </a:p>
          <a:p>
            <a:pPr lvl="2"/>
            <a:r>
              <a:rPr lang="tr-TR" dirty="0" smtClean="0"/>
              <a:t>23-32  </a:t>
            </a:r>
            <a:r>
              <a:rPr lang="tr-TR" dirty="0" err="1" smtClean="0"/>
              <a:t>Daniel</a:t>
            </a:r>
            <a:r>
              <a:rPr lang="tr-TR" dirty="0" smtClean="0"/>
              <a:t> ejderhayı öldürür</a:t>
            </a:r>
          </a:p>
          <a:p>
            <a:pPr lvl="2"/>
            <a:r>
              <a:rPr lang="tr-TR" dirty="0" smtClean="0"/>
              <a:t>33-42  </a:t>
            </a:r>
            <a:r>
              <a:rPr lang="tr-TR" dirty="0" err="1" smtClean="0"/>
              <a:t>Daniel</a:t>
            </a:r>
            <a:r>
              <a:rPr lang="tr-TR" dirty="0" smtClean="0"/>
              <a:t> aslanların bulunduğu çukurdan kurtarılır</a:t>
            </a:r>
          </a:p>
          <a:p>
            <a:endParaRPr lang="tr-TR" dirty="0"/>
          </a:p>
        </p:txBody>
      </p:sp>
    </p:spTree>
    <p:extLst>
      <p:ext uri="{BB962C8B-B14F-4D97-AF65-F5344CB8AC3E}">
        <p14:creationId xmlns:p14="http://schemas.microsoft.com/office/powerpoint/2010/main" val="75058282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260648"/>
            <a:ext cx="8229600" cy="6063952"/>
          </a:xfrm>
        </p:spPr>
        <p:txBody>
          <a:bodyPr>
            <a:normAutofit fontScale="92500" lnSpcReduction="10000"/>
          </a:bodyPr>
          <a:lstStyle/>
          <a:p>
            <a:pPr algn="r"/>
            <a:r>
              <a:rPr lang="tr-TR" b="1" dirty="0" smtClean="0"/>
              <a:t>MAKABELER'İN BİRİNCİ KİTABI</a:t>
            </a:r>
            <a:br>
              <a:rPr lang="tr-TR" b="1" dirty="0" smtClean="0"/>
            </a:br>
            <a:r>
              <a:rPr lang="tr-TR" b="1" dirty="0" smtClean="0"/>
              <a:t/>
            </a:r>
            <a:br>
              <a:rPr lang="tr-TR" b="1" dirty="0" smtClean="0"/>
            </a:br>
            <a:endParaRPr lang="tr-TR" dirty="0" smtClean="0"/>
          </a:p>
          <a:p>
            <a:pPr>
              <a:buNone/>
            </a:pPr>
            <a:r>
              <a:rPr lang="tr-TR" dirty="0" smtClean="0"/>
              <a:t>	</a:t>
            </a:r>
            <a:r>
              <a:rPr lang="tr-TR" dirty="0" err="1" smtClean="0"/>
              <a:t>Makabeler'in</a:t>
            </a:r>
            <a:r>
              <a:rPr lang="tr-TR" dirty="0" smtClean="0"/>
              <a:t> Birinci Kitabı, Yahudi tarihinde </a:t>
            </a:r>
            <a:r>
              <a:rPr lang="tr-TR" dirty="0" err="1" smtClean="0"/>
              <a:t>Antiyokus</a:t>
            </a:r>
            <a:r>
              <a:rPr lang="tr-TR" dirty="0" smtClean="0"/>
              <a:t> </a:t>
            </a:r>
            <a:r>
              <a:rPr lang="tr-TR" dirty="0" err="1" smtClean="0"/>
              <a:t>Epifanes</a:t>
            </a:r>
            <a:r>
              <a:rPr lang="tr-TR" dirty="0" smtClean="0"/>
              <a:t> devrinden (İ.Ö. 175) </a:t>
            </a:r>
            <a:r>
              <a:rPr lang="tr-TR" dirty="0" err="1" smtClean="0"/>
              <a:t>Yuhanna</a:t>
            </a:r>
            <a:r>
              <a:rPr lang="tr-TR" dirty="0" smtClean="0"/>
              <a:t> </a:t>
            </a:r>
            <a:r>
              <a:rPr lang="tr-TR" dirty="0" err="1" smtClean="0"/>
              <a:t>Hirkanus'un</a:t>
            </a:r>
            <a:r>
              <a:rPr lang="tr-TR" dirty="0" smtClean="0"/>
              <a:t> ortaya çıkışına kadar (İ.Ö. 134) geçen zamanda meydana gelen olayları anlatır. Kitabın önemle üzerinde durduğu konu, </a:t>
            </a:r>
            <a:r>
              <a:rPr lang="tr-TR" dirty="0" err="1" smtClean="0"/>
              <a:t>Makabe</a:t>
            </a:r>
            <a:r>
              <a:rPr lang="tr-TR" dirty="0" smtClean="0"/>
              <a:t> ailesidir ve İsrail'i kurtarmak için Tanrı tarafından seçildiği görüşünü savunur. Bunun yanında bu kitapta inanç konusu güçlü bir şekilde vurgulanmaktadır. Tanrı tarihin olaylarını yönetir, kendisine iman edenleri zaferler kazandırarak ödüllendirir.</a:t>
            </a:r>
          </a:p>
          <a:p>
            <a:pPr lvl="1"/>
            <a:r>
              <a:rPr lang="tr-TR" b="1" dirty="0" smtClean="0"/>
              <a:t>Ana Hatlar </a:t>
            </a:r>
            <a:endParaRPr lang="tr-TR" dirty="0" smtClean="0"/>
          </a:p>
          <a:p>
            <a:pPr lvl="1"/>
            <a:r>
              <a:rPr lang="tr-TR" dirty="0" smtClean="0"/>
              <a:t>1:1-2:70  Sıkıntılar ve </a:t>
            </a:r>
            <a:r>
              <a:rPr lang="tr-TR" dirty="0" err="1" smtClean="0"/>
              <a:t>Matatisyas</a:t>
            </a:r>
            <a:r>
              <a:rPr lang="tr-TR" dirty="0" smtClean="0"/>
              <a:t> '</a:t>
            </a:r>
            <a:r>
              <a:rPr lang="tr-TR" dirty="0" err="1" smtClean="0"/>
              <a:t>ın</a:t>
            </a:r>
            <a:r>
              <a:rPr lang="tr-TR" dirty="0" smtClean="0"/>
              <a:t> başkaldırışı </a:t>
            </a:r>
          </a:p>
          <a:p>
            <a:pPr lvl="1"/>
            <a:r>
              <a:rPr lang="tr-TR" dirty="0" smtClean="0"/>
              <a:t>3:1 -9:22  </a:t>
            </a:r>
            <a:r>
              <a:rPr lang="tr-TR" dirty="0" err="1" smtClean="0"/>
              <a:t>Yahuda</a:t>
            </a:r>
            <a:r>
              <a:rPr lang="tr-TR" dirty="0" smtClean="0"/>
              <a:t> </a:t>
            </a:r>
            <a:r>
              <a:rPr lang="tr-TR" dirty="0" err="1" smtClean="0"/>
              <a:t>Makabe</a:t>
            </a:r>
            <a:r>
              <a:rPr lang="tr-TR" dirty="0" smtClean="0"/>
              <a:t> '</a:t>
            </a:r>
            <a:r>
              <a:rPr lang="tr-TR" dirty="0" err="1" smtClean="0"/>
              <a:t>nin</a:t>
            </a:r>
            <a:r>
              <a:rPr lang="tr-TR" dirty="0" smtClean="0"/>
              <a:t> önderliği</a:t>
            </a:r>
          </a:p>
          <a:p>
            <a:pPr lvl="1"/>
            <a:r>
              <a:rPr lang="tr-TR" dirty="0" smtClean="0"/>
              <a:t>9:23-12:53  </a:t>
            </a:r>
            <a:r>
              <a:rPr lang="tr-TR" dirty="0" err="1" smtClean="0"/>
              <a:t>Yonatan'ın</a:t>
            </a:r>
            <a:r>
              <a:rPr lang="tr-TR" dirty="0" smtClean="0"/>
              <a:t> önderliği </a:t>
            </a:r>
          </a:p>
          <a:p>
            <a:pPr lvl="1"/>
            <a:r>
              <a:rPr lang="tr-TR" dirty="0" smtClean="0"/>
              <a:t>13:1-16:24  </a:t>
            </a:r>
            <a:r>
              <a:rPr lang="tr-TR" dirty="0" err="1" smtClean="0"/>
              <a:t>Simon</a:t>
            </a:r>
            <a:r>
              <a:rPr lang="tr-TR" dirty="0" smtClean="0"/>
              <a:t> 'un önderliği</a:t>
            </a:r>
          </a:p>
          <a:p>
            <a:endParaRPr lang="tr-TR" dirty="0"/>
          </a:p>
        </p:txBody>
      </p:sp>
    </p:spTree>
    <p:extLst>
      <p:ext uri="{BB962C8B-B14F-4D97-AF65-F5344CB8AC3E}">
        <p14:creationId xmlns:p14="http://schemas.microsoft.com/office/powerpoint/2010/main" val="308987410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260648"/>
            <a:ext cx="8229600" cy="6063952"/>
          </a:xfrm>
        </p:spPr>
        <p:txBody>
          <a:bodyPr>
            <a:normAutofit fontScale="92500" lnSpcReduction="10000"/>
          </a:bodyPr>
          <a:lstStyle/>
          <a:p>
            <a:pPr algn="r"/>
            <a:r>
              <a:rPr lang="tr-TR" b="1" dirty="0" smtClean="0"/>
              <a:t>MAKABELER'İN İKİNCİ KİTABI</a:t>
            </a:r>
            <a:br>
              <a:rPr lang="tr-TR" b="1" dirty="0" smtClean="0"/>
            </a:br>
            <a:r>
              <a:rPr lang="tr-TR" b="1" dirty="0" smtClean="0"/>
              <a:t/>
            </a:r>
            <a:br>
              <a:rPr lang="tr-TR" b="1" dirty="0" smtClean="0"/>
            </a:br>
            <a:endParaRPr lang="tr-TR" dirty="0" smtClean="0"/>
          </a:p>
          <a:p>
            <a:r>
              <a:rPr lang="tr-TR" dirty="0" err="1" smtClean="0"/>
              <a:t>Makabeler'in</a:t>
            </a:r>
            <a:r>
              <a:rPr lang="tr-TR" dirty="0" smtClean="0"/>
              <a:t> İkinci Kitabı, </a:t>
            </a:r>
            <a:r>
              <a:rPr lang="tr-TR" dirty="0" err="1" smtClean="0"/>
              <a:t>Kireneli</a:t>
            </a:r>
            <a:r>
              <a:rPr lang="tr-TR" dirty="0" smtClean="0"/>
              <a:t> </a:t>
            </a:r>
            <a:r>
              <a:rPr lang="tr-TR" dirty="0" err="1" smtClean="0"/>
              <a:t>Yason'un</a:t>
            </a:r>
            <a:r>
              <a:rPr lang="tr-TR" dirty="0" smtClean="0"/>
              <a:t> beş ciltlik tarihinin bir özetidir. Kitap, </a:t>
            </a:r>
            <a:r>
              <a:rPr lang="tr-TR" dirty="0" err="1" smtClean="0"/>
              <a:t>Başkâhin</a:t>
            </a:r>
            <a:r>
              <a:rPr lang="tr-TR" dirty="0" smtClean="0"/>
              <a:t> III. </a:t>
            </a:r>
            <a:r>
              <a:rPr lang="tr-TR" dirty="0" err="1" smtClean="0"/>
              <a:t>Oniyas'ın</a:t>
            </a:r>
            <a:r>
              <a:rPr lang="tr-TR" dirty="0" smtClean="0"/>
              <a:t> (yaklaşık İ.Ö. 180) zamanından </a:t>
            </a:r>
            <a:r>
              <a:rPr lang="tr-TR" dirty="0" err="1" smtClean="0"/>
              <a:t>Nikanorun</a:t>
            </a:r>
            <a:r>
              <a:rPr lang="tr-TR" dirty="0" smtClean="0"/>
              <a:t> (İ.Ö. 161) ölümüne dek Yahudi tarihindeki olayları anlatmaktadır. </a:t>
            </a:r>
            <a:r>
              <a:rPr lang="tr-TR" dirty="0" err="1" smtClean="0"/>
              <a:t>Makabeler</a:t>
            </a:r>
            <a:r>
              <a:rPr lang="tr-TR" dirty="0" smtClean="0"/>
              <a:t> 'in Birinci Kitabı '</a:t>
            </a:r>
            <a:r>
              <a:rPr lang="tr-TR" dirty="0" err="1" smtClean="0"/>
              <a:t>nın</a:t>
            </a:r>
            <a:r>
              <a:rPr lang="tr-TR" dirty="0" smtClean="0"/>
              <a:t> ilk bölümlerinde betimlenen olaylara kısmen koşuttur. Yasaya bağlılık ve inançları uğruna ölen şehitlerin Tanrı tarafından ödüllendirileceğini vurgulamaktadır.</a:t>
            </a:r>
          </a:p>
          <a:p>
            <a:pPr lvl="2"/>
            <a:endParaRPr lang="tr-TR" b="1" dirty="0" smtClean="0"/>
          </a:p>
          <a:p>
            <a:pPr lvl="2"/>
            <a:r>
              <a:rPr lang="tr-TR" b="1" dirty="0" smtClean="0"/>
              <a:t>Ana Hatlar </a:t>
            </a:r>
            <a:endParaRPr lang="tr-TR" dirty="0" smtClean="0"/>
          </a:p>
          <a:p>
            <a:pPr lvl="2"/>
            <a:r>
              <a:rPr lang="tr-TR" dirty="0" smtClean="0"/>
              <a:t>1:1-2:32  Mısır '</a:t>
            </a:r>
            <a:r>
              <a:rPr lang="tr-TR" dirty="0" err="1" smtClean="0"/>
              <a:t>daki</a:t>
            </a:r>
            <a:r>
              <a:rPr lang="tr-TR" dirty="0" smtClean="0"/>
              <a:t> </a:t>
            </a:r>
            <a:r>
              <a:rPr lang="tr-TR" dirty="0" err="1" smtClean="0"/>
              <a:t>Yahudiler'e</a:t>
            </a:r>
            <a:r>
              <a:rPr lang="tr-TR" dirty="0" smtClean="0"/>
              <a:t> mektuplar ve önsöz</a:t>
            </a:r>
          </a:p>
          <a:p>
            <a:pPr lvl="2"/>
            <a:r>
              <a:rPr lang="tr-TR" dirty="0" smtClean="0"/>
              <a:t>3:1-4:50  </a:t>
            </a:r>
            <a:r>
              <a:rPr lang="tr-TR" dirty="0" err="1" smtClean="0"/>
              <a:t>Başkâhinlik</a:t>
            </a:r>
            <a:r>
              <a:rPr lang="tr-TR" dirty="0" smtClean="0"/>
              <a:t> için çatışmalar</a:t>
            </a:r>
          </a:p>
          <a:p>
            <a:pPr lvl="2"/>
            <a:r>
              <a:rPr lang="tr-TR" dirty="0" smtClean="0"/>
              <a:t>5:1-7:42  </a:t>
            </a:r>
            <a:r>
              <a:rPr lang="tr-TR" dirty="0" err="1" smtClean="0"/>
              <a:t>Antiyokus</a:t>
            </a:r>
            <a:r>
              <a:rPr lang="tr-TR" dirty="0" smtClean="0"/>
              <a:t> </a:t>
            </a:r>
            <a:r>
              <a:rPr lang="tr-TR" dirty="0" err="1" smtClean="0"/>
              <a:t>Epifanes</a:t>
            </a:r>
            <a:r>
              <a:rPr lang="tr-TR" dirty="0" smtClean="0"/>
              <a:t> ve </a:t>
            </a:r>
            <a:r>
              <a:rPr lang="tr-TR" dirty="0" err="1" smtClean="0"/>
              <a:t>Yahudiler'e</a:t>
            </a:r>
            <a:r>
              <a:rPr lang="tr-TR" dirty="0" smtClean="0"/>
              <a:t> yapılan işkenceler</a:t>
            </a:r>
          </a:p>
          <a:p>
            <a:pPr lvl="2"/>
            <a:r>
              <a:rPr lang="tr-TR" dirty="0" smtClean="0"/>
              <a:t>8:1-15:39  </a:t>
            </a:r>
            <a:r>
              <a:rPr lang="tr-TR" dirty="0" err="1" smtClean="0"/>
              <a:t>Yahuda</a:t>
            </a:r>
            <a:r>
              <a:rPr lang="tr-TR" dirty="0" smtClean="0"/>
              <a:t> '</a:t>
            </a:r>
            <a:r>
              <a:rPr lang="tr-TR" dirty="0" err="1" smtClean="0"/>
              <a:t>nın</a:t>
            </a:r>
            <a:r>
              <a:rPr lang="tr-TR" dirty="0" smtClean="0"/>
              <a:t> zaferleri</a:t>
            </a:r>
          </a:p>
          <a:p>
            <a:endParaRPr lang="tr-TR" dirty="0"/>
          </a:p>
        </p:txBody>
      </p:sp>
    </p:spTree>
    <p:extLst>
      <p:ext uri="{BB962C8B-B14F-4D97-AF65-F5344CB8AC3E}">
        <p14:creationId xmlns:p14="http://schemas.microsoft.com/office/powerpoint/2010/main" val="47266880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88640"/>
            <a:ext cx="8229600" cy="6135960"/>
          </a:xfrm>
        </p:spPr>
        <p:txBody>
          <a:bodyPr>
            <a:normAutofit/>
          </a:bodyPr>
          <a:lstStyle/>
          <a:p>
            <a:pPr algn="r"/>
            <a:r>
              <a:rPr lang="tr-TR" b="1" dirty="0" smtClean="0"/>
              <a:t>MAKABELER'İN ÜÇÜNCÜ KİTABI</a:t>
            </a:r>
            <a:br>
              <a:rPr lang="tr-TR" b="1" dirty="0" smtClean="0"/>
            </a:br>
            <a:r>
              <a:rPr lang="tr-TR" b="1" dirty="0" smtClean="0"/>
              <a:t/>
            </a:r>
            <a:br>
              <a:rPr lang="tr-TR" b="1" dirty="0" smtClean="0"/>
            </a:br>
            <a:endParaRPr lang="tr-TR" dirty="0" smtClean="0"/>
          </a:p>
          <a:p>
            <a:pPr>
              <a:buNone/>
            </a:pPr>
            <a:r>
              <a:rPr lang="tr-TR" dirty="0" smtClean="0"/>
              <a:t>	Bu kitap bağımsızlık savaşından önceki olayları anlatmaktadır. İ.S. 39 ya da 40 yılında yazıldığı düşünülmektedir. Bu kitap İ.Ö. 217 yılında IV. </a:t>
            </a:r>
            <a:r>
              <a:rPr lang="tr-TR" dirty="0" err="1" smtClean="0"/>
              <a:t>Ptolemi'nin</a:t>
            </a:r>
            <a:r>
              <a:rPr lang="tr-TR" dirty="0" smtClean="0"/>
              <a:t> tapınağın En Kutsal Yer adlı bölümüne girmesini ve Yahudiler 'e yaptığı baskıları anlatır.</a:t>
            </a:r>
          </a:p>
          <a:p>
            <a:pPr lvl="2"/>
            <a:endParaRPr lang="tr-TR" b="1" dirty="0" smtClean="0"/>
          </a:p>
          <a:p>
            <a:pPr lvl="2"/>
            <a:r>
              <a:rPr lang="tr-TR" b="1" dirty="0" smtClean="0"/>
              <a:t>Ana Hatlar </a:t>
            </a:r>
            <a:endParaRPr lang="tr-TR" dirty="0" smtClean="0"/>
          </a:p>
          <a:p>
            <a:pPr lvl="2"/>
            <a:r>
              <a:rPr lang="tr-TR" dirty="0" smtClean="0"/>
              <a:t>1:1-3:30  </a:t>
            </a:r>
            <a:r>
              <a:rPr lang="tr-TR" dirty="0" err="1" smtClean="0"/>
              <a:t>Rafia</a:t>
            </a:r>
            <a:r>
              <a:rPr lang="tr-TR" dirty="0" smtClean="0"/>
              <a:t> savaşı</a:t>
            </a:r>
          </a:p>
          <a:p>
            <a:pPr lvl="2"/>
            <a:r>
              <a:rPr lang="tr-TR" dirty="0" smtClean="0"/>
              <a:t>4:1-21  </a:t>
            </a:r>
            <a:r>
              <a:rPr lang="tr-TR" dirty="0" err="1" smtClean="0"/>
              <a:t>Yahudiler'in</a:t>
            </a:r>
            <a:r>
              <a:rPr lang="tr-TR" dirty="0" smtClean="0"/>
              <a:t> İskenderiye'ye sürülmesi</a:t>
            </a:r>
          </a:p>
          <a:p>
            <a:pPr lvl="2"/>
            <a:r>
              <a:rPr lang="tr-TR" dirty="0" smtClean="0"/>
              <a:t>5:1-6:41  </a:t>
            </a:r>
            <a:r>
              <a:rPr lang="tr-TR" dirty="0" err="1" smtClean="0"/>
              <a:t>Yahudiler'in</a:t>
            </a:r>
            <a:r>
              <a:rPr lang="tr-TR" dirty="0" smtClean="0"/>
              <a:t> idamı engelleniyor</a:t>
            </a:r>
          </a:p>
          <a:p>
            <a:pPr lvl="2"/>
            <a:r>
              <a:rPr lang="tr-TR" dirty="0" smtClean="0"/>
              <a:t>7:1-23  </a:t>
            </a:r>
            <a:r>
              <a:rPr lang="tr-TR" dirty="0" err="1" smtClean="0"/>
              <a:t>Ptolemi'nin</a:t>
            </a:r>
            <a:r>
              <a:rPr lang="tr-TR" dirty="0" smtClean="0"/>
              <a:t> mektubu</a:t>
            </a:r>
          </a:p>
          <a:p>
            <a:endParaRPr lang="tr-TR" dirty="0"/>
          </a:p>
        </p:txBody>
      </p:sp>
    </p:spTree>
    <p:extLst>
      <p:ext uri="{BB962C8B-B14F-4D97-AF65-F5344CB8AC3E}">
        <p14:creationId xmlns:p14="http://schemas.microsoft.com/office/powerpoint/2010/main" val="204814091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332656"/>
            <a:ext cx="8229600" cy="5991944"/>
          </a:xfrm>
        </p:spPr>
        <p:txBody>
          <a:bodyPr>
            <a:normAutofit/>
          </a:bodyPr>
          <a:lstStyle/>
          <a:p>
            <a:pPr algn="r"/>
            <a:r>
              <a:rPr lang="tr-TR" b="1" dirty="0" smtClean="0"/>
              <a:t>MAKABELER'İN DÖRDÜNCÜ KİTABI</a:t>
            </a:r>
            <a:br>
              <a:rPr lang="tr-TR" b="1" dirty="0" smtClean="0"/>
            </a:br>
            <a:r>
              <a:rPr lang="tr-TR" b="1" dirty="0" smtClean="0"/>
              <a:t/>
            </a:r>
            <a:br>
              <a:rPr lang="tr-TR" b="1" dirty="0" smtClean="0"/>
            </a:br>
            <a:endParaRPr lang="tr-TR" dirty="0" smtClean="0"/>
          </a:p>
          <a:p>
            <a:r>
              <a:rPr lang="tr-TR" dirty="0" err="1" smtClean="0"/>
              <a:t>Makabeler</a:t>
            </a:r>
            <a:r>
              <a:rPr lang="tr-TR" dirty="0" smtClean="0"/>
              <a:t> 'in Dördüncü Kitabı </a:t>
            </a:r>
            <a:r>
              <a:rPr lang="tr-TR" dirty="0" err="1" smtClean="0"/>
              <a:t>Yeruşalim</a:t>
            </a:r>
            <a:r>
              <a:rPr lang="tr-TR" dirty="0" smtClean="0"/>
              <a:t> 'in yıkılmasından önce yazılmıştır. Ahlaksal bir deneme olarak kaleme alınmıştır. Çekilen sıkıntılara karşı aklın üstünlüğünü anlatmaktadır.</a:t>
            </a:r>
          </a:p>
          <a:p>
            <a:pPr lvl="2"/>
            <a:endParaRPr lang="tr-TR" b="1" dirty="0" smtClean="0"/>
          </a:p>
          <a:p>
            <a:pPr lvl="2"/>
            <a:r>
              <a:rPr lang="tr-TR" b="1" dirty="0" smtClean="0"/>
              <a:t>Ana Hatlar </a:t>
            </a:r>
            <a:endParaRPr lang="tr-TR" dirty="0" smtClean="0"/>
          </a:p>
          <a:p>
            <a:pPr lvl="2"/>
            <a:r>
              <a:rPr lang="tr-TR" dirty="0" smtClean="0"/>
              <a:t>1:1-3:19  Aklın üstünlüğü </a:t>
            </a:r>
          </a:p>
          <a:p>
            <a:pPr lvl="2"/>
            <a:r>
              <a:rPr lang="tr-TR" dirty="0" smtClean="0"/>
              <a:t>4:1 -26  </a:t>
            </a:r>
            <a:r>
              <a:rPr lang="tr-TR" dirty="0" err="1" smtClean="0"/>
              <a:t>Antiyokus</a:t>
            </a:r>
            <a:r>
              <a:rPr lang="tr-TR" dirty="0" smtClean="0"/>
              <a:t> 'un baskısı</a:t>
            </a:r>
          </a:p>
          <a:p>
            <a:pPr lvl="2"/>
            <a:r>
              <a:rPr lang="tr-TR" dirty="0" smtClean="0"/>
              <a:t>5:1-7:23  Kâhin </a:t>
            </a:r>
            <a:r>
              <a:rPr lang="tr-TR" dirty="0" err="1" smtClean="0"/>
              <a:t>Elazar'ın</a:t>
            </a:r>
            <a:r>
              <a:rPr lang="tr-TR" dirty="0" smtClean="0"/>
              <a:t> şehit düşmesi </a:t>
            </a:r>
          </a:p>
          <a:p>
            <a:pPr lvl="2"/>
            <a:r>
              <a:rPr lang="tr-TR" dirty="0" smtClean="0"/>
              <a:t>8:1-18:24  Yedi kardeşle annelerinin çektiği işkence</a:t>
            </a:r>
          </a:p>
          <a:p>
            <a:endParaRPr lang="tr-TR" dirty="0"/>
          </a:p>
        </p:txBody>
      </p:sp>
    </p:spTree>
    <p:extLst>
      <p:ext uri="{BB962C8B-B14F-4D97-AF65-F5344CB8AC3E}">
        <p14:creationId xmlns:p14="http://schemas.microsoft.com/office/powerpoint/2010/main" val="340815418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260648"/>
            <a:ext cx="8229600" cy="6063952"/>
          </a:xfrm>
        </p:spPr>
        <p:txBody>
          <a:bodyPr>
            <a:normAutofit fontScale="92500" lnSpcReduction="20000"/>
          </a:bodyPr>
          <a:lstStyle/>
          <a:p>
            <a:pPr algn="r">
              <a:buNone/>
            </a:pPr>
            <a:r>
              <a:rPr lang="tr-TR" b="1" dirty="0" smtClean="0"/>
              <a:t>ESDRAS</a:t>
            </a:r>
            <a:br>
              <a:rPr lang="tr-TR" b="1" dirty="0" smtClean="0"/>
            </a:br>
            <a:r>
              <a:rPr lang="tr-TR" b="1" dirty="0" smtClean="0"/>
              <a:t/>
            </a:r>
            <a:br>
              <a:rPr lang="tr-TR" b="1" dirty="0" smtClean="0"/>
            </a:br>
            <a:endParaRPr lang="tr-TR" dirty="0" smtClean="0"/>
          </a:p>
          <a:p>
            <a:pPr algn="r"/>
            <a:r>
              <a:rPr lang="tr-TR" b="1" dirty="0" smtClean="0"/>
              <a:t>(</a:t>
            </a:r>
            <a:r>
              <a:rPr lang="tr-TR" b="1" dirty="0" err="1" smtClean="0"/>
              <a:t>Vulgata'da</a:t>
            </a:r>
            <a:r>
              <a:rPr lang="tr-TR" b="1" dirty="0" smtClean="0"/>
              <a:t> 3.Ezra)</a:t>
            </a:r>
            <a:br>
              <a:rPr lang="tr-TR" b="1" dirty="0" smtClean="0"/>
            </a:br>
            <a:r>
              <a:rPr lang="tr-TR" b="1" dirty="0" smtClean="0"/>
              <a:t/>
            </a:r>
            <a:br>
              <a:rPr lang="tr-TR" b="1" dirty="0" smtClean="0"/>
            </a:br>
            <a:endParaRPr lang="tr-TR" dirty="0" smtClean="0"/>
          </a:p>
          <a:p>
            <a:r>
              <a:rPr lang="tr-TR" dirty="0" smtClean="0"/>
              <a:t>İ.Ö. birinci yüzyılın başlarında yazılmış olan tarihsel bir metin. Kutsal Kitap'ın Tarihler, Ezra ve </a:t>
            </a:r>
            <a:r>
              <a:rPr lang="tr-TR" dirty="0" err="1" smtClean="0"/>
              <a:t>Nehemya</a:t>
            </a:r>
            <a:r>
              <a:rPr lang="tr-TR" dirty="0" smtClean="0"/>
              <a:t> bölümlerinde yazılı olan bilgilere koşut bir içeriği vardır. Olayların Kutsal Kitap '</a:t>
            </a:r>
            <a:r>
              <a:rPr lang="tr-TR" dirty="0" err="1" smtClean="0"/>
              <a:t>taki</a:t>
            </a:r>
            <a:r>
              <a:rPr lang="tr-TR" dirty="0" smtClean="0"/>
              <a:t> anlatımına ek olarak yazılı en önemli ayrıntılar "Üç Gencin Öyküsü" adlı bölümde bulunur. Bu parçada </a:t>
            </a:r>
            <a:r>
              <a:rPr lang="tr-TR" dirty="0" err="1" smtClean="0"/>
              <a:t>Zerubbabil'in</a:t>
            </a:r>
            <a:r>
              <a:rPr lang="tr-TR" dirty="0" smtClean="0"/>
              <a:t> sürgünleri </a:t>
            </a:r>
            <a:r>
              <a:rPr lang="tr-TR" dirty="0" err="1" smtClean="0"/>
              <a:t>Yeruşalim</a:t>
            </a:r>
            <a:r>
              <a:rPr lang="tr-TR" dirty="0" smtClean="0"/>
              <a:t> 'e götürmek için nasıl izin aldığı anlatılır.</a:t>
            </a:r>
          </a:p>
          <a:p>
            <a:pPr lvl="2"/>
            <a:endParaRPr lang="tr-TR" b="1" dirty="0" smtClean="0"/>
          </a:p>
          <a:p>
            <a:pPr lvl="2"/>
            <a:r>
              <a:rPr lang="tr-TR" b="1" dirty="0" smtClean="0"/>
              <a:t>Ana Hatlar </a:t>
            </a:r>
            <a:endParaRPr lang="tr-TR" dirty="0" smtClean="0"/>
          </a:p>
          <a:p>
            <a:pPr lvl="2"/>
            <a:r>
              <a:rPr lang="tr-TR" dirty="0" smtClean="0"/>
              <a:t>1:1-58  </a:t>
            </a:r>
            <a:r>
              <a:rPr lang="tr-TR" dirty="0" err="1" smtClean="0"/>
              <a:t>Yoşiya</a:t>
            </a:r>
            <a:r>
              <a:rPr lang="tr-TR" dirty="0" smtClean="0"/>
              <a:t> ve </a:t>
            </a:r>
            <a:r>
              <a:rPr lang="tr-TR" dirty="0" err="1" smtClean="0"/>
              <a:t>Yeruşalim'in</a:t>
            </a:r>
            <a:r>
              <a:rPr lang="tr-TR" dirty="0" smtClean="0"/>
              <a:t> düşüşü</a:t>
            </a:r>
          </a:p>
          <a:p>
            <a:pPr lvl="2"/>
            <a:r>
              <a:rPr lang="tr-TR" dirty="0" smtClean="0"/>
              <a:t>2:1-30  Sürgünden dönüş</a:t>
            </a:r>
          </a:p>
          <a:p>
            <a:pPr lvl="2"/>
            <a:r>
              <a:rPr lang="tr-TR" dirty="0" smtClean="0"/>
              <a:t>3:1-4:63  Üç muhafızın tartışması </a:t>
            </a:r>
          </a:p>
          <a:p>
            <a:pPr lvl="2"/>
            <a:r>
              <a:rPr lang="tr-TR" dirty="0" smtClean="0"/>
              <a:t>5:1-7:15  Tapınağın kuruluşu ve adanışı </a:t>
            </a:r>
          </a:p>
          <a:p>
            <a:endParaRPr lang="tr-TR" dirty="0"/>
          </a:p>
        </p:txBody>
      </p:sp>
    </p:spTree>
    <p:extLst>
      <p:ext uri="{BB962C8B-B14F-4D97-AF65-F5344CB8AC3E}">
        <p14:creationId xmlns:p14="http://schemas.microsoft.com/office/powerpoint/2010/main" val="955822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836712"/>
          </a:xfrm>
        </p:spPr>
        <p:txBody>
          <a:bodyPr/>
          <a:lstStyle/>
          <a:p>
            <a:pPr algn="r"/>
            <a:r>
              <a:rPr lang="tr-TR" dirty="0" smtClean="0"/>
              <a:t>ÇIKIŞ</a:t>
            </a:r>
            <a:endParaRPr lang="tr-TR" dirty="0"/>
          </a:p>
        </p:txBody>
      </p:sp>
      <p:sp>
        <p:nvSpPr>
          <p:cNvPr id="3" name="2 İçerik Yer Tutucusu"/>
          <p:cNvSpPr>
            <a:spLocks noGrp="1"/>
          </p:cNvSpPr>
          <p:nvPr>
            <p:ph idx="1"/>
          </p:nvPr>
        </p:nvSpPr>
        <p:spPr>
          <a:xfrm>
            <a:off x="1981200" y="908720"/>
            <a:ext cx="8229600" cy="5415880"/>
          </a:xfrm>
        </p:spPr>
        <p:txBody>
          <a:bodyPr>
            <a:normAutofit fontScale="47500" lnSpcReduction="20000"/>
          </a:bodyPr>
          <a:lstStyle/>
          <a:p>
            <a:pPr>
              <a:buNone/>
            </a:pPr>
            <a:endParaRPr lang="tr-TR" dirty="0" smtClean="0"/>
          </a:p>
          <a:p>
            <a:pPr>
              <a:buNone/>
            </a:pPr>
            <a:r>
              <a:rPr lang="tr-TR" dirty="0" smtClean="0"/>
              <a:t>	</a:t>
            </a:r>
            <a:r>
              <a:rPr lang="tr-TR" sz="3300" dirty="0"/>
              <a:t> Mısır'dan Çıkış Kitabı, İsrail halkının yaklaşık 3 500 yıl önce köle olduklarını Mısır'dan ayrılmalarını anlatır. Kitap dört ana bölüme ayrılabilir:</a:t>
            </a:r>
          </a:p>
          <a:p>
            <a:r>
              <a:rPr lang="tr-TR" sz="3300" dirty="0"/>
              <a:t> </a:t>
            </a:r>
          </a:p>
          <a:p>
            <a:r>
              <a:rPr lang="tr-TR" sz="3300" dirty="0"/>
              <a:t>1. </a:t>
            </a:r>
            <a:r>
              <a:rPr lang="tr-TR" sz="3300" dirty="0" err="1"/>
              <a:t>İsrailliler'in</a:t>
            </a:r>
            <a:r>
              <a:rPr lang="tr-TR" sz="3300" dirty="0"/>
              <a:t> kölelikten kurtulması.</a:t>
            </a:r>
          </a:p>
          <a:p>
            <a:r>
              <a:rPr lang="tr-TR" sz="3300" dirty="0"/>
              <a:t>2. Sina Dağı'na yaptıkları yolculuk.</a:t>
            </a:r>
          </a:p>
          <a:p>
            <a:r>
              <a:rPr lang="tr-TR" sz="3300" dirty="0"/>
              <a:t>3. Tanrı’nın Sina Dağı'nda halkıyla yaptığı antlaşma. (Bu antlaşma yaşamlarına ışık tutacak ahlaksal, sosyal ve dinsel yasa­ları içermekteydi.)</a:t>
            </a:r>
          </a:p>
          <a:p>
            <a:r>
              <a:rPr lang="tr-TR" sz="3300" dirty="0"/>
              <a:t>4. Tapınma yerinin yapımı, döşenmesi, Tanrı'ya tapınma, kahinlerle ilgili yasalar.</a:t>
            </a:r>
          </a:p>
          <a:p>
            <a:r>
              <a:rPr lang="tr-TR" sz="3300" dirty="0"/>
              <a:t> </a:t>
            </a:r>
          </a:p>
          <a:p>
            <a:r>
              <a:rPr lang="tr-TR" sz="3300" dirty="0"/>
              <a:t> Kitap, her şeyden önce Tanrı'nın halkını kölelikten kurtarıp geleceğe umut­la bakan bir ulus kılmak için neler yaptığını anlatır.</a:t>
            </a:r>
          </a:p>
          <a:p>
            <a:r>
              <a:rPr lang="tr-TR" sz="3300" dirty="0"/>
              <a:t>         Kitabın odağındaki kişi, Tanrı'nın halkını Mısır'dan çıkarmaya öncülük etsin diye seçtiği Musa'dır. 20. bölümde geçen On Buyruk kitabın en iyi bili­nen konularındandır.</a:t>
            </a:r>
          </a:p>
          <a:p>
            <a:r>
              <a:rPr lang="tr-TR" dirty="0" smtClean="0"/>
              <a:t> </a:t>
            </a:r>
          </a:p>
          <a:p>
            <a:r>
              <a:rPr lang="tr-TR" b="1" dirty="0" smtClean="0"/>
              <a:t>Ana Hatlar</a:t>
            </a:r>
            <a:endParaRPr lang="tr-TR" dirty="0" smtClean="0"/>
          </a:p>
          <a:p>
            <a:r>
              <a:rPr lang="tr-TR" dirty="0" smtClean="0"/>
              <a:t>1:1-15:21           </a:t>
            </a:r>
            <a:r>
              <a:rPr lang="tr-TR" dirty="0" err="1" smtClean="0"/>
              <a:t>İsrailliler'in</a:t>
            </a:r>
            <a:r>
              <a:rPr lang="tr-TR" dirty="0" smtClean="0"/>
              <a:t> Mısır'dan kurtulması</a:t>
            </a:r>
          </a:p>
          <a:p>
            <a:r>
              <a:rPr lang="tr-TR" dirty="0" smtClean="0"/>
              <a:t>a. 1:1-22             Mısır'da kölelik</a:t>
            </a:r>
          </a:p>
          <a:p>
            <a:r>
              <a:rPr lang="tr-TR" dirty="0" smtClean="0"/>
              <a:t>b. 2:1-4:31          Musa'nın doğumu ve gençlik yılları</a:t>
            </a:r>
          </a:p>
          <a:p>
            <a:r>
              <a:rPr lang="tr-TR" dirty="0" smtClean="0"/>
              <a:t>c. 5:1-11:10        Musa'yla Harun'un firavuna meydan okuması </a:t>
            </a:r>
          </a:p>
          <a:p>
            <a:r>
              <a:rPr lang="tr-TR" dirty="0" smtClean="0"/>
              <a:t>ç. 12:1-15:21      </a:t>
            </a:r>
            <a:r>
              <a:rPr lang="tr-TR" dirty="0" err="1" smtClean="0"/>
              <a:t>Fısıh</a:t>
            </a:r>
            <a:r>
              <a:rPr lang="tr-TR" dirty="0" smtClean="0"/>
              <a:t> kurbanı ve Mısır'dan çıkış</a:t>
            </a:r>
          </a:p>
          <a:p>
            <a:r>
              <a:rPr lang="tr-TR" dirty="0" smtClean="0"/>
              <a:t>15:22-18:27        Kızıldeniz'den Sina Dağı'na göç </a:t>
            </a:r>
          </a:p>
          <a:p>
            <a:r>
              <a:rPr lang="tr-TR" dirty="0" smtClean="0"/>
              <a:t>19:1-24:18          Sina Dağı'nda yapılan antlaşma </a:t>
            </a:r>
          </a:p>
          <a:p>
            <a:r>
              <a:rPr lang="tr-TR" dirty="0" smtClean="0"/>
              <a:t>25:1-40:38          Buluşma Çadırı'yla tapınma kuralları</a:t>
            </a:r>
          </a:p>
          <a:p>
            <a:endParaRPr lang="tr-TR" dirty="0"/>
          </a:p>
        </p:txBody>
      </p:sp>
    </p:spTree>
    <p:extLst>
      <p:ext uri="{BB962C8B-B14F-4D97-AF65-F5344CB8AC3E}">
        <p14:creationId xmlns:p14="http://schemas.microsoft.com/office/powerpoint/2010/main" val="425377988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332656"/>
            <a:ext cx="8229600" cy="5991944"/>
          </a:xfrm>
        </p:spPr>
        <p:txBody>
          <a:bodyPr>
            <a:normAutofit lnSpcReduction="10000"/>
          </a:bodyPr>
          <a:lstStyle/>
          <a:p>
            <a:pPr algn="r"/>
            <a:r>
              <a:rPr lang="tr-TR" b="1" dirty="0" smtClean="0"/>
              <a:t>4.EZRA</a:t>
            </a:r>
          </a:p>
          <a:p>
            <a:pPr>
              <a:buNone/>
            </a:pPr>
            <a:r>
              <a:rPr lang="tr-TR" dirty="0" smtClean="0"/>
              <a:t/>
            </a:r>
            <a:br>
              <a:rPr lang="tr-TR" dirty="0" smtClean="0"/>
            </a:br>
            <a:r>
              <a:rPr lang="tr-TR" dirty="0" smtClean="0"/>
              <a:t/>
            </a:r>
            <a:br>
              <a:rPr lang="tr-TR" dirty="0" smtClean="0"/>
            </a:br>
            <a:r>
              <a:rPr lang="tr-TR" dirty="0" smtClean="0"/>
              <a:t>"Ezra'nın Vahyi" olarak da bilinir. </a:t>
            </a:r>
            <a:r>
              <a:rPr lang="tr-TR" dirty="0" err="1" smtClean="0"/>
              <a:t>Yahudiler'in</a:t>
            </a:r>
            <a:r>
              <a:rPr lang="tr-TR" dirty="0" smtClean="0"/>
              <a:t> Kutsal Kitap '</a:t>
            </a:r>
            <a:r>
              <a:rPr lang="tr-TR" dirty="0" err="1" smtClean="0"/>
              <a:t>ındaki</a:t>
            </a:r>
            <a:r>
              <a:rPr lang="tr-TR" dirty="0" smtClean="0"/>
              <a:t> özgün Ezra metnine bazı </a:t>
            </a:r>
            <a:r>
              <a:rPr lang="tr-TR" dirty="0" err="1" smtClean="0"/>
              <a:t>Hristiyan</a:t>
            </a:r>
            <a:r>
              <a:rPr lang="tr-TR" dirty="0" smtClean="0"/>
              <a:t> yazarlar tarafından yapılan eklerden oluşur. Yazıldığı tarih tam olarak bilinmese de İ.S. birinci yüzyılda yazılmış olması önemli bir olasılıktır. Metin gelecek olaylarla ilgili yedi görümden oluşur.</a:t>
            </a:r>
            <a:br>
              <a:rPr lang="tr-TR" dirty="0" smtClean="0"/>
            </a:br>
            <a:r>
              <a:rPr lang="tr-TR" dirty="0" smtClean="0"/>
              <a:t/>
            </a:r>
            <a:br>
              <a:rPr lang="tr-TR" dirty="0" smtClean="0"/>
            </a:br>
            <a:endParaRPr lang="tr-TR" dirty="0" smtClean="0"/>
          </a:p>
          <a:p>
            <a:pPr lvl="2"/>
            <a:r>
              <a:rPr lang="tr-TR" b="1" dirty="0" smtClean="0"/>
              <a:t>Ana Hatlar</a:t>
            </a:r>
          </a:p>
          <a:p>
            <a:pPr lvl="2"/>
            <a:r>
              <a:rPr lang="tr-TR" dirty="0" smtClean="0"/>
              <a:t>1:1-2:48  Giriş</a:t>
            </a:r>
          </a:p>
          <a:p>
            <a:pPr lvl="2"/>
            <a:r>
              <a:rPr lang="tr-TR" dirty="0" smtClean="0"/>
              <a:t>3:1-5:19  Birinci görüm</a:t>
            </a:r>
          </a:p>
          <a:p>
            <a:pPr lvl="2"/>
            <a:r>
              <a:rPr lang="tr-TR" dirty="0" smtClean="0"/>
              <a:t>5:20-6:34  İkinci görüm</a:t>
            </a:r>
          </a:p>
          <a:p>
            <a:endParaRPr lang="tr-TR" dirty="0"/>
          </a:p>
        </p:txBody>
      </p:sp>
    </p:spTree>
    <p:extLst>
      <p:ext uri="{BB962C8B-B14F-4D97-AF65-F5344CB8AC3E}">
        <p14:creationId xmlns:p14="http://schemas.microsoft.com/office/powerpoint/2010/main" val="3571258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351584" y="188640"/>
            <a:ext cx="7056784" cy="6832640"/>
          </a:xfrm>
          <a:prstGeom prst="rect">
            <a:avLst/>
          </a:prstGeom>
        </p:spPr>
        <p:txBody>
          <a:bodyPr wrap="square">
            <a:spAutoFit/>
          </a:bodyPr>
          <a:lstStyle/>
          <a:p>
            <a:pPr algn="r"/>
            <a:r>
              <a:rPr lang="tr-TR" b="1" dirty="0">
                <a:solidFill>
                  <a:prstClr val="white"/>
                </a:solidFill>
              </a:rPr>
              <a:t>LEVİLİLER</a:t>
            </a:r>
            <a:endParaRPr lang="tr-TR" dirty="0">
              <a:solidFill>
                <a:prstClr val="white"/>
              </a:solidFill>
            </a:endParaRPr>
          </a:p>
          <a:p>
            <a:r>
              <a:rPr lang="tr-TR" dirty="0">
                <a:solidFill>
                  <a:prstClr val="white"/>
                </a:solidFill>
              </a:rPr>
              <a:t> </a:t>
            </a:r>
          </a:p>
          <a:p>
            <a:r>
              <a:rPr lang="tr-TR" dirty="0">
                <a:solidFill>
                  <a:prstClr val="white"/>
                </a:solidFill>
              </a:rPr>
              <a:t> </a:t>
            </a:r>
          </a:p>
          <a:p>
            <a:r>
              <a:rPr lang="tr-TR" sz="2400" dirty="0" err="1">
                <a:solidFill>
                  <a:prstClr val="white"/>
                </a:solidFill>
              </a:rPr>
              <a:t>Levililer</a:t>
            </a:r>
            <a:r>
              <a:rPr lang="tr-TR" sz="2400" dirty="0">
                <a:solidFill>
                  <a:prstClr val="white"/>
                </a:solidFill>
              </a:rPr>
              <a:t> Kitabı eski İsrail'deki tapınma düzeni ve bunu yöneten </a:t>
            </a:r>
            <a:r>
              <a:rPr lang="tr-TR" sz="2400" dirty="0" err="1">
                <a:solidFill>
                  <a:prstClr val="white"/>
                </a:solidFill>
              </a:rPr>
              <a:t>Levi</a:t>
            </a:r>
            <a:r>
              <a:rPr lang="tr-TR" sz="2400" dirty="0">
                <a:solidFill>
                  <a:prstClr val="white"/>
                </a:solidFill>
              </a:rPr>
              <a:t> oyma­ğından gelen kâhinlerle ilgili kuralları içerir</a:t>
            </a:r>
          </a:p>
          <a:p>
            <a:r>
              <a:rPr lang="tr-TR" sz="2400" dirty="0">
                <a:solidFill>
                  <a:prstClr val="white"/>
                </a:solidFill>
              </a:rPr>
              <a:t>Kitap temel olarak Tanrı'nın kutsallığı ve İsrail halkının kutsal Tanrıyla ilişkisini sürdürmek için nasıl yaşayıp tapınması gerektiği konusuna açıklık getirir. Kitabın en çok bilinen ayetlerinden biri, İsa'nın ikinci büyük buyruk olarak söylediği 19:18 ayetindeki ''Komşunu kendin gibi seveceksin" sözleridir.</a:t>
            </a:r>
          </a:p>
          <a:p>
            <a:r>
              <a:rPr lang="tr-TR" dirty="0">
                <a:solidFill>
                  <a:prstClr val="white"/>
                </a:solidFill>
              </a:rPr>
              <a:t> </a:t>
            </a:r>
          </a:p>
          <a:p>
            <a:r>
              <a:rPr lang="tr-TR" b="1" dirty="0">
                <a:solidFill>
                  <a:prstClr val="white"/>
                </a:solidFill>
              </a:rPr>
              <a:t>Ana Hatlar </a:t>
            </a:r>
            <a:endParaRPr lang="tr-TR" dirty="0">
              <a:solidFill>
                <a:prstClr val="white"/>
              </a:solidFill>
            </a:endParaRPr>
          </a:p>
          <a:p>
            <a:r>
              <a:rPr lang="tr-TR" dirty="0">
                <a:solidFill>
                  <a:prstClr val="white"/>
                </a:solidFill>
              </a:rPr>
              <a:t>1:1-7:38              Sunu ve kurbanlarla ilgili yasalar</a:t>
            </a:r>
          </a:p>
          <a:p>
            <a:r>
              <a:rPr lang="tr-TR" dirty="0">
                <a:solidFill>
                  <a:prstClr val="white"/>
                </a:solidFill>
              </a:rPr>
              <a:t>8:1-10:20            Harun'la oğullarının kâhin olarak atanması</a:t>
            </a:r>
          </a:p>
          <a:p>
            <a:r>
              <a:rPr lang="tr-TR" dirty="0">
                <a:solidFill>
                  <a:prstClr val="white"/>
                </a:solidFill>
              </a:rPr>
              <a:t>11:1-15:33          Dinsel açıdan kirli ve temiz sayılmayla ilgili yasalar</a:t>
            </a:r>
          </a:p>
          <a:p>
            <a:r>
              <a:rPr lang="tr-TR" dirty="0">
                <a:solidFill>
                  <a:prstClr val="white"/>
                </a:solidFill>
              </a:rPr>
              <a:t>16:1-34               Günahları Bağışlatma Günü</a:t>
            </a:r>
          </a:p>
          <a:p>
            <a:r>
              <a:rPr lang="tr-TR" dirty="0">
                <a:solidFill>
                  <a:prstClr val="white"/>
                </a:solidFill>
              </a:rPr>
              <a:t>17:1-27:34          Kutsallık ve tapınmayla ilgili yasalar</a:t>
            </a:r>
          </a:p>
          <a:p>
            <a:r>
              <a:rPr lang="tr-TR" dirty="0">
                <a:solidFill>
                  <a:prstClr val="white"/>
                </a:solidFill>
              </a:rPr>
              <a:t> </a:t>
            </a:r>
            <a:endParaRPr lang="tr-TR" dirty="0">
              <a:solidFill>
                <a:prstClr val="white"/>
              </a:solidFill>
            </a:endParaRPr>
          </a:p>
        </p:txBody>
      </p:sp>
    </p:spTree>
    <p:extLst>
      <p:ext uri="{BB962C8B-B14F-4D97-AF65-F5344CB8AC3E}">
        <p14:creationId xmlns:p14="http://schemas.microsoft.com/office/powerpoint/2010/main" val="4183029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91544" y="260648"/>
            <a:ext cx="8064896" cy="6463308"/>
          </a:xfrm>
          <a:prstGeom prst="rect">
            <a:avLst/>
          </a:prstGeom>
        </p:spPr>
        <p:txBody>
          <a:bodyPr wrap="square">
            <a:spAutoFit/>
          </a:bodyPr>
          <a:lstStyle/>
          <a:p>
            <a:pPr algn="r"/>
            <a:r>
              <a:rPr lang="tr-TR" b="1" dirty="0">
                <a:solidFill>
                  <a:prstClr val="white"/>
                </a:solidFill>
              </a:rPr>
              <a:t> (SAYILAR) ÇÖLDE SAYIM</a:t>
            </a:r>
            <a:endParaRPr lang="tr-TR" dirty="0">
              <a:solidFill>
                <a:prstClr val="white"/>
              </a:solidFill>
            </a:endParaRPr>
          </a:p>
          <a:p>
            <a:r>
              <a:rPr lang="tr-TR" dirty="0">
                <a:solidFill>
                  <a:prstClr val="white"/>
                </a:solidFill>
              </a:rPr>
              <a:t> </a:t>
            </a:r>
          </a:p>
          <a:p>
            <a:r>
              <a:rPr lang="tr-TR" dirty="0">
                <a:solidFill>
                  <a:prstClr val="white"/>
                </a:solidFill>
              </a:rPr>
              <a:t> </a:t>
            </a:r>
          </a:p>
          <a:p>
            <a:r>
              <a:rPr lang="tr-TR" b="1" dirty="0">
                <a:solidFill>
                  <a:prstClr val="white"/>
                </a:solidFill>
              </a:rPr>
              <a:t>GİRİŞ</a:t>
            </a:r>
            <a:endParaRPr lang="tr-TR" dirty="0">
              <a:solidFill>
                <a:prstClr val="white"/>
              </a:solidFill>
            </a:endParaRPr>
          </a:p>
          <a:p>
            <a:r>
              <a:rPr lang="tr-TR" dirty="0">
                <a:solidFill>
                  <a:prstClr val="white"/>
                </a:solidFill>
              </a:rPr>
              <a:t> </a:t>
            </a:r>
          </a:p>
          <a:p>
            <a:r>
              <a:rPr lang="tr-TR" dirty="0">
                <a:solidFill>
                  <a:prstClr val="white"/>
                </a:solidFill>
              </a:rPr>
              <a:t>Çölde Sayım Kitabı, İsrail halkının Sina Dağı'ndan göç edip Tanrı'nın vaat ettiği Kenan topraklarının doğu sınırına ulaşana dek başlarından geçen olay­ları anlatır. Kitap adını Musa'nın Sina Dağı'nda, göç etmeden önce yaptığı sayımdan almıştır. Musa bir kuşak sonra </a:t>
            </a:r>
            <a:r>
              <a:rPr lang="tr-TR" dirty="0" err="1">
                <a:solidFill>
                  <a:prstClr val="white"/>
                </a:solidFill>
              </a:rPr>
              <a:t>Moav'da</a:t>
            </a:r>
            <a:r>
              <a:rPr lang="tr-TR" dirty="0">
                <a:solidFill>
                  <a:prstClr val="white"/>
                </a:solidFill>
              </a:rPr>
              <a:t>, </a:t>
            </a:r>
            <a:r>
              <a:rPr lang="tr-TR" dirty="0" err="1">
                <a:solidFill>
                  <a:prstClr val="white"/>
                </a:solidFill>
              </a:rPr>
              <a:t>Şeria</a:t>
            </a:r>
            <a:r>
              <a:rPr lang="tr-TR" dirty="0">
                <a:solidFill>
                  <a:prstClr val="white"/>
                </a:solidFill>
              </a:rPr>
              <a:t> Irmağı'nın doğusun­da İsrail halkı arasında bir kez daha sayım yaptı. Bu iki sayım arasında İsrail­liler Kenan topraklarının güney sınırında olan </a:t>
            </a:r>
            <a:r>
              <a:rPr lang="tr-TR" dirty="0" err="1">
                <a:solidFill>
                  <a:prstClr val="white"/>
                </a:solidFill>
              </a:rPr>
              <a:t>Kadeş</a:t>
            </a:r>
            <a:r>
              <a:rPr lang="tr-TR" dirty="0">
                <a:solidFill>
                  <a:prstClr val="white"/>
                </a:solidFill>
              </a:rPr>
              <a:t>-</a:t>
            </a:r>
            <a:r>
              <a:rPr lang="tr-TR" dirty="0" err="1">
                <a:solidFill>
                  <a:prstClr val="white"/>
                </a:solidFill>
              </a:rPr>
              <a:t>Barnea'ya</a:t>
            </a:r>
            <a:r>
              <a:rPr lang="tr-TR" dirty="0">
                <a:solidFill>
                  <a:prstClr val="white"/>
                </a:solidFill>
              </a:rPr>
              <a:t> dek ilerledi­ler. Ne var ki, oradan vaat edilen ülkeye imansızlıklarından ötürü giremediler. Kırk yıl kadar dolaştıktan sonra, </a:t>
            </a:r>
            <a:r>
              <a:rPr lang="tr-TR" dirty="0" err="1">
                <a:solidFill>
                  <a:prstClr val="white"/>
                </a:solidFill>
              </a:rPr>
              <a:t>Şeria</a:t>
            </a:r>
            <a:r>
              <a:rPr lang="tr-TR" dirty="0">
                <a:solidFill>
                  <a:prstClr val="white"/>
                </a:solidFill>
              </a:rPr>
              <a:t> Irmağı'nın doğu bölgesine gittiler. Ke­nan topraklarına girmek için ırmağın karşı yakasına geçmeye hazırlandılar. </a:t>
            </a:r>
          </a:p>
          <a:p>
            <a:r>
              <a:rPr lang="tr-TR" dirty="0">
                <a:solidFill>
                  <a:prstClr val="white"/>
                </a:solidFill>
              </a:rPr>
              <a:t>Çölde Sayım Kitabı sık sık cesaretsizliğe düşen, sıkıntılardan korkan ve ya­kınan halkın başından geçen olayları anlatır. Halk Tanrı'ya ve Tanrı'nın on­lara önder atadığı Musa'ya karşı başkaldırıp durdu. Bu kitap halkın itaatsiz­liğine karşın, Tanrı'nın sadakatini ve sürekli kayırıcılığını vurguluyor; bazen sabırsız olmuşsa da Musa'nın Tanrısı'na ve halkına adanmışlığını açıkça dile getiriyor.</a:t>
            </a:r>
          </a:p>
          <a:p>
            <a:r>
              <a:rPr lang="tr-TR" dirty="0">
                <a:solidFill>
                  <a:prstClr val="white"/>
                </a:solidFill>
              </a:rPr>
              <a:t>Kitap ayrıca hem Sina Dağı'nda, hem de Kenan sınırında Tanrı'nın Musa aracılığıyla verdiği yasaları içerir.</a:t>
            </a:r>
            <a:br>
              <a:rPr lang="tr-TR" dirty="0">
                <a:solidFill>
                  <a:prstClr val="white"/>
                </a:solidFill>
              </a:rPr>
            </a:br>
            <a:endParaRPr lang="tr-TR" dirty="0">
              <a:solidFill>
                <a:prstClr val="white"/>
              </a:solidFill>
            </a:endParaRPr>
          </a:p>
          <a:p>
            <a:r>
              <a:rPr lang="tr-TR" dirty="0">
                <a:solidFill>
                  <a:prstClr val="white"/>
                </a:solidFill>
              </a:rPr>
              <a:t> </a:t>
            </a:r>
          </a:p>
        </p:txBody>
      </p:sp>
    </p:spTree>
    <p:extLst>
      <p:ext uri="{BB962C8B-B14F-4D97-AF65-F5344CB8AC3E}">
        <p14:creationId xmlns:p14="http://schemas.microsoft.com/office/powerpoint/2010/main" val="27475419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KONUŞMACI TANITMA - DALE CARNEGIE TRAINING (R)">
  <a:themeElements>
    <a:clrScheme name="KONUŞMACI TANITMA - DALE CARNEGIE TRAINING (R) 1">
      <a:dk1>
        <a:srgbClr val="4D4D4D"/>
      </a:dk1>
      <a:lt1>
        <a:srgbClr val="FFFFFF"/>
      </a:lt1>
      <a:dk2>
        <a:srgbClr val="006666"/>
      </a:dk2>
      <a:lt2>
        <a:srgbClr val="CC9900"/>
      </a:lt2>
      <a:accent1>
        <a:srgbClr val="CC9900"/>
      </a:accent1>
      <a:accent2>
        <a:srgbClr val="800000"/>
      </a:accent2>
      <a:accent3>
        <a:srgbClr val="AAB8B8"/>
      </a:accent3>
      <a:accent4>
        <a:srgbClr val="DADADA"/>
      </a:accent4>
      <a:accent5>
        <a:srgbClr val="E2CAAA"/>
      </a:accent5>
      <a:accent6>
        <a:srgbClr val="730000"/>
      </a:accent6>
      <a:hlink>
        <a:srgbClr val="C0C0C0"/>
      </a:hlink>
      <a:folHlink>
        <a:srgbClr val="969696"/>
      </a:folHlink>
    </a:clrScheme>
    <a:fontScheme name="KONUŞMACI TANITMA - DALE CARNEGIE TRAINING (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1" lang="en-US" sz="1800" b="1" i="0" u="none" strike="noStrike" cap="none" normalizeH="0" baseline="0" smtClean="0">
            <a:ln>
              <a:noFill/>
            </a:ln>
            <a:solidFill>
              <a:srgbClr val="FFFF00"/>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1" lang="en-US" sz="1800" b="1" i="0" u="none" strike="noStrike" cap="none" normalizeH="0" baseline="0" smtClean="0">
            <a:ln>
              <a:noFill/>
            </a:ln>
            <a:solidFill>
              <a:srgbClr val="FFFF00"/>
            </a:solidFill>
            <a:effectLst/>
            <a:latin typeface="Tahoma" panose="020B0604030504040204" pitchFamily="34" charset="0"/>
          </a:defRPr>
        </a:defPPr>
      </a:lstStyle>
    </a:lnDef>
  </a:objectDefaults>
  <a:extraClrSchemeLst>
    <a:extraClrScheme>
      <a:clrScheme name="KONUŞMACI TANITMA - DALE CARNEGIE TRAINING (R) 1">
        <a:dk1>
          <a:srgbClr val="4D4D4D"/>
        </a:dk1>
        <a:lt1>
          <a:srgbClr val="FFFFFF"/>
        </a:lt1>
        <a:dk2>
          <a:srgbClr val="006666"/>
        </a:dk2>
        <a:lt2>
          <a:srgbClr val="CC9900"/>
        </a:lt2>
        <a:accent1>
          <a:srgbClr val="CC9900"/>
        </a:accent1>
        <a:accent2>
          <a:srgbClr val="800000"/>
        </a:accent2>
        <a:accent3>
          <a:srgbClr val="AAB8B8"/>
        </a:accent3>
        <a:accent4>
          <a:srgbClr val="DADADA"/>
        </a:accent4>
        <a:accent5>
          <a:srgbClr val="E2CAAA"/>
        </a:accent5>
        <a:accent6>
          <a:srgbClr val="730000"/>
        </a:accent6>
        <a:hlink>
          <a:srgbClr val="C0C0C0"/>
        </a:hlink>
        <a:folHlink>
          <a:srgbClr val="969696"/>
        </a:folHlink>
      </a:clrScheme>
      <a:clrMap bg1="dk2" tx1="lt1" bg2="dk1" tx2="lt2" accent1="accent1" accent2="accent2" accent3="accent3" accent4="accent4" accent5="accent5" accent6="accent6" hlink="hlink" folHlink="folHlink"/>
    </a:extraClrScheme>
    <a:extraClrScheme>
      <a:clrScheme name="KONUŞMACI TANITMA - DALE CARNEGIE TRAINING (R) 2">
        <a:dk1>
          <a:srgbClr val="4D4D4D"/>
        </a:dk1>
        <a:lt1>
          <a:srgbClr val="99CCFF"/>
        </a:lt1>
        <a:dk2>
          <a:srgbClr val="4D4D4D"/>
        </a:dk2>
        <a:lt2>
          <a:srgbClr val="000000"/>
        </a:lt2>
        <a:accent1>
          <a:srgbClr val="990099"/>
        </a:accent1>
        <a:accent2>
          <a:srgbClr val="FFCC00"/>
        </a:accent2>
        <a:accent3>
          <a:srgbClr val="CAE2FF"/>
        </a:accent3>
        <a:accent4>
          <a:srgbClr val="404040"/>
        </a:accent4>
        <a:accent5>
          <a:srgbClr val="CAAACA"/>
        </a:accent5>
        <a:accent6>
          <a:srgbClr val="E7B900"/>
        </a:accent6>
        <a:hlink>
          <a:srgbClr val="FFFFFF"/>
        </a:hlink>
        <a:folHlink>
          <a:srgbClr val="EAEAEA"/>
        </a:folHlink>
      </a:clrScheme>
      <a:clrMap bg1="lt1" tx1="dk1" bg2="lt2" tx2="dk2" accent1="accent1" accent2="accent2" accent3="accent3" accent4="accent4" accent5="accent5" accent6="accent6" hlink="hlink" folHlink="folHlink"/>
    </a:extraClrScheme>
    <a:extraClrScheme>
      <a:clrScheme name="KONUŞMACI TANITMA - DALE CARNEGIE TRAINING (R) 3">
        <a:dk1>
          <a:srgbClr val="010000"/>
        </a:dk1>
        <a:lt1>
          <a:srgbClr val="C0C0C0"/>
        </a:lt1>
        <a:dk2>
          <a:srgbClr val="010000"/>
        </a:dk2>
        <a:lt2>
          <a:srgbClr val="C0C0C0"/>
        </a:lt2>
        <a:accent1>
          <a:srgbClr val="969696"/>
        </a:accent1>
        <a:accent2>
          <a:srgbClr val="000000"/>
        </a:accent2>
        <a:accent3>
          <a:srgbClr val="DCDCDC"/>
        </a:accent3>
        <a:accent4>
          <a:srgbClr val="010000"/>
        </a:accent4>
        <a:accent5>
          <a:srgbClr val="C9C9C9"/>
        </a:accent5>
        <a:accent6>
          <a:srgbClr val="000000"/>
        </a:accent6>
        <a:hlink>
          <a:srgbClr val="FFFFFF"/>
        </a:hlink>
        <a:folHlink>
          <a:srgbClr val="EAEAEA"/>
        </a:folHlink>
      </a:clrScheme>
      <a:clrMap bg1="lt1" tx1="dk1" bg2="lt2" tx2="dk2" accent1="accent1" accent2="accent2" accent3="accent3" accent4="accent4" accent5="accent5" accent6="accent6" hlink="hlink" folHlink="folHlink"/>
    </a:extraClrScheme>
    <a:extraClrScheme>
      <a:clrScheme name="KONUŞMACI TANITMA - DALE CARNEGIE TRAINING (R) 4">
        <a:dk1>
          <a:srgbClr val="000000"/>
        </a:dk1>
        <a:lt1>
          <a:srgbClr val="FFFF00"/>
        </a:lt1>
        <a:dk2>
          <a:srgbClr val="000066"/>
        </a:dk2>
        <a:lt2>
          <a:srgbClr val="99CC00"/>
        </a:lt2>
        <a:accent1>
          <a:srgbClr val="99CC00"/>
        </a:accent1>
        <a:accent2>
          <a:srgbClr val="FFFF00"/>
        </a:accent2>
        <a:accent3>
          <a:srgbClr val="AAAAB8"/>
        </a:accent3>
        <a:accent4>
          <a:srgbClr val="DADA00"/>
        </a:accent4>
        <a:accent5>
          <a:srgbClr val="CAE2AA"/>
        </a:accent5>
        <a:accent6>
          <a:srgbClr val="E7E700"/>
        </a:accent6>
        <a:hlink>
          <a:srgbClr val="9999FF"/>
        </a:hlink>
        <a:folHlink>
          <a:srgbClr val="9933FF"/>
        </a:folHlink>
      </a:clrScheme>
      <a:clrMap bg1="dk2" tx1="lt1" bg2="dk1" tx2="lt2" accent1="accent1" accent2="accent2" accent3="accent3" accent4="accent4" accent5="accent5" accent6="accent6" hlink="hlink" folHlink="folHlink"/>
    </a:extraClrScheme>
    <a:extraClrScheme>
      <a:clrScheme name="KONUŞMACI TANITMA - DALE CARNEGIE TRAINING (R) 5">
        <a:dk1>
          <a:srgbClr val="969696"/>
        </a:dk1>
        <a:lt1>
          <a:srgbClr val="FFCC00"/>
        </a:lt1>
        <a:dk2>
          <a:srgbClr val="FF6600"/>
        </a:dk2>
        <a:lt2>
          <a:srgbClr val="009900"/>
        </a:lt2>
        <a:accent1>
          <a:srgbClr val="FFCC00"/>
        </a:accent1>
        <a:accent2>
          <a:srgbClr val="009900"/>
        </a:accent2>
        <a:accent3>
          <a:srgbClr val="FFB8AA"/>
        </a:accent3>
        <a:accent4>
          <a:srgbClr val="DAAE00"/>
        </a:accent4>
        <a:accent5>
          <a:srgbClr val="FFE2AA"/>
        </a:accent5>
        <a:accent6>
          <a:srgbClr val="008A00"/>
        </a:accent6>
        <a:hlink>
          <a:srgbClr val="FFFFFF"/>
        </a:hlink>
        <a:folHlink>
          <a:srgbClr val="FF9966"/>
        </a:folHlink>
      </a:clrScheme>
      <a:clrMap bg1="dk2" tx1="lt1" bg2="dk1" tx2="lt2" accent1="accent1" accent2="accent2" accent3="accent3" accent4="accent4" accent5="accent5" accent6="accent6" hlink="hlink" folHlink="folHlink"/>
    </a:extraClrScheme>
    <a:extraClrScheme>
      <a:clrScheme name="KONUŞMACI TANITMA - DALE CARNEGIE TRAINING (R) 6">
        <a:dk1>
          <a:srgbClr val="000000"/>
        </a:dk1>
        <a:lt1>
          <a:srgbClr val="FFCC00"/>
        </a:lt1>
        <a:dk2>
          <a:srgbClr val="336600"/>
        </a:dk2>
        <a:lt2>
          <a:srgbClr val="969696"/>
        </a:lt2>
        <a:accent1>
          <a:srgbClr val="336600"/>
        </a:accent1>
        <a:accent2>
          <a:srgbClr val="CCCC00"/>
        </a:accent2>
        <a:accent3>
          <a:srgbClr val="FFE2AA"/>
        </a:accent3>
        <a:accent4>
          <a:srgbClr val="000000"/>
        </a:accent4>
        <a:accent5>
          <a:srgbClr val="ADB8AA"/>
        </a:accent5>
        <a:accent6>
          <a:srgbClr val="B9B900"/>
        </a:accent6>
        <a:hlink>
          <a:srgbClr val="FFFFFF"/>
        </a:hlink>
        <a:folHlink>
          <a:srgbClr val="FFFFAF"/>
        </a:folHlink>
      </a:clrScheme>
      <a:clrMap bg1="lt1" tx1="dk1" bg2="lt2" tx2="dk2" accent1="accent1" accent2="accent2" accent3="accent3" accent4="accent4" accent5="accent5" accent6="accent6" hlink="hlink" folHlink="folHlink"/>
    </a:extraClrScheme>
    <a:extraClrScheme>
      <a:clrScheme name="KONUŞMACI TANITMA - DALE CARNEGIE TRAINING (R) 7">
        <a:dk1>
          <a:srgbClr val="010000"/>
        </a:dk1>
        <a:lt1>
          <a:srgbClr val="99CCFF"/>
        </a:lt1>
        <a:dk2>
          <a:srgbClr val="666633"/>
        </a:dk2>
        <a:lt2>
          <a:srgbClr val="969696"/>
        </a:lt2>
        <a:accent1>
          <a:srgbClr val="666633"/>
        </a:accent1>
        <a:accent2>
          <a:srgbClr val="FFCC00"/>
        </a:accent2>
        <a:accent3>
          <a:srgbClr val="CAE2FF"/>
        </a:accent3>
        <a:accent4>
          <a:srgbClr val="010000"/>
        </a:accent4>
        <a:accent5>
          <a:srgbClr val="B8B8AD"/>
        </a:accent5>
        <a:accent6>
          <a:srgbClr val="E7B900"/>
        </a:accent6>
        <a:hlink>
          <a:srgbClr val="FFFFFF"/>
        </a:hlink>
        <a:folHlink>
          <a:srgbClr val="CCECFF"/>
        </a:folHlink>
      </a:clrScheme>
      <a:clrMap bg1="lt1" tx1="dk1" bg2="lt2" tx2="dk2" accent1="accent1" accent2="accent2" accent3="accent3" accent4="accent4" accent5="accent5" accent6="accent6" hlink="hlink" folHlink="folHlink"/>
    </a:extraClrScheme>
    <a:extraClrScheme>
      <a:clrScheme name="KONUŞMACI TANITMA - DALE CARNEGIE TRAINING (R) 8">
        <a:dk1>
          <a:srgbClr val="9900CC"/>
        </a:dk1>
        <a:lt1>
          <a:srgbClr val="FFCC00"/>
        </a:lt1>
        <a:dk2>
          <a:srgbClr val="FF3300"/>
        </a:dk2>
        <a:lt2>
          <a:srgbClr val="969696"/>
        </a:lt2>
        <a:accent1>
          <a:srgbClr val="FF3300"/>
        </a:accent1>
        <a:accent2>
          <a:srgbClr val="FFCC00"/>
        </a:accent2>
        <a:accent3>
          <a:srgbClr val="FFE2AA"/>
        </a:accent3>
        <a:accent4>
          <a:srgbClr val="8200AE"/>
        </a:accent4>
        <a:accent5>
          <a:srgbClr val="FFADAA"/>
        </a:accent5>
        <a:accent6>
          <a:srgbClr val="E7B900"/>
        </a:accent6>
        <a:hlink>
          <a:srgbClr val="FFFFFF"/>
        </a:hlink>
        <a:folHlink>
          <a:srgbClr val="FFFFC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3843</Words>
  <Application>Microsoft Office PowerPoint</Application>
  <PresentationFormat>Geniş ekran</PresentationFormat>
  <Paragraphs>562</Paragraphs>
  <Slides>70</Slides>
  <Notes>3</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70</vt:i4>
      </vt:variant>
    </vt:vector>
  </HeadingPairs>
  <TitlesOfParts>
    <vt:vector size="80" baseType="lpstr">
      <vt:lpstr>Arial</vt:lpstr>
      <vt:lpstr>ariel</vt:lpstr>
      <vt:lpstr>Calibri</vt:lpstr>
      <vt:lpstr>Constantia</vt:lpstr>
      <vt:lpstr>David</vt:lpstr>
      <vt:lpstr>Tahoma</vt:lpstr>
      <vt:lpstr>Times New Roman</vt:lpstr>
      <vt:lpstr>Wingdings 2</vt:lpstr>
      <vt:lpstr>Akış</vt:lpstr>
      <vt:lpstr>KONUŞMACI TANITMA - DALE CARNEGIE TRAINING (R)</vt:lpstr>
      <vt:lpstr>Yahudiliğin kutsal metinleri</vt:lpstr>
      <vt:lpstr>Sözlü metinler</vt:lpstr>
      <vt:lpstr>Mişna’dan</vt:lpstr>
      <vt:lpstr>TORAH</vt:lpstr>
      <vt:lpstr>Tanahı kim yazdı?</vt:lpstr>
      <vt:lpstr>Tekvin</vt:lpstr>
      <vt:lpstr>ÇIKIŞ</vt:lpstr>
      <vt:lpstr>PowerPoint Sunusu</vt:lpstr>
      <vt:lpstr>PowerPoint Sunusu</vt:lpstr>
      <vt:lpstr>PowerPoint Sunusu</vt:lpstr>
      <vt:lpstr>PowerPoint Sunusu</vt:lpstr>
      <vt:lpstr>PowerPoint Sunusu</vt:lpstr>
      <vt:lpstr>NEVİİM</vt:lpstr>
      <vt:lpstr>PowerPoint Sunusu</vt:lpstr>
      <vt:lpstr>KETUVİİM</vt:lpstr>
      <vt:lpstr>İçeriğine göre kitaplar</vt:lpstr>
      <vt:lpstr>YEŞU</vt:lpstr>
      <vt:lpstr>HAKİMLER</vt:lpstr>
      <vt:lpstr>RUT</vt:lpstr>
      <vt:lpstr>I. SAMUEL</vt:lpstr>
      <vt:lpstr>II: SAMUEL</vt:lpstr>
      <vt:lpstr>I: Krallar</vt:lpstr>
      <vt:lpstr>II. Krallar</vt:lpstr>
      <vt:lpstr>I. TARİHLER</vt:lpstr>
      <vt:lpstr>II. TARİHLER</vt:lpstr>
      <vt:lpstr>EZRA</vt:lpstr>
      <vt:lpstr>NEHEMYA</vt:lpstr>
      <vt:lpstr>ESTER</vt:lpstr>
      <vt:lpstr>EYÜP</vt:lpstr>
      <vt:lpstr>MEZMURLAR</vt:lpstr>
      <vt:lpstr>SÜLEYMAN’IN MESELLERİ</vt:lpstr>
      <vt:lpstr>PowerPoint Sunusu</vt:lpstr>
      <vt:lpstr>VAİZ (KOHELET)</vt:lpstr>
      <vt:lpstr>PowerPoint Sunusu</vt:lpstr>
      <vt:lpstr>Neşideler Neşidesi</vt:lpstr>
      <vt:lpstr>İŞAYA</vt:lpstr>
      <vt:lpstr>YEREMYA</vt:lpstr>
      <vt:lpstr>Yeremya’nın Mersiyeleri</vt:lpstr>
      <vt:lpstr>HEZEKİEL</vt:lpstr>
      <vt:lpstr>DANİEL</vt:lpstr>
      <vt:lpstr>HOŞEA</vt:lpstr>
      <vt:lpstr>YOEL</vt:lpstr>
      <vt:lpstr>Amos </vt:lpstr>
      <vt:lpstr>Ovadya</vt:lpstr>
      <vt:lpstr>YUNUS</vt:lpstr>
      <vt:lpstr>MİKA</vt:lpstr>
      <vt:lpstr>NAHUM</vt:lpstr>
      <vt:lpstr>Habakkuk </vt:lpstr>
      <vt:lpstr>Sefenya</vt:lpstr>
      <vt:lpstr>HAGAY</vt:lpstr>
      <vt:lpstr>ZEKERİYA</vt:lpstr>
      <vt:lpstr>MALAKİ</vt:lpstr>
      <vt:lpstr>APOKRİFLER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Yahudiliğin kutsal metinleri</dc:title>
  <dc:creator>Baki Adam</dc:creator>
  <cp:lastModifiedBy>Baki Adam</cp:lastModifiedBy>
  <cp:revision>1</cp:revision>
  <dcterms:created xsi:type="dcterms:W3CDTF">2018-01-22T16:27:05Z</dcterms:created>
  <dcterms:modified xsi:type="dcterms:W3CDTF">2018-01-22T16:27:15Z</dcterms:modified>
</cp:coreProperties>
</file>