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90" r:id="rId3"/>
    <p:sldId id="291" r:id="rId4"/>
    <p:sldId id="292" r:id="rId5"/>
    <p:sldId id="303" r:id="rId6"/>
    <p:sldId id="283" r:id="rId7"/>
    <p:sldId id="288" r:id="rId8"/>
    <p:sldId id="289" r:id="rId9"/>
    <p:sldId id="257" r:id="rId10"/>
    <p:sldId id="263" r:id="rId11"/>
    <p:sldId id="282" r:id="rId12"/>
    <p:sldId id="261" r:id="rId13"/>
    <p:sldId id="260" r:id="rId14"/>
    <p:sldId id="262" r:id="rId15"/>
    <p:sldId id="266" r:id="rId16"/>
    <p:sldId id="265" r:id="rId17"/>
    <p:sldId id="280" r:id="rId18"/>
    <p:sldId id="281" r:id="rId19"/>
    <p:sldId id="293" r:id="rId20"/>
    <p:sldId id="294" r:id="rId21"/>
    <p:sldId id="295" r:id="rId22"/>
    <p:sldId id="296" r:id="rId23"/>
    <p:sldId id="297" r:id="rId24"/>
    <p:sldId id="298" r:id="rId25"/>
    <p:sldId id="299" r:id="rId26"/>
    <p:sldId id="300" r:id="rId27"/>
    <p:sldId id="301" r:id="rId28"/>
    <p:sldId id="302" r:id="rId29"/>
    <p:sldId id="269" r:id="rId30"/>
    <p:sldId id="270" r:id="rId31"/>
    <p:sldId id="271" r:id="rId32"/>
    <p:sldId id="284" r:id="rId33"/>
    <p:sldId id="304" r:id="rId34"/>
    <p:sldId id="272" r:id="rId35"/>
    <p:sldId id="305" r:id="rId36"/>
    <p:sldId id="273" r:id="rId37"/>
    <p:sldId id="275" r:id="rId38"/>
    <p:sldId id="287" r:id="rId39"/>
    <p:sldId id="286" r:id="rId40"/>
    <p:sldId id="285" r:id="rId41"/>
    <p:sldId id="276" r:id="rId42"/>
    <p:sldId id="277" r:id="rId43"/>
    <p:sldId id="278" r:id="rId44"/>
    <p:sldId id="279" r:id="rId45"/>
    <p:sldId id="267" r:id="rId46"/>
    <p:sldId id="26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Tablo 1.5:</a:t>
            </a:r>
            <a:r>
              <a:rPr lang="en-US" baseline="0"/>
              <a:t> Türkiye GSYH Kişi Başına Değişim Oranı (%), Cari USD Fiyatlarla, 1996-2017</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2"/>
          <c:order val="0"/>
          <c:tx>
            <c:v>Türkiye</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Türkiye!$B$1:$X$1</c:f>
              <c:numCache>
                <c:formatCode>General</c:formatCode>
                <c:ptCount val="22"/>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numCache>
            </c:numRef>
          </c:cat>
          <c:val>
            <c:numRef>
              <c:f>Türkiye!$B$4:$X$4</c:f>
              <c:numCache>
                <c:formatCode>0.00</c:formatCode>
                <c:ptCount val="22"/>
                <c:pt idx="0">
                  <c:v>5.635082267589425</c:v>
                </c:pt>
                <c:pt idx="1">
                  <c:v>3.0523866937592743</c:v>
                </c:pt>
                <c:pt idx="2">
                  <c:v>3.9499880940957297</c:v>
                </c:pt>
                <c:pt idx="3">
                  <c:v>-8.3948289019143374</c:v>
                </c:pt>
                <c:pt idx="4">
                  <c:v>4.9728278246260658</c:v>
                </c:pt>
                <c:pt idx="5">
                  <c:v>-27.627778031927591</c:v>
                </c:pt>
                <c:pt idx="6">
                  <c:v>17.55828646027453</c:v>
                </c:pt>
                <c:pt idx="7">
                  <c:v>29.350869480184087</c:v>
                </c:pt>
                <c:pt idx="8">
                  <c:v>28.213518183239728</c:v>
                </c:pt>
                <c:pt idx="9">
                  <c:v>22.260243366682175</c:v>
                </c:pt>
                <c:pt idx="10">
                  <c:v>8.5333326371658416</c:v>
                </c:pt>
                <c:pt idx="11">
                  <c:v>21.064849658684338</c:v>
                </c:pt>
                <c:pt idx="12">
                  <c:v>11.80439540122957</c:v>
                </c:pt>
                <c:pt idx="13">
                  <c:v>-16.929169760563909</c:v>
                </c:pt>
                <c:pt idx="14">
                  <c:v>17.94523427492615</c:v>
                </c:pt>
                <c:pt idx="15">
                  <c:v>6.3513781447098552</c:v>
                </c:pt>
                <c:pt idx="16">
                  <c:v>3.6955861423193994</c:v>
                </c:pt>
                <c:pt idx="17">
                  <c:v>7.2949337787382404</c:v>
                </c:pt>
                <c:pt idx="18">
                  <c:v>-3.0107642429351387</c:v>
                </c:pt>
                <c:pt idx="19">
                  <c:v>-9.2105975655859709</c:v>
                </c:pt>
                <c:pt idx="20">
                  <c:v>-0.89302868130741331</c:v>
                </c:pt>
                <c:pt idx="21">
                  <c:v>-3.544130635385244</c:v>
                </c:pt>
              </c:numCache>
            </c:numRef>
          </c:val>
          <c:extLst>
            <c:ext xmlns:c16="http://schemas.microsoft.com/office/drawing/2014/chart" uri="{C3380CC4-5D6E-409C-BE32-E72D297353CC}">
              <c16:uniqueId val="{00000000-B39D-49D9-B82F-5EEF79B59B5F}"/>
            </c:ext>
          </c:extLst>
        </c:ser>
        <c:dLbls>
          <c:showLegendKey val="0"/>
          <c:showVal val="0"/>
          <c:showCatName val="0"/>
          <c:showSerName val="0"/>
          <c:showPercent val="0"/>
          <c:showBubbleSize val="0"/>
        </c:dLbls>
        <c:gapWidth val="150"/>
        <c:axId val="256779992"/>
        <c:axId val="256787832"/>
      </c:barChart>
      <c:dateAx>
        <c:axId val="2567799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56787832"/>
        <c:crosses val="autoZero"/>
        <c:auto val="0"/>
        <c:lblOffset val="100"/>
        <c:baseTimeUnit val="days"/>
      </c:dateAx>
      <c:valAx>
        <c:axId val="2567878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56779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0.41792</cdr:x>
      <cdr:y>0.91819</cdr:y>
    </cdr:from>
    <cdr:to>
      <cdr:x>0.96862</cdr:x>
      <cdr:y>0.98398</cdr:y>
    </cdr:to>
    <cdr:sp macro="" textlink="">
      <cdr:nvSpPr>
        <cdr:cNvPr id="2" name="Metin kutusu 1"/>
        <cdr:cNvSpPr txBox="1"/>
      </cdr:nvSpPr>
      <cdr:spPr>
        <a:xfrm xmlns:a="http://schemas.openxmlformats.org/drawingml/2006/main">
          <a:off x="3298033" y="3821906"/>
          <a:ext cx="4345781" cy="2738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r-TR"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99754E-4AFC-4F28-9633-E46A955B79FF}" type="datetimeFigureOut">
              <a:rPr lang="tr-TR" smtClean="0"/>
              <a:t>4.11.2020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2F87FF-C262-443B-A71C-B66248C23F4B}" type="slidenum">
              <a:rPr lang="tr-TR" smtClean="0"/>
              <a:t>‹#›</a:t>
            </a:fld>
            <a:endParaRPr lang="tr-TR"/>
          </a:p>
        </p:txBody>
      </p:sp>
    </p:spTree>
    <p:extLst>
      <p:ext uri="{BB962C8B-B14F-4D97-AF65-F5344CB8AC3E}">
        <p14:creationId xmlns:p14="http://schemas.microsoft.com/office/powerpoint/2010/main" val="878476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6AA89C-F626-4445-9AC3-36941B384E46}" type="slidenum">
              <a:rPr lang="en-GB" smtClean="0"/>
              <a:t>3</a:t>
            </a:fld>
            <a:endParaRPr lang="en-GB"/>
          </a:p>
        </p:txBody>
      </p:sp>
    </p:spTree>
    <p:extLst>
      <p:ext uri="{BB962C8B-B14F-4D97-AF65-F5344CB8AC3E}">
        <p14:creationId xmlns:p14="http://schemas.microsoft.com/office/powerpoint/2010/main" val="2110824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2C2E2C5-FEA5-4E8B-B239-5367D27C428C}"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470FE0-1E69-4295-B438-2985EAE5CE7F}" type="slidenum">
              <a:rPr lang="en-GB" smtClean="0"/>
              <a:t>‹#›</a:t>
            </a:fld>
            <a:endParaRPr lang="en-GB"/>
          </a:p>
        </p:txBody>
      </p:sp>
    </p:spTree>
    <p:extLst>
      <p:ext uri="{BB962C8B-B14F-4D97-AF65-F5344CB8AC3E}">
        <p14:creationId xmlns:p14="http://schemas.microsoft.com/office/powerpoint/2010/main" val="910226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C2E2C5-FEA5-4E8B-B239-5367D27C428C}"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470FE0-1E69-4295-B438-2985EAE5CE7F}" type="slidenum">
              <a:rPr lang="en-GB" smtClean="0"/>
              <a:t>‹#›</a:t>
            </a:fld>
            <a:endParaRPr lang="en-GB"/>
          </a:p>
        </p:txBody>
      </p:sp>
    </p:spTree>
    <p:extLst>
      <p:ext uri="{BB962C8B-B14F-4D97-AF65-F5344CB8AC3E}">
        <p14:creationId xmlns:p14="http://schemas.microsoft.com/office/powerpoint/2010/main" val="601804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C2E2C5-FEA5-4E8B-B239-5367D27C428C}"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470FE0-1E69-4295-B438-2985EAE5CE7F}" type="slidenum">
              <a:rPr lang="en-GB" smtClean="0"/>
              <a:t>‹#›</a:t>
            </a:fld>
            <a:endParaRPr lang="en-GB"/>
          </a:p>
        </p:txBody>
      </p:sp>
    </p:spTree>
    <p:extLst>
      <p:ext uri="{BB962C8B-B14F-4D97-AF65-F5344CB8AC3E}">
        <p14:creationId xmlns:p14="http://schemas.microsoft.com/office/powerpoint/2010/main" val="968751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C2E2C5-FEA5-4E8B-B239-5367D27C428C}"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470FE0-1E69-4295-B438-2985EAE5CE7F}" type="slidenum">
              <a:rPr lang="en-GB" smtClean="0"/>
              <a:t>‹#›</a:t>
            </a:fld>
            <a:endParaRPr lang="en-GB"/>
          </a:p>
        </p:txBody>
      </p:sp>
    </p:spTree>
    <p:extLst>
      <p:ext uri="{BB962C8B-B14F-4D97-AF65-F5344CB8AC3E}">
        <p14:creationId xmlns:p14="http://schemas.microsoft.com/office/powerpoint/2010/main" val="710517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C2E2C5-FEA5-4E8B-B239-5367D27C428C}"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470FE0-1E69-4295-B438-2985EAE5CE7F}" type="slidenum">
              <a:rPr lang="en-GB" smtClean="0"/>
              <a:t>‹#›</a:t>
            </a:fld>
            <a:endParaRPr lang="en-GB"/>
          </a:p>
        </p:txBody>
      </p:sp>
    </p:spTree>
    <p:extLst>
      <p:ext uri="{BB962C8B-B14F-4D97-AF65-F5344CB8AC3E}">
        <p14:creationId xmlns:p14="http://schemas.microsoft.com/office/powerpoint/2010/main" val="2329166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2C2E2C5-FEA5-4E8B-B239-5367D27C428C}" type="datetimeFigureOut">
              <a:rPr lang="en-GB" smtClean="0"/>
              <a:t>04/11/2020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470FE0-1E69-4295-B438-2985EAE5CE7F}" type="slidenum">
              <a:rPr lang="en-GB" smtClean="0"/>
              <a:t>‹#›</a:t>
            </a:fld>
            <a:endParaRPr lang="en-GB"/>
          </a:p>
        </p:txBody>
      </p:sp>
    </p:spTree>
    <p:extLst>
      <p:ext uri="{BB962C8B-B14F-4D97-AF65-F5344CB8AC3E}">
        <p14:creationId xmlns:p14="http://schemas.microsoft.com/office/powerpoint/2010/main" val="4084997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2C2E2C5-FEA5-4E8B-B239-5367D27C428C}" type="datetimeFigureOut">
              <a:rPr lang="en-GB" smtClean="0"/>
              <a:t>04/11/2020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470FE0-1E69-4295-B438-2985EAE5CE7F}" type="slidenum">
              <a:rPr lang="en-GB" smtClean="0"/>
              <a:t>‹#›</a:t>
            </a:fld>
            <a:endParaRPr lang="en-GB"/>
          </a:p>
        </p:txBody>
      </p:sp>
    </p:spTree>
    <p:extLst>
      <p:ext uri="{BB962C8B-B14F-4D97-AF65-F5344CB8AC3E}">
        <p14:creationId xmlns:p14="http://schemas.microsoft.com/office/powerpoint/2010/main" val="4279588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2C2E2C5-FEA5-4E8B-B239-5367D27C428C}" type="datetimeFigureOut">
              <a:rPr lang="en-GB" smtClean="0"/>
              <a:t>04/11/2020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470FE0-1E69-4295-B438-2985EAE5CE7F}" type="slidenum">
              <a:rPr lang="en-GB" smtClean="0"/>
              <a:t>‹#›</a:t>
            </a:fld>
            <a:endParaRPr lang="en-GB"/>
          </a:p>
        </p:txBody>
      </p:sp>
    </p:spTree>
    <p:extLst>
      <p:ext uri="{BB962C8B-B14F-4D97-AF65-F5344CB8AC3E}">
        <p14:creationId xmlns:p14="http://schemas.microsoft.com/office/powerpoint/2010/main" val="3583364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C2E2C5-FEA5-4E8B-B239-5367D27C428C}" type="datetimeFigureOut">
              <a:rPr lang="en-GB" smtClean="0"/>
              <a:t>04/11/2020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470FE0-1E69-4295-B438-2985EAE5CE7F}" type="slidenum">
              <a:rPr lang="en-GB" smtClean="0"/>
              <a:t>‹#›</a:t>
            </a:fld>
            <a:endParaRPr lang="en-GB"/>
          </a:p>
        </p:txBody>
      </p:sp>
    </p:spTree>
    <p:extLst>
      <p:ext uri="{BB962C8B-B14F-4D97-AF65-F5344CB8AC3E}">
        <p14:creationId xmlns:p14="http://schemas.microsoft.com/office/powerpoint/2010/main" val="30111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C2E2C5-FEA5-4E8B-B239-5367D27C428C}" type="datetimeFigureOut">
              <a:rPr lang="en-GB" smtClean="0"/>
              <a:t>04/11/2020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470FE0-1E69-4295-B438-2985EAE5CE7F}" type="slidenum">
              <a:rPr lang="en-GB" smtClean="0"/>
              <a:t>‹#›</a:t>
            </a:fld>
            <a:endParaRPr lang="en-GB"/>
          </a:p>
        </p:txBody>
      </p:sp>
    </p:spTree>
    <p:extLst>
      <p:ext uri="{BB962C8B-B14F-4D97-AF65-F5344CB8AC3E}">
        <p14:creationId xmlns:p14="http://schemas.microsoft.com/office/powerpoint/2010/main" val="341617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C2E2C5-FEA5-4E8B-B239-5367D27C428C}" type="datetimeFigureOut">
              <a:rPr lang="en-GB" smtClean="0"/>
              <a:t>04/11/2020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470FE0-1E69-4295-B438-2985EAE5CE7F}" type="slidenum">
              <a:rPr lang="en-GB" smtClean="0"/>
              <a:t>‹#›</a:t>
            </a:fld>
            <a:endParaRPr lang="en-GB"/>
          </a:p>
        </p:txBody>
      </p:sp>
    </p:spTree>
    <p:extLst>
      <p:ext uri="{BB962C8B-B14F-4D97-AF65-F5344CB8AC3E}">
        <p14:creationId xmlns:p14="http://schemas.microsoft.com/office/powerpoint/2010/main" val="971144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C2E2C5-FEA5-4E8B-B239-5367D27C428C}" type="datetimeFigureOut">
              <a:rPr lang="en-GB" smtClean="0"/>
              <a:t>04/11/2020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470FE0-1E69-4295-B438-2985EAE5CE7F}" type="slidenum">
              <a:rPr lang="en-GB" smtClean="0"/>
              <a:t>‹#›</a:t>
            </a:fld>
            <a:endParaRPr lang="en-GB"/>
          </a:p>
        </p:txBody>
      </p:sp>
    </p:spTree>
    <p:extLst>
      <p:ext uri="{BB962C8B-B14F-4D97-AF65-F5344CB8AC3E}">
        <p14:creationId xmlns:p14="http://schemas.microsoft.com/office/powerpoint/2010/main" val="2105451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ltug.yalcintas@politics.ankara.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hewire.in/uncategorised/nyu-paul-romer-economics-nobel-2016-sen-deaton"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ata.worldbank.org/indicator/NY.GDP.MKTP.KD.ZG?locations=U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imf.org/external/datamapper/NGDP_RPCH@WEO/OEMDC/ADVEC/WEOWORL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ata.worldbank.org/indicator/NY.GDP.MKTP.CD?locations=TR"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stern.nyu.edu/faculty/bio/paul-rom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Romer</a:t>
            </a:r>
            <a:r>
              <a:rPr lang="en-GB" dirty="0" smtClean="0"/>
              <a:t>, “</a:t>
            </a:r>
            <a:r>
              <a:rPr lang="en-GB" dirty="0" err="1" smtClean="0"/>
              <a:t>Mathiness</a:t>
            </a:r>
            <a:r>
              <a:rPr lang="en-GB" dirty="0" smtClean="0"/>
              <a:t>” </a:t>
            </a:r>
            <a:r>
              <a:rPr lang="en-GB" dirty="0" err="1" smtClean="0"/>
              <a:t>ve</a:t>
            </a:r>
            <a:r>
              <a:rPr lang="en-GB" dirty="0" smtClean="0"/>
              <a:t> </a:t>
            </a:r>
            <a:r>
              <a:rPr lang="en-GB" dirty="0" err="1" smtClean="0"/>
              <a:t>Gerçek</a:t>
            </a:r>
            <a:r>
              <a:rPr lang="en-GB" dirty="0" smtClean="0"/>
              <a:t> </a:t>
            </a:r>
            <a:r>
              <a:rPr lang="en-GB" dirty="0" err="1" smtClean="0"/>
              <a:t>Ötesi</a:t>
            </a:r>
            <a:r>
              <a:rPr lang="en-GB" dirty="0" smtClean="0"/>
              <a:t> </a:t>
            </a:r>
            <a:r>
              <a:rPr lang="en-GB" dirty="0" err="1" smtClean="0"/>
              <a:t>İktisat</a:t>
            </a:r>
            <a:endParaRPr lang="en-GB" dirty="0"/>
          </a:p>
        </p:txBody>
      </p:sp>
      <p:sp>
        <p:nvSpPr>
          <p:cNvPr id="3" name="Subtitle 2"/>
          <p:cNvSpPr>
            <a:spLocks noGrp="1"/>
          </p:cNvSpPr>
          <p:nvPr>
            <p:ph type="subTitle" idx="1"/>
          </p:nvPr>
        </p:nvSpPr>
        <p:spPr/>
        <p:txBody>
          <a:bodyPr>
            <a:normAutofit lnSpcReduction="10000"/>
          </a:bodyPr>
          <a:lstStyle/>
          <a:p>
            <a:endParaRPr lang="en-GB" dirty="0" smtClean="0"/>
          </a:p>
          <a:p>
            <a:r>
              <a:rPr lang="en-GB" dirty="0" err="1" smtClean="0"/>
              <a:t>Altuğ</a:t>
            </a:r>
            <a:r>
              <a:rPr lang="en-GB" dirty="0" smtClean="0"/>
              <a:t> </a:t>
            </a:r>
            <a:r>
              <a:rPr lang="en-GB" dirty="0" err="1" smtClean="0"/>
              <a:t>Yalçıntaş</a:t>
            </a:r>
            <a:endParaRPr lang="en-GB" dirty="0" smtClean="0"/>
          </a:p>
          <a:p>
            <a:r>
              <a:rPr lang="en-GB" dirty="0" smtClean="0"/>
              <a:t>Ankara </a:t>
            </a:r>
            <a:r>
              <a:rPr lang="en-GB" dirty="0" err="1" smtClean="0"/>
              <a:t>Üniversitesi</a:t>
            </a:r>
            <a:endParaRPr lang="en-GB" dirty="0" smtClean="0"/>
          </a:p>
          <a:p>
            <a:r>
              <a:rPr lang="en-GB" dirty="0" smtClean="0">
                <a:hlinkClick r:id="rId2"/>
              </a:rPr>
              <a:t>altug.yalcintas@politics.ankara.edu.tr</a:t>
            </a:r>
            <a:r>
              <a:rPr lang="en-GB" dirty="0" smtClean="0"/>
              <a:t> </a:t>
            </a:r>
            <a:endParaRPr lang="en-GB" dirty="0"/>
          </a:p>
        </p:txBody>
      </p:sp>
    </p:spTree>
    <p:extLst>
      <p:ext uri="{BB962C8B-B14F-4D97-AF65-F5344CB8AC3E}">
        <p14:creationId xmlns:p14="http://schemas.microsoft.com/office/powerpoint/2010/main" val="59631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descr="A screenshot of NYU's press conference invitation, which was quickly retracted. Credit: The Wi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0519" y="193773"/>
            <a:ext cx="8818558" cy="58990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39483" y="6211669"/>
            <a:ext cx="10607040" cy="646331"/>
          </a:xfrm>
          <a:prstGeom prst="rect">
            <a:avLst/>
          </a:prstGeom>
          <a:noFill/>
        </p:spPr>
        <p:txBody>
          <a:bodyPr wrap="square" rtlCol="0">
            <a:spAutoFit/>
          </a:bodyPr>
          <a:lstStyle/>
          <a:p>
            <a:pPr algn="ctr"/>
            <a:r>
              <a:rPr lang="en-GB" dirty="0" smtClean="0"/>
              <a:t>NYU </a:t>
            </a:r>
            <a:r>
              <a:rPr lang="en-GB" dirty="0" err="1" smtClean="0"/>
              <a:t>tarafından</a:t>
            </a:r>
            <a:r>
              <a:rPr lang="en-GB" dirty="0" smtClean="0"/>
              <a:t> 6 </a:t>
            </a:r>
            <a:r>
              <a:rPr lang="en-GB" dirty="0" err="1" smtClean="0"/>
              <a:t>Ekim</a:t>
            </a:r>
            <a:r>
              <a:rPr lang="en-GB" dirty="0" smtClean="0"/>
              <a:t> 2016 </a:t>
            </a:r>
            <a:r>
              <a:rPr lang="en-GB" dirty="0" err="1" smtClean="0"/>
              <a:t>tarihinde</a:t>
            </a:r>
            <a:r>
              <a:rPr lang="en-GB" dirty="0" smtClean="0"/>
              <a:t> </a:t>
            </a:r>
            <a:r>
              <a:rPr lang="en-GB" b="1" dirty="0" err="1" smtClean="0"/>
              <a:t>sehven</a:t>
            </a:r>
            <a:r>
              <a:rPr lang="en-GB" dirty="0" smtClean="0"/>
              <a:t> </a:t>
            </a:r>
            <a:r>
              <a:rPr lang="en-GB" dirty="0" err="1" smtClean="0"/>
              <a:t>yayınlanan</a:t>
            </a:r>
            <a:r>
              <a:rPr lang="en-GB" dirty="0" smtClean="0"/>
              <a:t> </a:t>
            </a:r>
            <a:r>
              <a:rPr lang="en-GB" dirty="0" err="1" smtClean="0"/>
              <a:t>sayfanın</a:t>
            </a:r>
            <a:r>
              <a:rPr lang="en-GB" dirty="0" smtClean="0"/>
              <a:t> </a:t>
            </a:r>
            <a:r>
              <a:rPr lang="en-GB" dirty="0" err="1" smtClean="0"/>
              <a:t>ekran</a:t>
            </a:r>
            <a:r>
              <a:rPr lang="en-GB" dirty="0" smtClean="0"/>
              <a:t> </a:t>
            </a:r>
            <a:r>
              <a:rPr lang="en-GB" dirty="0" err="1" smtClean="0"/>
              <a:t>görüntüsü</a:t>
            </a:r>
            <a:r>
              <a:rPr lang="en-GB" dirty="0" smtClean="0"/>
              <a:t>. </a:t>
            </a:r>
            <a:r>
              <a:rPr lang="en-GB" dirty="0" err="1" smtClean="0"/>
              <a:t>Kaynak</a:t>
            </a:r>
            <a:r>
              <a:rPr lang="en-GB" dirty="0"/>
              <a:t>: </a:t>
            </a:r>
            <a:r>
              <a:rPr lang="en-GB" dirty="0">
                <a:hlinkClick r:id="rId3"/>
              </a:rPr>
              <a:t>https://</a:t>
            </a:r>
            <a:r>
              <a:rPr lang="en-GB" dirty="0" smtClean="0">
                <a:hlinkClick r:id="rId3"/>
              </a:rPr>
              <a:t>thewire.in/uncategorised/nyu-paul-romer-economics-nobel-2016-sen-deaton</a:t>
            </a:r>
            <a:r>
              <a:rPr lang="en-GB" dirty="0" smtClean="0"/>
              <a:t> [</a:t>
            </a:r>
            <a:r>
              <a:rPr lang="en-GB" dirty="0" err="1" smtClean="0"/>
              <a:t>Erişim</a:t>
            </a:r>
            <a:r>
              <a:rPr lang="en-GB" dirty="0"/>
              <a:t> </a:t>
            </a:r>
            <a:r>
              <a:rPr lang="en-GB" dirty="0" err="1" smtClean="0"/>
              <a:t>Tarihi</a:t>
            </a:r>
            <a:r>
              <a:rPr lang="en-GB" dirty="0" smtClean="0"/>
              <a:t>: </a:t>
            </a:r>
            <a:r>
              <a:rPr lang="en-GB" dirty="0" err="1" smtClean="0"/>
              <a:t>Ekim</a:t>
            </a:r>
            <a:r>
              <a:rPr lang="en-GB" dirty="0" smtClean="0"/>
              <a:t> 2018]</a:t>
            </a:r>
            <a:endParaRPr lang="en-GB" dirty="0"/>
          </a:p>
        </p:txBody>
      </p:sp>
    </p:spTree>
    <p:extLst>
      <p:ext uri="{BB962C8B-B14F-4D97-AF65-F5344CB8AC3E}">
        <p14:creationId xmlns:p14="http://schemas.microsoft.com/office/powerpoint/2010/main" val="127084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descr="NOBEL PER L'ECONOMIA/ Se Stoccolma premia i ficcanaso dei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2363" y="395328"/>
            <a:ext cx="8932985" cy="614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502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2016, Paul </a:t>
            </a:r>
            <a:r>
              <a:rPr lang="en-GB" sz="3200" dirty="0" err="1"/>
              <a:t>Romer</a:t>
            </a:r>
            <a:r>
              <a:rPr lang="en-GB" sz="3200" dirty="0"/>
              <a:t>. “</a:t>
            </a:r>
            <a:r>
              <a:rPr lang="en-GB" sz="3200" dirty="0" err="1"/>
              <a:t>Mathiness</a:t>
            </a:r>
            <a:r>
              <a:rPr lang="en-GB" sz="3200" dirty="0"/>
              <a:t> in the Theory of Economic Growth” </a:t>
            </a:r>
            <a:r>
              <a:rPr lang="en-GB" sz="3200" i="1" dirty="0"/>
              <a:t>American Economic Review</a:t>
            </a:r>
            <a:r>
              <a:rPr lang="en-GB" sz="3200" dirty="0"/>
              <a:t> 105 (5): 89-93</a:t>
            </a:r>
          </a:p>
        </p:txBody>
      </p:sp>
      <p:sp>
        <p:nvSpPr>
          <p:cNvPr id="3" name="Content Placeholder 2"/>
          <p:cNvSpPr>
            <a:spLocks noGrp="1"/>
          </p:cNvSpPr>
          <p:nvPr>
            <p:ph idx="1"/>
          </p:nvPr>
        </p:nvSpPr>
        <p:spPr/>
        <p:txBody>
          <a:bodyPr>
            <a:normAutofit lnSpcReduction="10000"/>
          </a:bodyPr>
          <a:lstStyle/>
          <a:p>
            <a:r>
              <a:rPr lang="en-GB" b="1" dirty="0" err="1" smtClean="0"/>
              <a:t>Mathiness</a:t>
            </a:r>
            <a:r>
              <a:rPr lang="en-GB" dirty="0" smtClean="0"/>
              <a:t>: </a:t>
            </a:r>
            <a:r>
              <a:rPr lang="en-GB" dirty="0" err="1" smtClean="0"/>
              <a:t>Matematiğin</a:t>
            </a:r>
            <a:r>
              <a:rPr lang="en-GB" dirty="0" smtClean="0"/>
              <a:t> </a:t>
            </a:r>
            <a:r>
              <a:rPr lang="en-GB" b="1" dirty="0" err="1" smtClean="0"/>
              <a:t>istismarı</a:t>
            </a:r>
            <a:r>
              <a:rPr lang="en-GB" dirty="0" smtClean="0"/>
              <a:t>; </a:t>
            </a:r>
            <a:r>
              <a:rPr lang="en-GB" dirty="0" err="1" smtClean="0"/>
              <a:t>somut</a:t>
            </a:r>
            <a:r>
              <a:rPr lang="en-GB" dirty="0" smtClean="0"/>
              <a:t> </a:t>
            </a:r>
            <a:r>
              <a:rPr lang="en-GB" dirty="0" err="1" smtClean="0"/>
              <a:t>kanıtlar</a:t>
            </a:r>
            <a:r>
              <a:rPr lang="en-GB" dirty="0" smtClean="0"/>
              <a:t> </a:t>
            </a:r>
            <a:r>
              <a:rPr lang="en-GB" dirty="0" err="1" smtClean="0"/>
              <a:t>ve</a:t>
            </a:r>
            <a:r>
              <a:rPr lang="en-GB" dirty="0" smtClean="0"/>
              <a:t> </a:t>
            </a:r>
            <a:r>
              <a:rPr lang="en-GB" dirty="0" err="1" smtClean="0"/>
              <a:t>gözlemler</a:t>
            </a:r>
            <a:r>
              <a:rPr lang="en-GB" dirty="0" smtClean="0"/>
              <a:t> </a:t>
            </a:r>
            <a:r>
              <a:rPr lang="en-GB" b="1" dirty="0" err="1" smtClean="0"/>
              <a:t>olmadan</a:t>
            </a:r>
            <a:r>
              <a:rPr lang="en-GB" dirty="0" smtClean="0"/>
              <a:t>, </a:t>
            </a:r>
            <a:r>
              <a:rPr lang="en-GB" dirty="0" err="1" smtClean="0"/>
              <a:t>özenle</a:t>
            </a:r>
            <a:r>
              <a:rPr lang="en-GB" dirty="0" smtClean="0"/>
              <a:t> </a:t>
            </a:r>
            <a:r>
              <a:rPr lang="en-GB" dirty="0" err="1" smtClean="0"/>
              <a:t>seçilmiş</a:t>
            </a:r>
            <a:r>
              <a:rPr lang="en-GB" dirty="0" smtClean="0"/>
              <a:t> </a:t>
            </a:r>
            <a:r>
              <a:rPr lang="en-GB" dirty="0" err="1" smtClean="0"/>
              <a:t>bazı</a:t>
            </a:r>
            <a:r>
              <a:rPr lang="en-GB" dirty="0" smtClean="0"/>
              <a:t> </a:t>
            </a:r>
            <a:r>
              <a:rPr lang="en-GB" b="1" dirty="0" err="1" smtClean="0"/>
              <a:t>kelimeler</a:t>
            </a:r>
            <a:r>
              <a:rPr lang="en-GB" b="1" dirty="0" smtClean="0"/>
              <a:t> </a:t>
            </a:r>
            <a:r>
              <a:rPr lang="en-GB" b="1" dirty="0" err="1" smtClean="0"/>
              <a:t>ve</a:t>
            </a:r>
            <a:r>
              <a:rPr lang="en-GB" b="1" dirty="0" smtClean="0"/>
              <a:t> </a:t>
            </a:r>
            <a:r>
              <a:rPr lang="en-GB" b="1" dirty="0" err="1" smtClean="0"/>
              <a:t>semboller</a:t>
            </a:r>
            <a:r>
              <a:rPr lang="en-GB" b="1" dirty="0" smtClean="0"/>
              <a:t> </a:t>
            </a:r>
            <a:r>
              <a:rPr lang="en-GB" dirty="0" err="1" smtClean="0"/>
              <a:t>yoluyla</a:t>
            </a:r>
            <a:r>
              <a:rPr lang="en-GB" dirty="0" smtClean="0"/>
              <a:t>, </a:t>
            </a:r>
            <a:r>
              <a:rPr lang="en-GB" dirty="0" err="1" smtClean="0"/>
              <a:t>modellerin</a:t>
            </a:r>
            <a:r>
              <a:rPr lang="en-GB" dirty="0" smtClean="0"/>
              <a:t> </a:t>
            </a:r>
            <a:r>
              <a:rPr lang="en-GB" dirty="0" err="1" smtClean="0"/>
              <a:t>içerdiği</a:t>
            </a:r>
            <a:r>
              <a:rPr lang="en-GB" dirty="0" smtClean="0"/>
              <a:t> </a:t>
            </a:r>
            <a:r>
              <a:rPr lang="en-GB" b="1" dirty="0" err="1" smtClean="0"/>
              <a:t>gerçek-dışı</a:t>
            </a:r>
            <a:r>
              <a:rPr lang="en-GB" b="1" dirty="0" smtClean="0"/>
              <a:t> </a:t>
            </a:r>
            <a:r>
              <a:rPr lang="en-GB" b="1" dirty="0" err="1" smtClean="0"/>
              <a:t>varsayımlar</a:t>
            </a:r>
            <a:r>
              <a:rPr lang="en-GB" dirty="0" err="1" smtClean="0"/>
              <a:t>ın</a:t>
            </a:r>
            <a:r>
              <a:rPr lang="en-GB" dirty="0" smtClean="0"/>
              <a:t> </a:t>
            </a:r>
            <a:r>
              <a:rPr lang="en-GB" dirty="0" err="1" smtClean="0"/>
              <a:t>varması</a:t>
            </a:r>
            <a:r>
              <a:rPr lang="en-GB" dirty="0" smtClean="0"/>
              <a:t> </a:t>
            </a:r>
            <a:r>
              <a:rPr lang="en-GB" dirty="0" err="1" smtClean="0"/>
              <a:t>istenen</a:t>
            </a:r>
            <a:r>
              <a:rPr lang="en-GB" dirty="0" smtClean="0"/>
              <a:t> </a:t>
            </a:r>
            <a:r>
              <a:rPr lang="en-GB" dirty="0" err="1" smtClean="0"/>
              <a:t>sonuçlara</a:t>
            </a:r>
            <a:r>
              <a:rPr lang="en-GB" dirty="0" smtClean="0"/>
              <a:t> </a:t>
            </a:r>
            <a:r>
              <a:rPr lang="en-GB" dirty="0" err="1" smtClean="0"/>
              <a:t>ulaştığını</a:t>
            </a:r>
            <a:r>
              <a:rPr lang="en-GB" dirty="0" smtClean="0"/>
              <a:t> </a:t>
            </a:r>
            <a:r>
              <a:rPr lang="en-GB" b="1" dirty="0" err="1" smtClean="0"/>
              <a:t>iddia</a:t>
            </a:r>
            <a:r>
              <a:rPr lang="en-GB" b="1" dirty="0" smtClean="0"/>
              <a:t> </a:t>
            </a:r>
            <a:r>
              <a:rPr lang="en-GB" dirty="0" err="1" smtClean="0"/>
              <a:t>etmek</a:t>
            </a:r>
            <a:r>
              <a:rPr lang="en-GB" dirty="0" smtClean="0"/>
              <a:t>; </a:t>
            </a:r>
            <a:r>
              <a:rPr lang="en-GB" dirty="0" err="1" smtClean="0"/>
              <a:t>politik</a:t>
            </a:r>
            <a:r>
              <a:rPr lang="en-GB" dirty="0" smtClean="0"/>
              <a:t> </a:t>
            </a:r>
            <a:r>
              <a:rPr lang="en-GB" dirty="0" err="1" smtClean="0"/>
              <a:t>bir</a:t>
            </a:r>
            <a:r>
              <a:rPr lang="en-GB" dirty="0" smtClean="0"/>
              <a:t> </a:t>
            </a:r>
            <a:r>
              <a:rPr lang="en-GB" dirty="0" err="1" smtClean="0"/>
              <a:t>ajandayı</a:t>
            </a:r>
            <a:r>
              <a:rPr lang="en-GB" dirty="0" smtClean="0"/>
              <a:t>, </a:t>
            </a:r>
            <a:r>
              <a:rPr lang="en-GB" b="1" dirty="0" err="1" smtClean="0"/>
              <a:t>anlaşılması</a:t>
            </a:r>
            <a:r>
              <a:rPr lang="en-GB" b="1" dirty="0" smtClean="0"/>
              <a:t> </a:t>
            </a:r>
            <a:r>
              <a:rPr lang="en-GB" b="1" dirty="0" err="1" smtClean="0"/>
              <a:t>zor</a:t>
            </a:r>
            <a:r>
              <a:rPr lang="en-GB" b="1" dirty="0" smtClean="0"/>
              <a:t> “obscure” </a:t>
            </a:r>
            <a:r>
              <a:rPr lang="en-GB" b="1" dirty="0" err="1" smtClean="0"/>
              <a:t>matematiksel</a:t>
            </a:r>
            <a:r>
              <a:rPr lang="en-GB" b="1" dirty="0" smtClean="0"/>
              <a:t> </a:t>
            </a:r>
            <a:r>
              <a:rPr lang="en-GB" b="1" dirty="0" err="1" smtClean="0"/>
              <a:t>gösterimler</a:t>
            </a:r>
            <a:r>
              <a:rPr lang="en-GB" b="1" dirty="0" smtClean="0"/>
              <a:t> </a:t>
            </a:r>
            <a:r>
              <a:rPr lang="en-GB" dirty="0" err="1" smtClean="0"/>
              <a:t>arkasına</a:t>
            </a:r>
            <a:r>
              <a:rPr lang="en-GB" dirty="0" smtClean="0"/>
              <a:t> </a:t>
            </a:r>
            <a:r>
              <a:rPr lang="en-GB" dirty="0" err="1" smtClean="0"/>
              <a:t>gizlemek</a:t>
            </a:r>
            <a:r>
              <a:rPr lang="en-GB" dirty="0" smtClean="0"/>
              <a:t>; </a:t>
            </a:r>
            <a:r>
              <a:rPr lang="en-GB" dirty="0" err="1" smtClean="0"/>
              <a:t>istatistiği</a:t>
            </a:r>
            <a:r>
              <a:rPr lang="en-GB" dirty="0" smtClean="0"/>
              <a:t>, </a:t>
            </a:r>
            <a:r>
              <a:rPr lang="en-GB" dirty="0" err="1" smtClean="0"/>
              <a:t>gerçek</a:t>
            </a:r>
            <a:r>
              <a:rPr lang="en-GB" dirty="0" smtClean="0"/>
              <a:t> </a:t>
            </a:r>
            <a:r>
              <a:rPr lang="en-GB" dirty="0" err="1" smtClean="0"/>
              <a:t>olayları</a:t>
            </a:r>
            <a:r>
              <a:rPr lang="en-GB" dirty="0" smtClean="0"/>
              <a:t>, ham </a:t>
            </a:r>
            <a:r>
              <a:rPr lang="en-GB" dirty="0" err="1" smtClean="0"/>
              <a:t>verileri</a:t>
            </a:r>
            <a:r>
              <a:rPr lang="en-GB" dirty="0" smtClean="0"/>
              <a:t> </a:t>
            </a:r>
            <a:r>
              <a:rPr lang="en-GB" dirty="0" err="1" smtClean="0"/>
              <a:t>hedef</a:t>
            </a:r>
            <a:r>
              <a:rPr lang="en-GB" dirty="0" smtClean="0"/>
              <a:t> </a:t>
            </a:r>
            <a:r>
              <a:rPr lang="en-GB" dirty="0" err="1" smtClean="0"/>
              <a:t>almıyoruz</a:t>
            </a:r>
            <a:r>
              <a:rPr lang="en-GB" dirty="0" smtClean="0"/>
              <a:t>, </a:t>
            </a:r>
            <a:r>
              <a:rPr lang="en-GB" b="1" dirty="0" smtClean="0"/>
              <a:t>fancy mathematical </a:t>
            </a:r>
            <a:r>
              <a:rPr lang="en-GB" b="1" dirty="0" err="1" smtClean="0"/>
              <a:t>models</a:t>
            </a:r>
            <a:r>
              <a:rPr lang="en-GB" dirty="0" err="1" smtClean="0"/>
              <a:t>’leri</a:t>
            </a:r>
            <a:r>
              <a:rPr lang="en-GB" dirty="0" smtClean="0"/>
              <a:t> </a:t>
            </a:r>
            <a:r>
              <a:rPr lang="en-GB" dirty="0" err="1" smtClean="0"/>
              <a:t>hedef</a:t>
            </a:r>
            <a:r>
              <a:rPr lang="en-GB" dirty="0" smtClean="0"/>
              <a:t> </a:t>
            </a:r>
            <a:r>
              <a:rPr lang="en-GB" dirty="0" err="1" smtClean="0"/>
              <a:t>alıyoruz</a:t>
            </a:r>
            <a:r>
              <a:rPr lang="en-GB" dirty="0" smtClean="0"/>
              <a:t>.</a:t>
            </a:r>
          </a:p>
          <a:p>
            <a:r>
              <a:rPr lang="en-GB" dirty="0" err="1" smtClean="0"/>
              <a:t>Daha</a:t>
            </a:r>
            <a:r>
              <a:rPr lang="en-GB" dirty="0" smtClean="0"/>
              <a:t> </a:t>
            </a:r>
            <a:r>
              <a:rPr lang="en-GB" dirty="0" err="1" smtClean="0"/>
              <a:t>önce</a:t>
            </a:r>
            <a:r>
              <a:rPr lang="en-GB" dirty="0" smtClean="0"/>
              <a:t>: Friedrich von Hayek (</a:t>
            </a:r>
            <a:r>
              <a:rPr lang="en-GB" b="1" dirty="0" err="1" smtClean="0"/>
              <a:t>scienticism</a:t>
            </a:r>
            <a:r>
              <a:rPr lang="en-GB" dirty="0" smtClean="0"/>
              <a:t>), Tony Lawson (</a:t>
            </a:r>
            <a:r>
              <a:rPr lang="en-GB" b="1" dirty="0" err="1" smtClean="0"/>
              <a:t>deductivism</a:t>
            </a:r>
            <a:r>
              <a:rPr lang="en-GB" dirty="0" smtClean="0"/>
              <a:t>), </a:t>
            </a:r>
            <a:r>
              <a:rPr lang="en-GB" dirty="0" err="1" smtClean="0"/>
              <a:t>Uskali</a:t>
            </a:r>
            <a:r>
              <a:rPr lang="en-GB" dirty="0" smtClean="0"/>
              <a:t> M</a:t>
            </a:r>
            <a:r>
              <a:rPr lang="az-Cyrl-AZ" dirty="0" smtClean="0"/>
              <a:t>ӓ</a:t>
            </a:r>
            <a:r>
              <a:rPr lang="en-GB" dirty="0" err="1" smtClean="0"/>
              <a:t>ki</a:t>
            </a:r>
            <a:r>
              <a:rPr lang="en-GB" dirty="0" smtClean="0"/>
              <a:t> (</a:t>
            </a:r>
            <a:r>
              <a:rPr lang="en-GB" b="1" dirty="0" err="1" smtClean="0"/>
              <a:t>unrealisticness</a:t>
            </a:r>
            <a:r>
              <a:rPr lang="en-GB" dirty="0" smtClean="0"/>
              <a:t>), McCloskey </a:t>
            </a:r>
            <a:r>
              <a:rPr lang="en-GB" dirty="0" err="1" smtClean="0"/>
              <a:t>ve</a:t>
            </a:r>
            <a:r>
              <a:rPr lang="en-GB" dirty="0" smtClean="0"/>
              <a:t> </a:t>
            </a:r>
            <a:r>
              <a:rPr lang="en-GB" dirty="0" err="1" smtClean="0"/>
              <a:t>Ziliak</a:t>
            </a:r>
            <a:r>
              <a:rPr lang="en-GB" dirty="0" smtClean="0"/>
              <a:t> (</a:t>
            </a:r>
            <a:r>
              <a:rPr lang="en-GB" b="1" dirty="0" smtClean="0"/>
              <a:t>abuse of statistical significant tests</a:t>
            </a:r>
            <a:r>
              <a:rPr lang="en-GB" dirty="0" smtClean="0"/>
              <a:t>) </a:t>
            </a:r>
            <a:r>
              <a:rPr lang="en-GB" dirty="0" err="1" smtClean="0"/>
              <a:t>ve</a:t>
            </a:r>
            <a:r>
              <a:rPr lang="en-GB" dirty="0" smtClean="0"/>
              <a:t> </a:t>
            </a:r>
            <a:r>
              <a:rPr lang="en-GB" dirty="0" err="1" smtClean="0"/>
              <a:t>diğerleri</a:t>
            </a:r>
            <a:r>
              <a:rPr lang="en-GB" dirty="0" smtClean="0"/>
              <a:t> (George Orwell, “</a:t>
            </a:r>
            <a:r>
              <a:rPr lang="en-GB" b="1" dirty="0" smtClean="0"/>
              <a:t>rhetorical fog</a:t>
            </a:r>
            <a:r>
              <a:rPr lang="en-GB" dirty="0" smtClean="0"/>
              <a:t>”).</a:t>
            </a:r>
            <a:endParaRPr lang="en-GB" dirty="0"/>
          </a:p>
        </p:txBody>
      </p:sp>
    </p:spTree>
    <p:extLst>
      <p:ext uri="{BB962C8B-B14F-4D97-AF65-F5344CB8AC3E}">
        <p14:creationId xmlns:p14="http://schemas.microsoft.com/office/powerpoint/2010/main" val="143328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2016, Paul </a:t>
            </a:r>
            <a:r>
              <a:rPr lang="en-GB" sz="3200" dirty="0" err="1"/>
              <a:t>Romer</a:t>
            </a:r>
            <a:r>
              <a:rPr lang="en-GB" sz="3200" dirty="0"/>
              <a:t>. “</a:t>
            </a:r>
            <a:r>
              <a:rPr lang="en-GB" sz="3200" dirty="0" err="1"/>
              <a:t>Mathiness</a:t>
            </a:r>
            <a:r>
              <a:rPr lang="en-GB" sz="3200" dirty="0"/>
              <a:t> in the Theory of Economic Growth” </a:t>
            </a:r>
            <a:r>
              <a:rPr lang="en-GB" sz="3200" i="1" dirty="0"/>
              <a:t>American Economic Review</a:t>
            </a:r>
            <a:r>
              <a:rPr lang="en-GB" sz="3200" dirty="0"/>
              <a:t> 105 (5): </a:t>
            </a:r>
            <a:r>
              <a:rPr lang="en-GB" sz="3200" dirty="0" smtClean="0"/>
              <a:t>89-93</a:t>
            </a:r>
            <a:endParaRPr lang="en-GB" sz="3200" dirty="0"/>
          </a:p>
        </p:txBody>
      </p:sp>
      <p:sp>
        <p:nvSpPr>
          <p:cNvPr id="3" name="Content Placeholder 2"/>
          <p:cNvSpPr>
            <a:spLocks noGrp="1"/>
          </p:cNvSpPr>
          <p:nvPr>
            <p:ph idx="1"/>
          </p:nvPr>
        </p:nvSpPr>
        <p:spPr/>
        <p:txBody>
          <a:bodyPr/>
          <a:lstStyle/>
          <a:p>
            <a:pPr marL="0" indent="0">
              <a:buNone/>
            </a:pPr>
            <a:r>
              <a:rPr lang="en-GB" dirty="0" smtClean="0"/>
              <a:t>“The </a:t>
            </a:r>
            <a:r>
              <a:rPr lang="en-GB" dirty="0"/>
              <a:t>style that I am calling </a:t>
            </a:r>
            <a:r>
              <a:rPr lang="en-GB" dirty="0" err="1"/>
              <a:t>mathiness</a:t>
            </a:r>
            <a:r>
              <a:rPr lang="en-GB" dirty="0"/>
              <a:t> lets </a:t>
            </a:r>
            <a:r>
              <a:rPr lang="en-GB" b="1" dirty="0"/>
              <a:t>academic politics masquerade as science</a:t>
            </a:r>
            <a:r>
              <a:rPr lang="en-GB" dirty="0"/>
              <a:t>. Like mathematical theory, </a:t>
            </a:r>
            <a:r>
              <a:rPr lang="en-GB" dirty="0" err="1"/>
              <a:t>mathiness</a:t>
            </a:r>
            <a:r>
              <a:rPr lang="en-GB" dirty="0"/>
              <a:t> uses a mixture of </a:t>
            </a:r>
            <a:r>
              <a:rPr lang="en-GB" b="1" dirty="0"/>
              <a:t>words and symbols, but instead of making tight links, it leaves ample room for slippage between statements in natural versus formal language and between statements with theoretical as opposed to empirical content</a:t>
            </a:r>
            <a:r>
              <a:rPr lang="en-GB" dirty="0" smtClean="0"/>
              <a:t>.”</a:t>
            </a:r>
          </a:p>
          <a:p>
            <a:pPr marL="0" indent="0">
              <a:buNone/>
            </a:pPr>
            <a:r>
              <a:rPr lang="en-GB" dirty="0" smtClean="0"/>
              <a:t>“… as </a:t>
            </a:r>
            <a:r>
              <a:rPr lang="en-GB" dirty="0"/>
              <a:t>the quantity increases, </a:t>
            </a:r>
            <a:r>
              <a:rPr lang="en-GB" dirty="0" err="1"/>
              <a:t>mathiness</a:t>
            </a:r>
            <a:r>
              <a:rPr lang="en-GB" dirty="0"/>
              <a:t> could do permanent damage because it takes costly effort to distinguish </a:t>
            </a:r>
            <a:r>
              <a:rPr lang="en-GB" dirty="0" err="1"/>
              <a:t>mathiness</a:t>
            </a:r>
            <a:r>
              <a:rPr lang="en-GB" dirty="0"/>
              <a:t> from mathematical theory</a:t>
            </a:r>
            <a:r>
              <a:rPr lang="en-GB" dirty="0" smtClean="0"/>
              <a:t>.”</a:t>
            </a:r>
            <a:endParaRPr lang="en-GB" dirty="0"/>
          </a:p>
        </p:txBody>
      </p:sp>
    </p:spTree>
    <p:extLst>
      <p:ext uri="{BB962C8B-B14F-4D97-AF65-F5344CB8AC3E}">
        <p14:creationId xmlns:p14="http://schemas.microsoft.com/office/powerpoint/2010/main" val="3930903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2016, Paul </a:t>
            </a:r>
            <a:r>
              <a:rPr lang="en-GB" sz="3200" dirty="0" err="1"/>
              <a:t>Romer</a:t>
            </a:r>
            <a:r>
              <a:rPr lang="en-GB" sz="3200" dirty="0"/>
              <a:t>. “</a:t>
            </a:r>
            <a:r>
              <a:rPr lang="en-GB" sz="3200" dirty="0" err="1"/>
              <a:t>Mathiness</a:t>
            </a:r>
            <a:r>
              <a:rPr lang="en-GB" sz="3200" dirty="0"/>
              <a:t> in the Theory of Economic Growth” </a:t>
            </a:r>
            <a:r>
              <a:rPr lang="en-GB" sz="3200" i="1" dirty="0"/>
              <a:t>American Economic Review</a:t>
            </a:r>
            <a:r>
              <a:rPr lang="en-GB" sz="3200" dirty="0"/>
              <a:t> 105 (5): </a:t>
            </a:r>
            <a:r>
              <a:rPr lang="en-GB" sz="3200" dirty="0" smtClean="0"/>
              <a:t>89-93</a:t>
            </a:r>
            <a:endParaRPr lang="en-GB" sz="3200" dirty="0"/>
          </a:p>
        </p:txBody>
      </p:sp>
      <p:sp>
        <p:nvSpPr>
          <p:cNvPr id="3" name="Content Placeholder 2"/>
          <p:cNvSpPr>
            <a:spLocks noGrp="1"/>
          </p:cNvSpPr>
          <p:nvPr>
            <p:ph idx="1"/>
          </p:nvPr>
        </p:nvSpPr>
        <p:spPr/>
        <p:txBody>
          <a:bodyPr/>
          <a:lstStyle/>
          <a:p>
            <a:pPr marL="0" indent="0">
              <a:buNone/>
            </a:pPr>
            <a:r>
              <a:rPr lang="en-GB" dirty="0" smtClean="0"/>
              <a:t>“</a:t>
            </a:r>
            <a:r>
              <a:rPr lang="en-GB" dirty="0" err="1" smtClean="0"/>
              <a:t>McGrattan</a:t>
            </a:r>
            <a:r>
              <a:rPr lang="en-GB" dirty="0" smtClean="0"/>
              <a:t> </a:t>
            </a:r>
            <a:r>
              <a:rPr lang="en-GB" dirty="0"/>
              <a:t>and Prescott (2010) is one of several papers by traditionalists that use </a:t>
            </a:r>
            <a:r>
              <a:rPr lang="en-GB" dirty="0" err="1"/>
              <a:t>mathiness</a:t>
            </a:r>
            <a:r>
              <a:rPr lang="en-GB" dirty="0"/>
              <a:t> to campaign for price-taking models of growth. The natural inference is that their use of </a:t>
            </a:r>
            <a:r>
              <a:rPr lang="en-GB" dirty="0" err="1"/>
              <a:t>mathiness</a:t>
            </a:r>
            <a:r>
              <a:rPr lang="en-GB" dirty="0"/>
              <a:t> signals </a:t>
            </a:r>
            <a:r>
              <a:rPr lang="en-GB" b="1" dirty="0"/>
              <a:t>a shift from science to academic politics</a:t>
            </a:r>
            <a:r>
              <a:rPr lang="en-GB" dirty="0"/>
              <a:t>, presumably </a:t>
            </a:r>
            <a:r>
              <a:rPr lang="en-GB" b="1" dirty="0"/>
              <a:t>because they were losing the scientific debate</a:t>
            </a:r>
            <a:r>
              <a:rPr lang="en-GB" dirty="0"/>
              <a:t>. If so, the paralysis and polarization in the theory of growth is not sign of a problem with science. It is the expected outcome in politics</a:t>
            </a:r>
            <a:r>
              <a:rPr lang="en-GB" dirty="0" smtClean="0"/>
              <a:t>.”</a:t>
            </a:r>
            <a:endParaRPr lang="en-GB" dirty="0"/>
          </a:p>
        </p:txBody>
      </p:sp>
    </p:spTree>
    <p:extLst>
      <p:ext uri="{BB962C8B-B14F-4D97-AF65-F5344CB8AC3E}">
        <p14:creationId xmlns:p14="http://schemas.microsoft.com/office/powerpoint/2010/main" val="3817349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2016. “The Trouble with Macroeconomics” </a:t>
            </a:r>
            <a:r>
              <a:rPr lang="en-GB" sz="3600" i="1" dirty="0" smtClean="0"/>
              <a:t>American Economist</a:t>
            </a:r>
            <a:endParaRPr lang="en-GB" sz="3600" i="1" dirty="0"/>
          </a:p>
        </p:txBody>
      </p:sp>
      <p:sp>
        <p:nvSpPr>
          <p:cNvPr id="3" name="Content Placeholder 2"/>
          <p:cNvSpPr>
            <a:spLocks noGrp="1"/>
          </p:cNvSpPr>
          <p:nvPr>
            <p:ph idx="1"/>
          </p:nvPr>
        </p:nvSpPr>
        <p:spPr>
          <a:xfrm>
            <a:off x="838200" y="1825624"/>
            <a:ext cx="10515600" cy="4575175"/>
          </a:xfrm>
        </p:spPr>
        <p:txBody>
          <a:bodyPr>
            <a:normAutofit lnSpcReduction="10000"/>
          </a:bodyPr>
          <a:lstStyle/>
          <a:p>
            <a:pPr marL="0" indent="0">
              <a:buNone/>
            </a:pPr>
            <a:r>
              <a:rPr lang="en-GB" dirty="0" smtClean="0"/>
              <a:t>“My </a:t>
            </a:r>
            <a:r>
              <a:rPr lang="en-GB" dirty="0"/>
              <a:t>conjecture is that string theory and post-real macroeconomics illustrate a </a:t>
            </a:r>
            <a:r>
              <a:rPr lang="en-GB" b="1" dirty="0"/>
              <a:t>general failure mode of a scientific field </a:t>
            </a:r>
            <a:r>
              <a:rPr lang="en-GB" dirty="0"/>
              <a:t>that relies on mathematical theory. The conditions for failure are present when a few talented researchers come to be respected for genuine contributions on the cutting edge of mathematical </a:t>
            </a:r>
            <a:r>
              <a:rPr lang="en-GB" dirty="0" err="1"/>
              <a:t>modeling</a:t>
            </a:r>
            <a:r>
              <a:rPr lang="en-GB" dirty="0"/>
              <a:t>. Admiration evolves into deference to these leaders. Deference leads to effort along the specific lines that the leaders recommend. Because guidance from authority can coordinate the efforts of other researchers, </a:t>
            </a:r>
            <a:r>
              <a:rPr lang="en-GB" b="1" dirty="0"/>
              <a:t>conformity to the facts is no longer needed as a coordinating device</a:t>
            </a:r>
            <a:r>
              <a:rPr lang="en-GB" dirty="0"/>
              <a:t>. As a result, </a:t>
            </a:r>
            <a:r>
              <a:rPr lang="en-GB" b="1" dirty="0"/>
              <a:t>if facts disconfirm the officially sanctioned theoretical vision, they are subordinated. Eventually, evidence stops being relevant</a:t>
            </a:r>
            <a:r>
              <a:rPr lang="en-GB" dirty="0"/>
              <a:t>. Progress in the field is judged by the purity of its mathematical theories, as determined by the authorities</a:t>
            </a:r>
            <a:r>
              <a:rPr lang="en-GB" dirty="0" smtClean="0"/>
              <a:t>.”</a:t>
            </a:r>
            <a:endParaRPr lang="en-GB" dirty="0"/>
          </a:p>
        </p:txBody>
      </p:sp>
    </p:spTree>
    <p:extLst>
      <p:ext uri="{BB962C8B-B14F-4D97-AF65-F5344CB8AC3E}">
        <p14:creationId xmlns:p14="http://schemas.microsoft.com/office/powerpoint/2010/main" val="4196171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2016. “The Trouble with Macroeconomics” </a:t>
            </a:r>
            <a:r>
              <a:rPr lang="en-GB" sz="3600" i="1" dirty="0" smtClean="0"/>
              <a:t>American Economist</a:t>
            </a:r>
            <a:endParaRPr lang="en-GB" sz="3600" i="1" dirty="0"/>
          </a:p>
        </p:txBody>
      </p:sp>
      <p:sp>
        <p:nvSpPr>
          <p:cNvPr id="3" name="Content Placeholder 2"/>
          <p:cNvSpPr>
            <a:spLocks noGrp="1"/>
          </p:cNvSpPr>
          <p:nvPr>
            <p:ph idx="1"/>
          </p:nvPr>
        </p:nvSpPr>
        <p:spPr/>
        <p:txBody>
          <a:bodyPr/>
          <a:lstStyle/>
          <a:p>
            <a:pPr marL="0" indent="0">
              <a:buNone/>
            </a:pPr>
            <a:r>
              <a:rPr lang="en-GB" dirty="0" smtClean="0"/>
              <a:t>“In </a:t>
            </a:r>
            <a:r>
              <a:rPr lang="en-GB" dirty="0"/>
              <a:t>response to the observation that the shocks are imaginary, a standard </a:t>
            </a:r>
            <a:r>
              <a:rPr lang="en-GB" dirty="0" err="1"/>
              <a:t>defense</a:t>
            </a:r>
            <a:r>
              <a:rPr lang="en-GB" dirty="0"/>
              <a:t> invokes </a:t>
            </a:r>
            <a:r>
              <a:rPr lang="en-GB" b="1" dirty="0"/>
              <a:t>Milton Friedman</a:t>
            </a:r>
            <a:r>
              <a:rPr lang="en-GB" dirty="0"/>
              <a:t>’s (1953) methodological assertion from unnamed authority that “</a:t>
            </a:r>
            <a:r>
              <a:rPr lang="en-GB" b="1" dirty="0"/>
              <a:t>the more significant the theory, the more unrealistic the assumptions</a:t>
            </a:r>
            <a:r>
              <a:rPr lang="en-GB" dirty="0"/>
              <a:t>.” More recently, “</a:t>
            </a:r>
            <a:r>
              <a:rPr lang="en-GB" b="1" dirty="0"/>
              <a:t>all models are false</a:t>
            </a:r>
            <a:r>
              <a:rPr lang="en-GB" dirty="0"/>
              <a:t>” seems to have become the universal hand-wave for dismissing any fact that does not conform to a </a:t>
            </a:r>
            <a:r>
              <a:rPr lang="en-GB" dirty="0" err="1"/>
              <a:t>favorite</a:t>
            </a:r>
            <a:r>
              <a:rPr lang="en-GB" dirty="0"/>
              <a:t> model. The </a:t>
            </a:r>
            <a:r>
              <a:rPr lang="en-GB" b="1" dirty="0"/>
              <a:t>noncommittal relationship with the truth </a:t>
            </a:r>
            <a:r>
              <a:rPr lang="en-GB" dirty="0"/>
              <a:t>revealed by these methodological evasions and the “less than totally convinced ...” dismissal of fact goes so far beyond </a:t>
            </a:r>
            <a:r>
              <a:rPr lang="en-GB" b="1" dirty="0"/>
              <a:t>post-modern irony that it deserves its own label. I suggest “post-real</a:t>
            </a:r>
            <a:r>
              <a:rPr lang="en-GB" b="1" dirty="0" smtClean="0"/>
              <a:t>.”</a:t>
            </a:r>
            <a:r>
              <a:rPr lang="en-GB" dirty="0" smtClean="0"/>
              <a:t>”</a:t>
            </a:r>
            <a:endParaRPr lang="en-GB" dirty="0"/>
          </a:p>
        </p:txBody>
      </p:sp>
    </p:spTree>
    <p:extLst>
      <p:ext uri="{BB962C8B-B14F-4D97-AF65-F5344CB8AC3E}">
        <p14:creationId xmlns:p14="http://schemas.microsoft.com/office/powerpoint/2010/main" val="1874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Post-truth </a:t>
            </a:r>
            <a:r>
              <a:rPr lang="en-GB" dirty="0" err="1" smtClean="0"/>
              <a:t>nedir</a:t>
            </a:r>
            <a:r>
              <a:rPr lang="en-GB" dirty="0"/>
              <a:t>?</a:t>
            </a:r>
          </a:p>
        </p:txBody>
      </p:sp>
      <p:sp>
        <p:nvSpPr>
          <p:cNvPr id="3" name="Content Placeholder 2"/>
          <p:cNvSpPr>
            <a:spLocks noGrp="1"/>
          </p:cNvSpPr>
          <p:nvPr>
            <p:ph idx="1"/>
          </p:nvPr>
        </p:nvSpPr>
        <p:spPr>
          <a:xfrm>
            <a:off x="838200" y="1825625"/>
            <a:ext cx="10683240" cy="4351338"/>
          </a:xfrm>
        </p:spPr>
        <p:txBody>
          <a:bodyPr/>
          <a:lstStyle/>
          <a:p>
            <a:r>
              <a:rPr lang="en-GB" dirty="0" err="1" smtClean="0"/>
              <a:t>Hakikat</a:t>
            </a:r>
            <a:r>
              <a:rPr lang="en-GB" dirty="0" smtClean="0"/>
              <a:t> </a:t>
            </a:r>
            <a:r>
              <a:rPr lang="en-GB" dirty="0" err="1" smtClean="0"/>
              <a:t>ötesi</a:t>
            </a:r>
            <a:r>
              <a:rPr lang="en-GB" dirty="0" smtClean="0"/>
              <a:t> (TR); </a:t>
            </a:r>
            <a:r>
              <a:rPr lang="en-GB" dirty="0" err="1" smtClean="0"/>
              <a:t>Hakikatin</a:t>
            </a:r>
            <a:r>
              <a:rPr lang="en-GB" dirty="0" smtClean="0"/>
              <a:t> </a:t>
            </a:r>
            <a:r>
              <a:rPr lang="en-GB" dirty="0" err="1" smtClean="0"/>
              <a:t>önemsizleşmesi</a:t>
            </a:r>
            <a:r>
              <a:rPr lang="en-GB" dirty="0" smtClean="0"/>
              <a:t> (TR); Post-</a:t>
            </a:r>
            <a:r>
              <a:rPr lang="en-GB" dirty="0" err="1" smtClean="0"/>
              <a:t>faktisch</a:t>
            </a:r>
            <a:r>
              <a:rPr lang="en-GB" dirty="0" smtClean="0"/>
              <a:t> (ALM): </a:t>
            </a:r>
            <a:r>
              <a:rPr lang="en-GB" dirty="0" err="1" smtClean="0"/>
              <a:t>Gerçeğe</a:t>
            </a:r>
            <a:r>
              <a:rPr lang="en-GB" dirty="0" smtClean="0"/>
              <a:t> </a:t>
            </a:r>
            <a:r>
              <a:rPr lang="en-GB" dirty="0" err="1" smtClean="0"/>
              <a:t>temas</a:t>
            </a:r>
            <a:r>
              <a:rPr lang="en-GB" dirty="0" smtClean="0"/>
              <a:t> </a:t>
            </a:r>
            <a:r>
              <a:rPr lang="en-GB" dirty="0" err="1" smtClean="0"/>
              <a:t>etmemek</a:t>
            </a:r>
            <a:r>
              <a:rPr lang="en-GB" dirty="0" smtClean="0"/>
              <a:t>, </a:t>
            </a:r>
            <a:r>
              <a:rPr lang="en-GB" dirty="0" err="1" smtClean="0"/>
              <a:t>somut</a:t>
            </a:r>
            <a:r>
              <a:rPr lang="en-GB" dirty="0" smtClean="0"/>
              <a:t> </a:t>
            </a:r>
            <a:r>
              <a:rPr lang="en-GB" dirty="0" err="1" smtClean="0"/>
              <a:t>verilere</a:t>
            </a:r>
            <a:r>
              <a:rPr lang="en-GB" dirty="0" smtClean="0"/>
              <a:t> </a:t>
            </a:r>
            <a:r>
              <a:rPr lang="en-GB" dirty="0" err="1" smtClean="0"/>
              <a:t>başvurmamak</a:t>
            </a:r>
            <a:r>
              <a:rPr lang="en-GB" dirty="0" smtClean="0"/>
              <a:t>, </a:t>
            </a:r>
            <a:r>
              <a:rPr lang="en-GB" dirty="0" err="1" smtClean="0"/>
              <a:t>doğru</a:t>
            </a:r>
            <a:r>
              <a:rPr lang="en-GB" dirty="0" smtClean="0"/>
              <a:t> </a:t>
            </a:r>
            <a:r>
              <a:rPr lang="en-GB" dirty="0" err="1" smtClean="0"/>
              <a:t>olmayan</a:t>
            </a:r>
            <a:r>
              <a:rPr lang="en-GB" dirty="0" smtClean="0"/>
              <a:t> </a:t>
            </a:r>
            <a:r>
              <a:rPr lang="en-GB" dirty="0" err="1" smtClean="0"/>
              <a:t>bilginin</a:t>
            </a:r>
            <a:r>
              <a:rPr lang="en-GB" dirty="0" smtClean="0"/>
              <a:t> </a:t>
            </a:r>
            <a:r>
              <a:rPr lang="en-GB" dirty="0" err="1" smtClean="0"/>
              <a:t>sürekli</a:t>
            </a:r>
            <a:r>
              <a:rPr lang="en-GB" dirty="0" smtClean="0"/>
              <a:t> </a:t>
            </a:r>
            <a:r>
              <a:rPr lang="en-GB" dirty="0" err="1" smtClean="0"/>
              <a:t>olarak</a:t>
            </a:r>
            <a:r>
              <a:rPr lang="en-GB" dirty="0" smtClean="0"/>
              <a:t> </a:t>
            </a:r>
            <a:r>
              <a:rPr lang="en-GB" dirty="0" err="1" smtClean="0"/>
              <a:t>tekrarlanması</a:t>
            </a:r>
            <a:r>
              <a:rPr lang="en-GB" dirty="0" smtClean="0"/>
              <a:t>, </a:t>
            </a:r>
            <a:r>
              <a:rPr lang="en-GB" dirty="0" err="1" smtClean="0"/>
              <a:t>yanlış</a:t>
            </a:r>
            <a:r>
              <a:rPr lang="en-GB" dirty="0" smtClean="0"/>
              <a:t> </a:t>
            </a:r>
            <a:r>
              <a:rPr lang="en-GB" dirty="0" err="1" smtClean="0"/>
              <a:t>bilginin</a:t>
            </a:r>
            <a:r>
              <a:rPr lang="en-GB" dirty="0" smtClean="0"/>
              <a:t> </a:t>
            </a:r>
            <a:r>
              <a:rPr lang="en-GB" dirty="0" err="1" smtClean="0"/>
              <a:t>düzeltilmeden</a:t>
            </a:r>
            <a:r>
              <a:rPr lang="en-GB" dirty="0" smtClean="0"/>
              <a:t> </a:t>
            </a:r>
            <a:r>
              <a:rPr lang="en-GB" dirty="0" err="1" smtClean="0"/>
              <a:t>hayatta</a:t>
            </a:r>
            <a:r>
              <a:rPr lang="en-GB" dirty="0" smtClean="0"/>
              <a:t> </a:t>
            </a:r>
            <a:r>
              <a:rPr lang="en-GB" dirty="0" err="1" smtClean="0"/>
              <a:t>kalmaya</a:t>
            </a:r>
            <a:r>
              <a:rPr lang="en-GB" dirty="0" smtClean="0"/>
              <a:t> </a:t>
            </a:r>
            <a:r>
              <a:rPr lang="en-GB" dirty="0" err="1" smtClean="0"/>
              <a:t>devam</a:t>
            </a:r>
            <a:r>
              <a:rPr lang="en-GB" dirty="0" smtClean="0"/>
              <a:t> </a:t>
            </a:r>
            <a:r>
              <a:rPr lang="en-GB" dirty="0" err="1" smtClean="0"/>
              <a:t>etmesi</a:t>
            </a:r>
            <a:endParaRPr lang="en-GB" dirty="0" smtClean="0"/>
          </a:p>
          <a:p>
            <a:pPr marL="0" lvl="0" indent="0">
              <a:buNone/>
            </a:pPr>
            <a:endParaRPr lang="en-GB" dirty="0" smtClean="0"/>
          </a:p>
          <a:p>
            <a:pPr marL="0" lvl="0" indent="0">
              <a:buNone/>
            </a:pPr>
            <a:r>
              <a:rPr lang="en-GB" dirty="0" err="1" smtClean="0"/>
              <a:t>Gerçeklik</a:t>
            </a:r>
            <a:r>
              <a:rPr lang="en-GB" dirty="0" smtClean="0"/>
              <a:t> </a:t>
            </a:r>
            <a:r>
              <a:rPr lang="en-GB" dirty="0" err="1" smtClean="0"/>
              <a:t>ötesi</a:t>
            </a:r>
            <a:r>
              <a:rPr lang="en-GB" dirty="0" smtClean="0"/>
              <a:t> </a:t>
            </a:r>
            <a:r>
              <a:rPr lang="en-GB" dirty="0" err="1" smtClean="0"/>
              <a:t>iktisat</a:t>
            </a:r>
            <a:r>
              <a:rPr lang="en-GB" dirty="0" smtClean="0"/>
              <a:t> </a:t>
            </a:r>
            <a:r>
              <a:rPr lang="en-GB" dirty="0" err="1" smtClean="0"/>
              <a:t>nedir</a:t>
            </a:r>
            <a:r>
              <a:rPr lang="en-GB" dirty="0" smtClean="0"/>
              <a:t>?</a:t>
            </a:r>
          </a:p>
          <a:p>
            <a:pPr lvl="0"/>
            <a:r>
              <a:rPr lang="en-GB" dirty="0" err="1" smtClean="0"/>
              <a:t>İktisadi</a:t>
            </a:r>
            <a:r>
              <a:rPr lang="en-GB" dirty="0" smtClean="0"/>
              <a:t> </a:t>
            </a:r>
            <a:r>
              <a:rPr lang="en-GB" dirty="0" err="1"/>
              <a:t>açıklamalar</a:t>
            </a:r>
            <a:r>
              <a:rPr lang="en-GB" dirty="0"/>
              <a:t> </a:t>
            </a:r>
            <a:r>
              <a:rPr lang="en-GB" dirty="0" err="1"/>
              <a:t>verilere</a:t>
            </a:r>
            <a:r>
              <a:rPr lang="en-GB" dirty="0"/>
              <a:t> </a:t>
            </a:r>
            <a:r>
              <a:rPr lang="en-GB" dirty="0" err="1"/>
              <a:t>ve</a:t>
            </a:r>
            <a:r>
              <a:rPr lang="en-GB" dirty="0"/>
              <a:t> </a:t>
            </a:r>
            <a:r>
              <a:rPr lang="en-GB" dirty="0" err="1"/>
              <a:t>somut</a:t>
            </a:r>
            <a:r>
              <a:rPr lang="en-GB" dirty="0"/>
              <a:t> </a:t>
            </a:r>
            <a:r>
              <a:rPr lang="en-GB" dirty="0" err="1"/>
              <a:t>kanıtlara</a:t>
            </a:r>
            <a:r>
              <a:rPr lang="en-GB" dirty="0"/>
              <a:t> </a:t>
            </a:r>
            <a:r>
              <a:rPr lang="en-GB" dirty="0" err="1"/>
              <a:t>dayanmıyor</a:t>
            </a:r>
            <a:r>
              <a:rPr lang="en-GB" dirty="0"/>
              <a:t>.</a:t>
            </a:r>
          </a:p>
          <a:p>
            <a:pPr lvl="0"/>
            <a:r>
              <a:rPr lang="en-GB" dirty="0" err="1"/>
              <a:t>İktisatçılar</a:t>
            </a:r>
            <a:r>
              <a:rPr lang="en-GB" dirty="0"/>
              <a:t>, </a:t>
            </a:r>
            <a:r>
              <a:rPr lang="en-GB" dirty="0" err="1"/>
              <a:t>verilerle</a:t>
            </a:r>
            <a:r>
              <a:rPr lang="en-GB" dirty="0"/>
              <a:t> </a:t>
            </a:r>
            <a:r>
              <a:rPr lang="en-GB" dirty="0" err="1"/>
              <a:t>ve</a:t>
            </a:r>
            <a:r>
              <a:rPr lang="en-GB" dirty="0"/>
              <a:t> </a:t>
            </a:r>
            <a:r>
              <a:rPr lang="en-GB" dirty="0" err="1"/>
              <a:t>somut</a:t>
            </a:r>
            <a:r>
              <a:rPr lang="en-GB" dirty="0"/>
              <a:t> </a:t>
            </a:r>
            <a:r>
              <a:rPr lang="en-GB" dirty="0" err="1"/>
              <a:t>kanıtlarla</a:t>
            </a:r>
            <a:r>
              <a:rPr lang="en-GB" dirty="0"/>
              <a:t> </a:t>
            </a:r>
            <a:r>
              <a:rPr lang="en-GB" dirty="0" err="1"/>
              <a:t>yanlışlanan</a:t>
            </a:r>
            <a:r>
              <a:rPr lang="en-GB" dirty="0"/>
              <a:t> </a:t>
            </a:r>
            <a:r>
              <a:rPr lang="en-GB" dirty="0" err="1"/>
              <a:t>açıklamaları</a:t>
            </a:r>
            <a:r>
              <a:rPr lang="en-GB" dirty="0"/>
              <a:t> </a:t>
            </a:r>
            <a:r>
              <a:rPr lang="en-GB" dirty="0" err="1"/>
              <a:t>reddetmiyorlar</a:t>
            </a:r>
            <a:r>
              <a:rPr lang="en-GB" dirty="0" smtClean="0"/>
              <a:t>.</a:t>
            </a:r>
            <a:endParaRPr lang="en-GB" dirty="0"/>
          </a:p>
        </p:txBody>
      </p:sp>
    </p:spTree>
    <p:extLst>
      <p:ext uri="{BB962C8B-B14F-4D97-AF65-F5344CB8AC3E}">
        <p14:creationId xmlns:p14="http://schemas.microsoft.com/office/powerpoint/2010/main" val="473494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YalanÄ±n Siyaseti Kitap %30 Ä°ndirimle SatÄ±n Al - Atlas Kita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9026" y="1080038"/>
            <a:ext cx="2796040"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dn.sizekitap.com/wp-content/uploads/2018/08/1311b8a90a9f13773fdb19aced078e53-320x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5716" y="1083212"/>
            <a:ext cx="3473889" cy="43423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quot;bÄ±rakÄ±nÄ±z kopyalasÄ±nlar bÄ±rakÄ±nÄ±z paylaÅsÄ±nlar&quot;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0883" y="942535"/>
            <a:ext cx="3324718" cy="4723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139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Ahlâki</a:t>
            </a:r>
            <a:r>
              <a:rPr lang="en-GB" dirty="0" smtClean="0"/>
              <a:t> </a:t>
            </a:r>
            <a:r>
              <a:rPr lang="en-GB" dirty="0" err="1" smtClean="0"/>
              <a:t>bir</a:t>
            </a:r>
            <a:r>
              <a:rPr lang="en-GB" dirty="0" smtClean="0"/>
              <a:t> </a:t>
            </a:r>
            <a:r>
              <a:rPr lang="en-GB" dirty="0" err="1" smtClean="0"/>
              <a:t>mesele</a:t>
            </a:r>
            <a:r>
              <a:rPr lang="en-GB" dirty="0" smtClean="0"/>
              <a:t> </a:t>
            </a:r>
            <a:r>
              <a:rPr lang="en-GB" dirty="0" err="1" smtClean="0"/>
              <a:t>olarak</a:t>
            </a:r>
            <a:r>
              <a:rPr lang="en-GB" dirty="0" smtClean="0"/>
              <a:t> </a:t>
            </a:r>
            <a:r>
              <a:rPr lang="en-GB" dirty="0" err="1" smtClean="0"/>
              <a:t>gerçeklik-ötesi</a:t>
            </a:r>
            <a:r>
              <a:rPr lang="en-GB" dirty="0" smtClean="0"/>
              <a:t> </a:t>
            </a:r>
            <a:r>
              <a:rPr lang="en-GB" dirty="0" err="1" smtClean="0"/>
              <a:t>iktisat</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a:t>
            </a:r>
            <a:r>
              <a:rPr lang="en-GB" dirty="0" err="1" smtClean="0"/>
              <a:t>İktisat</a:t>
            </a:r>
            <a:r>
              <a:rPr lang="en-GB" dirty="0" smtClean="0"/>
              <a:t> </a:t>
            </a:r>
            <a:r>
              <a:rPr lang="en-GB" dirty="0" err="1" smtClean="0"/>
              <a:t>uygulamalı</a:t>
            </a:r>
            <a:r>
              <a:rPr lang="en-GB" dirty="0" smtClean="0"/>
              <a:t> </a:t>
            </a:r>
            <a:r>
              <a:rPr lang="en-GB" dirty="0" err="1" smtClean="0"/>
              <a:t>etiğin</a:t>
            </a:r>
            <a:r>
              <a:rPr lang="en-GB" dirty="0" smtClean="0"/>
              <a:t> </a:t>
            </a:r>
            <a:r>
              <a:rPr lang="en-GB" dirty="0" err="1" smtClean="0"/>
              <a:t>bir</a:t>
            </a:r>
            <a:r>
              <a:rPr lang="en-GB" dirty="0" smtClean="0"/>
              <a:t> </a:t>
            </a:r>
            <a:r>
              <a:rPr lang="en-GB" dirty="0" err="1" smtClean="0"/>
              <a:t>parçası</a:t>
            </a:r>
            <a:r>
              <a:rPr lang="en-GB" dirty="0" smtClean="0"/>
              <a:t>[</a:t>
            </a:r>
            <a:r>
              <a:rPr lang="en-GB" dirty="0" err="1" smtClean="0"/>
              <a:t>dır</a:t>
            </a:r>
            <a:r>
              <a:rPr lang="en-GB" dirty="0" smtClean="0"/>
              <a:t>]”*</a:t>
            </a:r>
          </a:p>
          <a:p>
            <a:endParaRPr lang="en-GB" dirty="0" smtClean="0"/>
          </a:p>
          <a:p>
            <a:r>
              <a:rPr lang="en-GB" dirty="0" err="1" smtClean="0"/>
              <a:t>İktisatçılar</a:t>
            </a:r>
            <a:r>
              <a:rPr lang="en-GB" dirty="0" smtClean="0"/>
              <a:t> </a:t>
            </a:r>
            <a:r>
              <a:rPr lang="en-GB" dirty="0" err="1" smtClean="0"/>
              <a:t>bilimsel</a:t>
            </a:r>
            <a:r>
              <a:rPr lang="en-GB" dirty="0" smtClean="0"/>
              <a:t> </a:t>
            </a:r>
            <a:r>
              <a:rPr lang="en-GB" dirty="0" err="1" smtClean="0"/>
              <a:t>açıdan</a:t>
            </a:r>
            <a:r>
              <a:rPr lang="en-GB" dirty="0" smtClean="0"/>
              <a:t> </a:t>
            </a:r>
            <a:r>
              <a:rPr lang="en-GB" dirty="0" err="1" smtClean="0"/>
              <a:t>sorumlu</a:t>
            </a:r>
            <a:r>
              <a:rPr lang="en-GB" dirty="0" smtClean="0"/>
              <a:t> </a:t>
            </a:r>
            <a:r>
              <a:rPr lang="en-GB" dirty="0" err="1" smtClean="0"/>
              <a:t>davranmıyorlar</a:t>
            </a:r>
            <a:r>
              <a:rPr lang="en-GB" dirty="0" smtClean="0"/>
              <a:t>.</a:t>
            </a:r>
          </a:p>
          <a:p>
            <a:r>
              <a:rPr lang="en-GB" dirty="0" err="1" smtClean="0"/>
              <a:t>İktisatçılar</a:t>
            </a:r>
            <a:r>
              <a:rPr lang="en-GB" dirty="0" smtClean="0"/>
              <a:t> </a:t>
            </a:r>
            <a:r>
              <a:rPr lang="en-GB" dirty="0" err="1" smtClean="0"/>
              <a:t>araştırmacıların</a:t>
            </a:r>
            <a:r>
              <a:rPr lang="en-GB" dirty="0" smtClean="0"/>
              <a:t> </a:t>
            </a:r>
            <a:r>
              <a:rPr lang="en-GB" dirty="0" err="1" smtClean="0"/>
              <a:t>oluşturduğu</a:t>
            </a:r>
            <a:r>
              <a:rPr lang="en-GB" dirty="0" smtClean="0"/>
              <a:t> </a:t>
            </a:r>
            <a:r>
              <a:rPr lang="en-GB" dirty="0" err="1" smtClean="0"/>
              <a:t>komüniteye</a:t>
            </a:r>
            <a:r>
              <a:rPr lang="en-GB" dirty="0" smtClean="0"/>
              <a:t> </a:t>
            </a:r>
            <a:r>
              <a:rPr lang="en-GB" dirty="0" err="1" smtClean="0"/>
              <a:t>zarar</a:t>
            </a:r>
            <a:r>
              <a:rPr lang="en-GB" dirty="0" smtClean="0"/>
              <a:t> </a:t>
            </a:r>
            <a:r>
              <a:rPr lang="en-GB" dirty="0" err="1" smtClean="0"/>
              <a:t>veriyorlar</a:t>
            </a:r>
            <a:r>
              <a:rPr lang="en-GB" dirty="0" smtClean="0"/>
              <a:t>.</a:t>
            </a:r>
          </a:p>
        </p:txBody>
      </p:sp>
      <p:sp>
        <p:nvSpPr>
          <p:cNvPr id="4" name="TextBox 3"/>
          <p:cNvSpPr txBox="1"/>
          <p:nvPr/>
        </p:nvSpPr>
        <p:spPr>
          <a:xfrm>
            <a:off x="795130" y="5787599"/>
            <a:ext cx="10588487" cy="646331"/>
          </a:xfrm>
          <a:prstGeom prst="rect">
            <a:avLst/>
          </a:prstGeom>
          <a:noFill/>
        </p:spPr>
        <p:txBody>
          <a:bodyPr wrap="square" rtlCol="0">
            <a:spAutoFit/>
          </a:bodyPr>
          <a:lstStyle/>
          <a:p>
            <a:r>
              <a:rPr lang="en-GB" dirty="0" err="1" smtClean="0"/>
              <a:t>Kaynak</a:t>
            </a:r>
            <a:r>
              <a:rPr lang="en-GB" dirty="0" smtClean="0"/>
              <a:t>: </a:t>
            </a:r>
            <a:r>
              <a:rPr lang="en-US" dirty="0" smtClean="0"/>
              <a:t>William K. </a:t>
            </a:r>
            <a:r>
              <a:rPr lang="en-US" dirty="0" err="1" smtClean="0"/>
              <a:t>Kapp</a:t>
            </a:r>
            <a:r>
              <a:rPr lang="en-US" dirty="0" smtClean="0"/>
              <a:t>. (1949 [1963]). Economics as Part of a System of Applied Ethics. In K. W. </a:t>
            </a:r>
            <a:r>
              <a:rPr lang="en-US" dirty="0" err="1" smtClean="0"/>
              <a:t>Kapp</a:t>
            </a:r>
            <a:r>
              <a:rPr lang="en-US" dirty="0" smtClean="0"/>
              <a:t> (Ed.), </a:t>
            </a:r>
            <a:r>
              <a:rPr lang="en-US" i="1" dirty="0" smtClean="0"/>
              <a:t>History of Economic Thought: A Book of Readings</a:t>
            </a:r>
            <a:r>
              <a:rPr lang="en-US" dirty="0" smtClean="0"/>
              <a:t> (pp. 3-4). New York: Barnes and Noble.</a:t>
            </a:r>
            <a:endParaRPr lang="en-GB" dirty="0" smtClean="0"/>
          </a:p>
        </p:txBody>
      </p:sp>
      <p:sp>
        <p:nvSpPr>
          <p:cNvPr id="5" name="Slide Number Placeholder 4"/>
          <p:cNvSpPr>
            <a:spLocks noGrp="1"/>
          </p:cNvSpPr>
          <p:nvPr>
            <p:ph type="sldNum" sz="quarter" idx="12"/>
          </p:nvPr>
        </p:nvSpPr>
        <p:spPr/>
        <p:txBody>
          <a:bodyPr/>
          <a:lstStyle/>
          <a:p>
            <a:fld id="{6598AB51-D58B-402F-9115-C2D56E8F8E8F}" type="slidenum">
              <a:rPr lang="en-GB" smtClean="0"/>
              <a:t>19</a:t>
            </a:fld>
            <a:r>
              <a:rPr lang="en-GB" dirty="0"/>
              <a:t> of 24</a:t>
            </a:r>
          </a:p>
        </p:txBody>
      </p:sp>
    </p:spTree>
    <p:extLst>
      <p:ext uri="{BB962C8B-B14F-4D97-AF65-F5344CB8AC3E}">
        <p14:creationId xmlns:p14="http://schemas.microsoft.com/office/powerpoint/2010/main" val="1112329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Image result for iktisadi aklÄ±n eleÅtiris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947" y="1391737"/>
            <a:ext cx="2717663" cy="40764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ktisat ideolojisinin eleÅtiri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335" y="1406769"/>
            <a:ext cx="2694244" cy="40514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ir ekonomizm eleÅtiri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1450" y="1417637"/>
            <a:ext cx="2629828" cy="40269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aydacÄ± aklÄ±n eleÅtiris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6978" y="1400720"/>
            <a:ext cx="2684145" cy="403024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598AB51-D58B-402F-9115-C2D56E8F8E8F}" type="slidenum">
              <a:rPr lang="en-GB" smtClean="0"/>
              <a:t>2</a:t>
            </a:fld>
            <a:r>
              <a:rPr lang="en-GB" dirty="0" smtClean="0"/>
              <a:t> of 24</a:t>
            </a:r>
            <a:endParaRPr lang="en-GB" dirty="0"/>
          </a:p>
        </p:txBody>
      </p:sp>
    </p:spTree>
    <p:extLst>
      <p:ext uri="{BB962C8B-B14F-4D97-AF65-F5344CB8AC3E}">
        <p14:creationId xmlns:p14="http://schemas.microsoft.com/office/powerpoint/2010/main" val="1358207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smtClean="0"/>
              <a:t>Eski</a:t>
            </a:r>
            <a:r>
              <a:rPr lang="en-GB" dirty="0" smtClean="0"/>
              <a:t> </a:t>
            </a:r>
            <a:r>
              <a:rPr lang="en-GB" dirty="0" err="1" smtClean="0"/>
              <a:t>Dikotomi</a:t>
            </a:r>
            <a:endParaRPr lang="en-GB" dirty="0"/>
          </a:p>
        </p:txBody>
      </p:sp>
      <p:sp>
        <p:nvSpPr>
          <p:cNvPr id="3" name="Content Placeholder 2"/>
          <p:cNvSpPr>
            <a:spLocks noGrp="1"/>
          </p:cNvSpPr>
          <p:nvPr>
            <p:ph idx="1"/>
          </p:nvPr>
        </p:nvSpPr>
        <p:spPr/>
        <p:txBody>
          <a:bodyPr>
            <a:normAutofit/>
          </a:bodyPr>
          <a:lstStyle/>
          <a:p>
            <a:pPr marL="0" indent="0" algn="ctr">
              <a:buNone/>
            </a:pPr>
            <a:r>
              <a:rPr lang="en-GB" sz="4400" dirty="0" smtClean="0"/>
              <a:t>“Is statements” vs. “ought-to statements”</a:t>
            </a:r>
          </a:p>
          <a:p>
            <a:pPr marL="0" indent="0" algn="ctr">
              <a:buNone/>
            </a:pPr>
            <a:r>
              <a:rPr lang="en-GB" sz="4400" dirty="0" smtClean="0"/>
              <a:t>“Olan” vs. “</a:t>
            </a:r>
            <a:r>
              <a:rPr lang="en-GB" sz="4400" dirty="0" err="1" smtClean="0"/>
              <a:t>olması</a:t>
            </a:r>
            <a:r>
              <a:rPr lang="en-GB" sz="4400" dirty="0" smtClean="0"/>
              <a:t> </a:t>
            </a:r>
            <a:r>
              <a:rPr lang="en-GB" sz="4400" dirty="0" err="1" smtClean="0"/>
              <a:t>gereken</a:t>
            </a:r>
            <a:r>
              <a:rPr lang="en-GB" sz="4400" dirty="0" smtClean="0"/>
              <a:t>”</a:t>
            </a:r>
            <a:endParaRPr lang="en-GB" sz="4400" dirty="0"/>
          </a:p>
        </p:txBody>
      </p:sp>
      <p:sp>
        <p:nvSpPr>
          <p:cNvPr id="4" name="TextBox 3"/>
          <p:cNvSpPr txBox="1"/>
          <p:nvPr/>
        </p:nvSpPr>
        <p:spPr>
          <a:xfrm>
            <a:off x="967409" y="5252554"/>
            <a:ext cx="4797287" cy="1200329"/>
          </a:xfrm>
          <a:prstGeom prst="rect">
            <a:avLst/>
          </a:prstGeom>
          <a:noFill/>
        </p:spPr>
        <p:txBody>
          <a:bodyPr wrap="square" rtlCol="0">
            <a:spAutoFit/>
          </a:bodyPr>
          <a:lstStyle/>
          <a:p>
            <a:pPr algn="ctr"/>
            <a:r>
              <a:rPr lang="en-GB" sz="2400" dirty="0" smtClean="0"/>
              <a:t>“positive economics”</a:t>
            </a:r>
          </a:p>
          <a:p>
            <a:pPr algn="ctr"/>
            <a:r>
              <a:rPr lang="en-GB" sz="2400" dirty="0" smtClean="0"/>
              <a:t>(i.e. “objective,” “factual,” “causal” explanations)</a:t>
            </a:r>
          </a:p>
        </p:txBody>
      </p:sp>
      <p:sp>
        <p:nvSpPr>
          <p:cNvPr id="5" name="Down Arrow 4"/>
          <p:cNvSpPr/>
          <p:nvPr/>
        </p:nvSpPr>
        <p:spPr>
          <a:xfrm>
            <a:off x="2981739" y="3781562"/>
            <a:ext cx="742122" cy="13649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513450" y="5285684"/>
            <a:ext cx="4313576" cy="1200329"/>
          </a:xfrm>
          <a:prstGeom prst="rect">
            <a:avLst/>
          </a:prstGeom>
          <a:noFill/>
        </p:spPr>
        <p:txBody>
          <a:bodyPr wrap="square" rtlCol="0">
            <a:spAutoFit/>
          </a:bodyPr>
          <a:lstStyle/>
          <a:p>
            <a:pPr algn="ctr"/>
            <a:r>
              <a:rPr lang="en-GB" sz="2400" dirty="0" smtClean="0"/>
              <a:t>“normative economics”</a:t>
            </a:r>
          </a:p>
          <a:p>
            <a:pPr algn="ctr"/>
            <a:r>
              <a:rPr lang="en-GB" sz="2400" dirty="0" smtClean="0"/>
              <a:t>(i.e. “subjective,” “ideological,” “value-laden” arguments)</a:t>
            </a:r>
            <a:endParaRPr lang="en-GB" sz="2400" dirty="0"/>
          </a:p>
        </p:txBody>
      </p:sp>
      <p:sp>
        <p:nvSpPr>
          <p:cNvPr id="7" name="Down Arrow 6"/>
          <p:cNvSpPr/>
          <p:nvPr/>
        </p:nvSpPr>
        <p:spPr>
          <a:xfrm>
            <a:off x="8328997" y="3748432"/>
            <a:ext cx="742122" cy="13649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p:cNvSpPr>
            <a:spLocks noGrp="1"/>
          </p:cNvSpPr>
          <p:nvPr>
            <p:ph type="sldNum" sz="quarter" idx="12"/>
          </p:nvPr>
        </p:nvSpPr>
        <p:spPr/>
        <p:txBody>
          <a:bodyPr/>
          <a:lstStyle/>
          <a:p>
            <a:fld id="{6598AB51-D58B-402F-9115-C2D56E8F8E8F}" type="slidenum">
              <a:rPr lang="en-GB" smtClean="0"/>
              <a:t>20</a:t>
            </a:fld>
            <a:r>
              <a:rPr lang="en-GB" dirty="0"/>
              <a:t> of 24</a:t>
            </a:r>
          </a:p>
        </p:txBody>
      </p:sp>
    </p:spTree>
    <p:extLst>
      <p:ext uri="{BB962C8B-B14F-4D97-AF65-F5344CB8AC3E}">
        <p14:creationId xmlns:p14="http://schemas.microsoft.com/office/powerpoint/2010/main" val="8381740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smtClean="0"/>
              <a:t>Eski</a:t>
            </a:r>
            <a:r>
              <a:rPr lang="en-GB" dirty="0" smtClean="0"/>
              <a:t> </a:t>
            </a:r>
            <a:r>
              <a:rPr lang="en-GB" dirty="0" err="1" smtClean="0"/>
              <a:t>Dikotomi</a:t>
            </a:r>
            <a:endParaRPr lang="en-GB" dirty="0"/>
          </a:p>
        </p:txBody>
      </p:sp>
      <p:sp>
        <p:nvSpPr>
          <p:cNvPr id="3" name="Content Placeholder 2"/>
          <p:cNvSpPr>
            <a:spLocks noGrp="1"/>
          </p:cNvSpPr>
          <p:nvPr>
            <p:ph idx="1"/>
          </p:nvPr>
        </p:nvSpPr>
        <p:spPr/>
        <p:txBody>
          <a:bodyPr>
            <a:normAutofit/>
          </a:bodyPr>
          <a:lstStyle/>
          <a:p>
            <a:pPr marL="0" indent="0" algn="ctr">
              <a:buNone/>
            </a:pPr>
            <a:r>
              <a:rPr lang="en-GB" sz="4400" dirty="0" smtClean="0"/>
              <a:t>“Olan”      vs.     “</a:t>
            </a:r>
            <a:r>
              <a:rPr lang="en-GB" sz="4400" dirty="0" err="1" smtClean="0"/>
              <a:t>olması-gereken</a:t>
            </a:r>
            <a:r>
              <a:rPr lang="en-GB" sz="4400" dirty="0" smtClean="0"/>
              <a:t>”</a:t>
            </a:r>
            <a:endParaRPr lang="en-GB" sz="4400" dirty="0"/>
          </a:p>
        </p:txBody>
      </p:sp>
      <p:sp>
        <p:nvSpPr>
          <p:cNvPr id="4" name="TextBox 3"/>
          <p:cNvSpPr txBox="1"/>
          <p:nvPr/>
        </p:nvSpPr>
        <p:spPr>
          <a:xfrm>
            <a:off x="967409" y="4028661"/>
            <a:ext cx="4797287" cy="1938992"/>
          </a:xfrm>
          <a:prstGeom prst="rect">
            <a:avLst/>
          </a:prstGeom>
          <a:noFill/>
        </p:spPr>
        <p:txBody>
          <a:bodyPr wrap="square" rtlCol="0">
            <a:spAutoFit/>
          </a:bodyPr>
          <a:lstStyle/>
          <a:p>
            <a:pPr algn="ctr"/>
            <a:r>
              <a:rPr lang="en-GB" sz="2400" smtClean="0"/>
              <a:t>“1983 </a:t>
            </a:r>
            <a:r>
              <a:rPr lang="en-GB" sz="2400" dirty="0" err="1" smtClean="0"/>
              <a:t>ve</a:t>
            </a:r>
            <a:r>
              <a:rPr lang="en-GB" sz="2400" dirty="0" smtClean="0"/>
              <a:t> 1988 </a:t>
            </a:r>
            <a:r>
              <a:rPr lang="en-GB" sz="2400" dirty="0" err="1" smtClean="0"/>
              <a:t>yılları</a:t>
            </a:r>
            <a:r>
              <a:rPr lang="en-GB" sz="2400" dirty="0" smtClean="0"/>
              <a:t> </a:t>
            </a:r>
            <a:r>
              <a:rPr lang="en-GB" sz="2400" dirty="0" err="1" smtClean="0"/>
              <a:t>arasında</a:t>
            </a:r>
            <a:r>
              <a:rPr lang="en-GB" sz="2400" dirty="0" smtClean="0"/>
              <a:t> </a:t>
            </a:r>
            <a:r>
              <a:rPr lang="en-GB" sz="2400" dirty="0" err="1" smtClean="0"/>
              <a:t>ABD’nin</a:t>
            </a:r>
            <a:r>
              <a:rPr lang="en-GB" sz="2400" dirty="0" smtClean="0"/>
              <a:t> </a:t>
            </a:r>
            <a:r>
              <a:rPr lang="en-GB" sz="2400" dirty="0" err="1" smtClean="0"/>
              <a:t>yıllık</a:t>
            </a:r>
            <a:r>
              <a:rPr lang="en-GB" sz="2400" dirty="0" smtClean="0"/>
              <a:t> </a:t>
            </a:r>
            <a:r>
              <a:rPr lang="en-GB" sz="2400" dirty="0" err="1" smtClean="0"/>
              <a:t>ortalama</a:t>
            </a:r>
            <a:r>
              <a:rPr lang="en-GB" sz="2400" dirty="0" smtClean="0"/>
              <a:t> </a:t>
            </a:r>
            <a:r>
              <a:rPr lang="en-GB" sz="2400" dirty="0" err="1" smtClean="0"/>
              <a:t>büyümesi</a:t>
            </a:r>
            <a:r>
              <a:rPr lang="en-GB" sz="2400" dirty="0" smtClean="0"/>
              <a:t> %4’ün </a:t>
            </a:r>
            <a:r>
              <a:rPr lang="en-GB" sz="2400" dirty="0" err="1" smtClean="0"/>
              <a:t>üzerindedir</a:t>
            </a:r>
            <a:r>
              <a:rPr lang="en-GB" sz="2400" dirty="0" smtClean="0"/>
              <a:t>.” </a:t>
            </a:r>
            <a:r>
              <a:rPr lang="en-GB" sz="2400" dirty="0" err="1" smtClean="0"/>
              <a:t>Kaynak</a:t>
            </a:r>
            <a:r>
              <a:rPr lang="en-GB" sz="2400" dirty="0" smtClean="0"/>
              <a:t>: </a:t>
            </a:r>
            <a:r>
              <a:rPr lang="en-GB" sz="2400" dirty="0" smtClean="0">
                <a:hlinkClick r:id="rId2"/>
              </a:rPr>
              <a:t>https://data.worldbank.org/indicator/NY.GDP.MKTP.KD.ZG?locations=US</a:t>
            </a:r>
            <a:r>
              <a:rPr lang="en-GB" sz="2400" dirty="0" smtClean="0"/>
              <a:t> </a:t>
            </a:r>
            <a:endParaRPr lang="en-GB" sz="2400" dirty="0"/>
          </a:p>
        </p:txBody>
      </p:sp>
      <p:sp>
        <p:nvSpPr>
          <p:cNvPr id="5" name="Down Arrow 4"/>
          <p:cNvSpPr/>
          <p:nvPr/>
        </p:nvSpPr>
        <p:spPr>
          <a:xfrm>
            <a:off x="2981739" y="2557669"/>
            <a:ext cx="742122" cy="13649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513450" y="4061791"/>
            <a:ext cx="4313576" cy="1569660"/>
          </a:xfrm>
          <a:prstGeom prst="rect">
            <a:avLst/>
          </a:prstGeom>
          <a:noFill/>
        </p:spPr>
        <p:txBody>
          <a:bodyPr wrap="square" rtlCol="0">
            <a:spAutoFit/>
          </a:bodyPr>
          <a:lstStyle/>
          <a:p>
            <a:pPr algn="ctr"/>
            <a:r>
              <a:rPr lang="en-GB" sz="2400" dirty="0" err="1" smtClean="0"/>
              <a:t>Küresel</a:t>
            </a:r>
            <a:r>
              <a:rPr lang="en-GB" sz="2400" dirty="0" smtClean="0"/>
              <a:t> </a:t>
            </a:r>
            <a:r>
              <a:rPr lang="en-GB" sz="2400" dirty="0" err="1" smtClean="0"/>
              <a:t>sistemin</a:t>
            </a:r>
            <a:r>
              <a:rPr lang="en-GB" sz="2400" dirty="0" smtClean="0"/>
              <a:t> </a:t>
            </a:r>
            <a:r>
              <a:rPr lang="en-GB" sz="2400" dirty="0" err="1" smtClean="0"/>
              <a:t>sürdürülebilir</a:t>
            </a:r>
            <a:r>
              <a:rPr lang="en-GB" sz="2400" dirty="0" smtClean="0"/>
              <a:t> </a:t>
            </a:r>
            <a:r>
              <a:rPr lang="en-GB" sz="2400" dirty="0" err="1" smtClean="0"/>
              <a:t>büyümeyi</a:t>
            </a:r>
            <a:r>
              <a:rPr lang="en-GB" sz="2400" dirty="0" smtClean="0"/>
              <a:t> </a:t>
            </a:r>
            <a:r>
              <a:rPr lang="en-GB" sz="2400" dirty="0" err="1" smtClean="0"/>
              <a:t>gereçekleştirebilmesi</a:t>
            </a:r>
            <a:r>
              <a:rPr lang="en-GB" sz="2400" dirty="0" smtClean="0"/>
              <a:t> </a:t>
            </a:r>
            <a:r>
              <a:rPr lang="en-GB" sz="2400" dirty="0" err="1" smtClean="0"/>
              <a:t>için</a:t>
            </a:r>
            <a:r>
              <a:rPr lang="en-GB" sz="2400" dirty="0" smtClean="0"/>
              <a:t> </a:t>
            </a:r>
            <a:r>
              <a:rPr lang="en-GB" sz="2400" dirty="0" err="1" smtClean="0"/>
              <a:t>ABD’nin</a:t>
            </a:r>
            <a:r>
              <a:rPr lang="en-GB" sz="2400" dirty="0" smtClean="0"/>
              <a:t> </a:t>
            </a:r>
            <a:r>
              <a:rPr lang="en-GB" sz="2400" dirty="0" err="1" smtClean="0"/>
              <a:t>serbest</a:t>
            </a:r>
            <a:r>
              <a:rPr lang="en-GB" sz="2400" dirty="0" smtClean="0"/>
              <a:t> </a:t>
            </a:r>
            <a:r>
              <a:rPr lang="en-GB" sz="2400" dirty="0" err="1" smtClean="0"/>
              <a:t>piyasa</a:t>
            </a:r>
            <a:r>
              <a:rPr lang="en-GB" sz="2400" dirty="0" smtClean="0"/>
              <a:t> </a:t>
            </a:r>
            <a:r>
              <a:rPr lang="en-GB" sz="2400" dirty="0" err="1" smtClean="0"/>
              <a:t>politikaları</a:t>
            </a:r>
            <a:r>
              <a:rPr lang="en-GB" sz="2400" dirty="0" smtClean="0"/>
              <a:t> </a:t>
            </a:r>
            <a:r>
              <a:rPr lang="en-GB" sz="2400" dirty="0" err="1" smtClean="0"/>
              <a:t>uygulanmalıdır</a:t>
            </a:r>
            <a:r>
              <a:rPr lang="en-GB" sz="2400" dirty="0" smtClean="0"/>
              <a:t>. </a:t>
            </a:r>
            <a:endParaRPr lang="en-GB" sz="2400" dirty="0"/>
          </a:p>
        </p:txBody>
      </p:sp>
      <p:sp>
        <p:nvSpPr>
          <p:cNvPr id="7" name="Down Arrow 6"/>
          <p:cNvSpPr/>
          <p:nvPr/>
        </p:nvSpPr>
        <p:spPr>
          <a:xfrm>
            <a:off x="8328997" y="2524539"/>
            <a:ext cx="742122" cy="13649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p:cNvSpPr>
            <a:spLocks noGrp="1"/>
          </p:cNvSpPr>
          <p:nvPr>
            <p:ph type="sldNum" sz="quarter" idx="12"/>
          </p:nvPr>
        </p:nvSpPr>
        <p:spPr/>
        <p:txBody>
          <a:bodyPr/>
          <a:lstStyle/>
          <a:p>
            <a:fld id="{6598AB51-D58B-402F-9115-C2D56E8F8E8F}" type="slidenum">
              <a:rPr lang="en-GB" smtClean="0"/>
              <a:t>21</a:t>
            </a:fld>
            <a:r>
              <a:rPr lang="en-GB" dirty="0"/>
              <a:t> of 24</a:t>
            </a:r>
          </a:p>
        </p:txBody>
      </p:sp>
    </p:spTree>
    <p:extLst>
      <p:ext uri="{BB962C8B-B14F-4D97-AF65-F5344CB8AC3E}">
        <p14:creationId xmlns:p14="http://schemas.microsoft.com/office/powerpoint/2010/main" val="28670663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smtClean="0"/>
              <a:t>Yeni</a:t>
            </a:r>
            <a:r>
              <a:rPr lang="en-GB" dirty="0" smtClean="0"/>
              <a:t> </a:t>
            </a:r>
            <a:r>
              <a:rPr lang="en-GB" dirty="0" err="1" smtClean="0"/>
              <a:t>Dikotomi</a:t>
            </a:r>
            <a:endParaRPr lang="en-GB" dirty="0"/>
          </a:p>
        </p:txBody>
      </p:sp>
      <p:sp>
        <p:nvSpPr>
          <p:cNvPr id="3" name="Content Placeholder 2"/>
          <p:cNvSpPr>
            <a:spLocks noGrp="1"/>
          </p:cNvSpPr>
          <p:nvPr>
            <p:ph idx="1"/>
          </p:nvPr>
        </p:nvSpPr>
        <p:spPr/>
        <p:txBody>
          <a:bodyPr>
            <a:normAutofit/>
          </a:bodyPr>
          <a:lstStyle/>
          <a:p>
            <a:pPr marL="0" indent="0" algn="ctr">
              <a:buNone/>
            </a:pPr>
            <a:r>
              <a:rPr lang="en-GB" sz="4800" dirty="0" smtClean="0"/>
              <a:t>“Is statements” vs. “is-not statements”</a:t>
            </a:r>
            <a:endParaRPr lang="en-GB" sz="4800" dirty="0"/>
          </a:p>
        </p:txBody>
      </p:sp>
      <p:sp>
        <p:nvSpPr>
          <p:cNvPr id="4" name="TextBox 3"/>
          <p:cNvSpPr txBox="1"/>
          <p:nvPr/>
        </p:nvSpPr>
        <p:spPr>
          <a:xfrm>
            <a:off x="1815548" y="4028661"/>
            <a:ext cx="3021495" cy="2677656"/>
          </a:xfrm>
          <a:prstGeom prst="rect">
            <a:avLst/>
          </a:prstGeom>
          <a:noFill/>
        </p:spPr>
        <p:txBody>
          <a:bodyPr wrap="square" rtlCol="0">
            <a:spAutoFit/>
          </a:bodyPr>
          <a:lstStyle/>
          <a:p>
            <a:pPr algn="ctr"/>
            <a:r>
              <a:rPr lang="en-GB" sz="2800" dirty="0" err="1" smtClean="0"/>
              <a:t>Somut</a:t>
            </a:r>
            <a:r>
              <a:rPr lang="en-GB" sz="2800" dirty="0" smtClean="0"/>
              <a:t> </a:t>
            </a:r>
            <a:r>
              <a:rPr lang="en-GB" sz="2800" dirty="0" err="1" smtClean="0"/>
              <a:t>kanıt</a:t>
            </a:r>
            <a:r>
              <a:rPr lang="en-GB" sz="2800" dirty="0" smtClean="0"/>
              <a:t> </a:t>
            </a:r>
            <a:r>
              <a:rPr lang="en-GB" sz="2800" dirty="0" err="1" smtClean="0"/>
              <a:t>ve</a:t>
            </a:r>
            <a:r>
              <a:rPr lang="en-GB" sz="2800" dirty="0" smtClean="0"/>
              <a:t> </a:t>
            </a:r>
            <a:r>
              <a:rPr lang="en-GB" sz="2800" dirty="0" err="1" smtClean="0"/>
              <a:t>verilerle</a:t>
            </a:r>
            <a:r>
              <a:rPr lang="en-GB" sz="2800" dirty="0" smtClean="0"/>
              <a:t> </a:t>
            </a:r>
            <a:r>
              <a:rPr lang="en-GB" sz="2800" dirty="0" err="1" smtClean="0"/>
              <a:t>doğrulanabilir</a:t>
            </a:r>
            <a:r>
              <a:rPr lang="en-GB" sz="2800" dirty="0" smtClean="0"/>
              <a:t> </a:t>
            </a:r>
          </a:p>
          <a:p>
            <a:pPr algn="ctr"/>
            <a:r>
              <a:rPr lang="en-GB" sz="2800" dirty="0" smtClean="0"/>
              <a:t>(</a:t>
            </a:r>
            <a:r>
              <a:rPr lang="en-GB" sz="2800" dirty="0" err="1" smtClean="0"/>
              <a:t>ve</a:t>
            </a:r>
            <a:r>
              <a:rPr lang="en-GB" sz="2800" dirty="0" smtClean="0"/>
              <a:t> </a:t>
            </a:r>
            <a:r>
              <a:rPr lang="en-GB" sz="2800" dirty="0" err="1" smtClean="0"/>
              <a:t>yeni</a:t>
            </a:r>
            <a:r>
              <a:rPr lang="en-GB" sz="2800" dirty="0" smtClean="0"/>
              <a:t> </a:t>
            </a:r>
            <a:r>
              <a:rPr lang="en-GB" sz="2800" dirty="0" err="1" smtClean="0"/>
              <a:t>verilerle</a:t>
            </a:r>
            <a:r>
              <a:rPr lang="en-GB" sz="2800" dirty="0" smtClean="0"/>
              <a:t> </a:t>
            </a:r>
            <a:r>
              <a:rPr lang="en-GB" sz="2800" dirty="0" err="1" smtClean="0"/>
              <a:t>yanlışlanabilir</a:t>
            </a:r>
            <a:r>
              <a:rPr lang="en-GB" sz="2800" dirty="0" smtClean="0"/>
              <a:t>) </a:t>
            </a:r>
            <a:r>
              <a:rPr lang="en-GB" sz="2800" dirty="0" err="1" smtClean="0"/>
              <a:t>ifadeler</a:t>
            </a:r>
            <a:endParaRPr lang="en-GB" sz="2800" dirty="0"/>
          </a:p>
        </p:txBody>
      </p:sp>
      <p:sp>
        <p:nvSpPr>
          <p:cNvPr id="5" name="Down Arrow 4"/>
          <p:cNvSpPr/>
          <p:nvPr/>
        </p:nvSpPr>
        <p:spPr>
          <a:xfrm>
            <a:off x="2981739" y="2557669"/>
            <a:ext cx="742122" cy="13649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911015" y="4035287"/>
            <a:ext cx="3021495" cy="2246769"/>
          </a:xfrm>
          <a:prstGeom prst="rect">
            <a:avLst/>
          </a:prstGeom>
          <a:noFill/>
        </p:spPr>
        <p:txBody>
          <a:bodyPr wrap="square" rtlCol="0">
            <a:spAutoFit/>
          </a:bodyPr>
          <a:lstStyle/>
          <a:p>
            <a:pPr algn="ctr"/>
            <a:r>
              <a:rPr lang="en-GB" sz="2800" dirty="0" err="1" smtClean="0"/>
              <a:t>Somut</a:t>
            </a:r>
            <a:r>
              <a:rPr lang="en-GB" sz="2800" dirty="0" smtClean="0"/>
              <a:t> </a:t>
            </a:r>
            <a:r>
              <a:rPr lang="en-GB" sz="2800" dirty="0" err="1" smtClean="0"/>
              <a:t>kanıt</a:t>
            </a:r>
            <a:r>
              <a:rPr lang="en-GB" sz="2800" dirty="0" smtClean="0"/>
              <a:t> </a:t>
            </a:r>
            <a:r>
              <a:rPr lang="en-GB" sz="2800" dirty="0" err="1" smtClean="0"/>
              <a:t>ve</a:t>
            </a:r>
            <a:r>
              <a:rPr lang="en-GB" sz="2800" dirty="0" smtClean="0"/>
              <a:t> </a:t>
            </a:r>
            <a:r>
              <a:rPr lang="en-GB" sz="2800" dirty="0" err="1" smtClean="0"/>
              <a:t>verilerle</a:t>
            </a:r>
            <a:r>
              <a:rPr lang="en-GB" sz="2800" dirty="0" smtClean="0"/>
              <a:t> </a:t>
            </a:r>
            <a:r>
              <a:rPr lang="en-GB" sz="2800" dirty="0" err="1" smtClean="0"/>
              <a:t>yanlışlanmış</a:t>
            </a:r>
            <a:r>
              <a:rPr lang="en-GB" sz="2800" dirty="0" smtClean="0"/>
              <a:t> </a:t>
            </a:r>
            <a:r>
              <a:rPr lang="en-GB" sz="2800" dirty="0" err="1" smtClean="0"/>
              <a:t>ya</a:t>
            </a:r>
            <a:r>
              <a:rPr lang="en-GB" sz="2800" dirty="0" smtClean="0"/>
              <a:t> da </a:t>
            </a:r>
            <a:r>
              <a:rPr lang="en-GB" sz="2800" dirty="0" err="1" smtClean="0"/>
              <a:t>doğrulanamayan</a:t>
            </a:r>
            <a:r>
              <a:rPr lang="en-GB" sz="2800" dirty="0" smtClean="0"/>
              <a:t> </a:t>
            </a:r>
            <a:r>
              <a:rPr lang="en-GB" sz="2800" dirty="0" err="1" smtClean="0"/>
              <a:t>ifadeler</a:t>
            </a:r>
            <a:endParaRPr lang="en-GB" sz="2800" dirty="0"/>
          </a:p>
        </p:txBody>
      </p:sp>
      <p:sp>
        <p:nvSpPr>
          <p:cNvPr id="7" name="Down Arrow 6"/>
          <p:cNvSpPr/>
          <p:nvPr/>
        </p:nvSpPr>
        <p:spPr>
          <a:xfrm>
            <a:off x="7997693" y="2564295"/>
            <a:ext cx="742122" cy="13649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p:cNvSpPr>
            <a:spLocks noGrp="1"/>
          </p:cNvSpPr>
          <p:nvPr>
            <p:ph type="sldNum" sz="quarter" idx="12"/>
          </p:nvPr>
        </p:nvSpPr>
        <p:spPr/>
        <p:txBody>
          <a:bodyPr/>
          <a:lstStyle/>
          <a:p>
            <a:fld id="{6598AB51-D58B-402F-9115-C2D56E8F8E8F}" type="slidenum">
              <a:rPr lang="en-GB" smtClean="0"/>
              <a:t>22</a:t>
            </a:fld>
            <a:r>
              <a:rPr lang="en-GB" dirty="0"/>
              <a:t> of 24</a:t>
            </a:r>
          </a:p>
        </p:txBody>
      </p:sp>
    </p:spTree>
    <p:extLst>
      <p:ext uri="{BB962C8B-B14F-4D97-AF65-F5344CB8AC3E}">
        <p14:creationId xmlns:p14="http://schemas.microsoft.com/office/powerpoint/2010/main" val="3669323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smtClean="0"/>
              <a:t>Yeni</a:t>
            </a:r>
            <a:r>
              <a:rPr lang="en-GB" dirty="0" smtClean="0"/>
              <a:t> </a:t>
            </a:r>
            <a:r>
              <a:rPr lang="en-GB" dirty="0" err="1" smtClean="0"/>
              <a:t>dikotomi</a:t>
            </a:r>
            <a:endParaRPr lang="en-GB" dirty="0"/>
          </a:p>
        </p:txBody>
      </p:sp>
      <p:sp>
        <p:nvSpPr>
          <p:cNvPr id="3" name="Content Placeholder 2"/>
          <p:cNvSpPr>
            <a:spLocks noGrp="1"/>
          </p:cNvSpPr>
          <p:nvPr>
            <p:ph idx="1"/>
          </p:nvPr>
        </p:nvSpPr>
        <p:spPr/>
        <p:txBody>
          <a:bodyPr>
            <a:normAutofit/>
          </a:bodyPr>
          <a:lstStyle/>
          <a:p>
            <a:pPr marL="0" indent="0" algn="ctr">
              <a:buNone/>
            </a:pPr>
            <a:r>
              <a:rPr lang="en-GB" sz="4800" dirty="0" smtClean="0"/>
              <a:t>“Is statements” vs. “is-not statements”</a:t>
            </a:r>
            <a:endParaRPr lang="en-GB" sz="4800" dirty="0"/>
          </a:p>
        </p:txBody>
      </p:sp>
      <p:sp>
        <p:nvSpPr>
          <p:cNvPr id="4" name="TextBox 3"/>
          <p:cNvSpPr txBox="1"/>
          <p:nvPr/>
        </p:nvSpPr>
        <p:spPr>
          <a:xfrm>
            <a:off x="437322" y="4002157"/>
            <a:ext cx="5088834" cy="2308324"/>
          </a:xfrm>
          <a:prstGeom prst="rect">
            <a:avLst/>
          </a:prstGeom>
          <a:noFill/>
        </p:spPr>
        <p:txBody>
          <a:bodyPr wrap="square" rtlCol="0">
            <a:spAutoFit/>
          </a:bodyPr>
          <a:lstStyle/>
          <a:p>
            <a:pPr algn="ctr"/>
            <a:r>
              <a:rPr lang="en-GB" sz="2400" dirty="0" smtClean="0"/>
              <a:t>“IMF </a:t>
            </a:r>
            <a:r>
              <a:rPr lang="en-GB" sz="2400" dirty="0" err="1" smtClean="0"/>
              <a:t>verilerine</a:t>
            </a:r>
            <a:r>
              <a:rPr lang="en-GB" sz="2400" dirty="0" smtClean="0"/>
              <a:t> </a:t>
            </a:r>
            <a:r>
              <a:rPr lang="en-GB" sz="2400" dirty="0" err="1" smtClean="0"/>
              <a:t>göre</a:t>
            </a:r>
            <a:r>
              <a:rPr lang="en-GB" sz="2400" dirty="0" smtClean="0"/>
              <a:t>, </a:t>
            </a:r>
            <a:r>
              <a:rPr lang="en-GB" sz="2400" dirty="0" err="1" smtClean="0"/>
              <a:t>küresel</a:t>
            </a:r>
            <a:r>
              <a:rPr lang="en-GB" sz="2400" dirty="0" smtClean="0"/>
              <a:t> </a:t>
            </a:r>
            <a:r>
              <a:rPr lang="en-GB" sz="2400" dirty="0" err="1" smtClean="0"/>
              <a:t>ekonomi</a:t>
            </a:r>
            <a:r>
              <a:rPr lang="en-GB" sz="2400" dirty="0" smtClean="0"/>
              <a:t> 2017 </a:t>
            </a:r>
            <a:r>
              <a:rPr lang="en-GB" sz="2400" dirty="0" err="1" smtClean="0"/>
              <a:t>yılında</a:t>
            </a:r>
            <a:r>
              <a:rPr lang="en-GB" sz="2400" dirty="0" smtClean="0"/>
              <a:t> %3,15 </a:t>
            </a:r>
            <a:r>
              <a:rPr lang="en-GB" sz="2400" dirty="0" err="1" smtClean="0"/>
              <a:t>oranında</a:t>
            </a:r>
            <a:r>
              <a:rPr lang="en-GB" sz="2400" dirty="0" smtClean="0"/>
              <a:t> </a:t>
            </a:r>
            <a:r>
              <a:rPr lang="en-GB" sz="2400" dirty="0" err="1" smtClean="0"/>
              <a:t>büyümüştür</a:t>
            </a:r>
            <a:r>
              <a:rPr lang="en-GB" sz="2400" dirty="0" smtClean="0"/>
              <a:t>” </a:t>
            </a:r>
            <a:r>
              <a:rPr lang="en-GB" sz="2400" dirty="0" err="1" smtClean="0"/>
              <a:t>Kaynak</a:t>
            </a:r>
            <a:r>
              <a:rPr lang="en-GB" sz="2400" dirty="0" smtClean="0"/>
              <a:t>:</a:t>
            </a:r>
          </a:p>
          <a:p>
            <a:pPr algn="ctr"/>
            <a:r>
              <a:rPr lang="en-GB" sz="2400" u="sng" dirty="0" smtClean="0">
                <a:hlinkClick r:id="rId2"/>
              </a:rPr>
              <a:t>https</a:t>
            </a:r>
            <a:r>
              <a:rPr lang="en-GB" sz="2400" u="sng" dirty="0">
                <a:hlinkClick r:id="rId2"/>
              </a:rPr>
              <a:t>://www.imf.org/external/datamapper/NGDP_RPCH@WEO/OEMDC/ADVEC/WEOWORLD</a:t>
            </a:r>
            <a:endParaRPr lang="en-GB" sz="2400" dirty="0"/>
          </a:p>
        </p:txBody>
      </p:sp>
      <p:sp>
        <p:nvSpPr>
          <p:cNvPr id="5" name="Down Arrow 4"/>
          <p:cNvSpPr/>
          <p:nvPr/>
        </p:nvSpPr>
        <p:spPr>
          <a:xfrm>
            <a:off x="2981739" y="2557669"/>
            <a:ext cx="742122" cy="13649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248406" y="3995531"/>
            <a:ext cx="4962933" cy="2308324"/>
          </a:xfrm>
          <a:prstGeom prst="rect">
            <a:avLst/>
          </a:prstGeom>
          <a:noFill/>
        </p:spPr>
        <p:txBody>
          <a:bodyPr wrap="square" rtlCol="0">
            <a:spAutoFit/>
          </a:bodyPr>
          <a:lstStyle/>
          <a:p>
            <a:pPr algn="ctr"/>
            <a:r>
              <a:rPr lang="en-GB" sz="2400" dirty="0" smtClean="0"/>
              <a:t>“… median growth rates for countries with public debt over roughly 90 percent of GDP are about one percent lower than otherwise; average (mean) growth rates are several percent lower” (Reinhart and </a:t>
            </a:r>
            <a:r>
              <a:rPr lang="en-GB" sz="2400" dirty="0" err="1" smtClean="0"/>
              <a:t>Rogoff</a:t>
            </a:r>
            <a:r>
              <a:rPr lang="en-GB" sz="2400" dirty="0" smtClean="0"/>
              <a:t> 2010)</a:t>
            </a:r>
            <a:endParaRPr lang="en-GB" sz="2400" dirty="0"/>
          </a:p>
        </p:txBody>
      </p:sp>
      <p:sp>
        <p:nvSpPr>
          <p:cNvPr id="7" name="Down Arrow 6"/>
          <p:cNvSpPr/>
          <p:nvPr/>
        </p:nvSpPr>
        <p:spPr>
          <a:xfrm>
            <a:off x="7997693" y="2564295"/>
            <a:ext cx="742122" cy="13649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p:cNvSpPr>
            <a:spLocks noGrp="1"/>
          </p:cNvSpPr>
          <p:nvPr>
            <p:ph type="sldNum" sz="quarter" idx="12"/>
          </p:nvPr>
        </p:nvSpPr>
        <p:spPr/>
        <p:txBody>
          <a:bodyPr/>
          <a:lstStyle/>
          <a:p>
            <a:fld id="{6598AB51-D58B-402F-9115-C2D56E8F8E8F}" type="slidenum">
              <a:rPr lang="en-GB" smtClean="0"/>
              <a:t>23</a:t>
            </a:fld>
            <a:r>
              <a:rPr lang="en-GB" dirty="0"/>
              <a:t> of 24</a:t>
            </a:r>
          </a:p>
        </p:txBody>
      </p:sp>
    </p:spTree>
    <p:extLst>
      <p:ext uri="{BB962C8B-B14F-4D97-AF65-F5344CB8AC3E}">
        <p14:creationId xmlns:p14="http://schemas.microsoft.com/office/powerpoint/2010/main" val="35486884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Sonuç</a:t>
            </a:r>
            <a:endParaRPr lang="en-GB" dirty="0"/>
          </a:p>
        </p:txBody>
      </p:sp>
      <p:sp>
        <p:nvSpPr>
          <p:cNvPr id="3" name="Content Placeholder 2"/>
          <p:cNvSpPr>
            <a:spLocks noGrp="1"/>
          </p:cNvSpPr>
          <p:nvPr>
            <p:ph idx="1"/>
          </p:nvPr>
        </p:nvSpPr>
        <p:spPr/>
        <p:txBody>
          <a:bodyPr/>
          <a:lstStyle/>
          <a:p>
            <a:endParaRPr lang="en-GB" dirty="0" smtClean="0"/>
          </a:p>
          <a:p>
            <a:r>
              <a:rPr lang="en-GB" dirty="0" smtClean="0"/>
              <a:t>“</a:t>
            </a:r>
            <a:r>
              <a:rPr lang="en-GB" dirty="0" err="1" smtClean="0"/>
              <a:t>Yeni</a:t>
            </a:r>
            <a:r>
              <a:rPr lang="en-GB" dirty="0" smtClean="0"/>
              <a:t>” </a:t>
            </a:r>
            <a:r>
              <a:rPr lang="en-GB" dirty="0" err="1" smtClean="0"/>
              <a:t>dikotomi</a:t>
            </a:r>
            <a:r>
              <a:rPr lang="en-GB" dirty="0" smtClean="0"/>
              <a:t>, </a:t>
            </a:r>
            <a:r>
              <a:rPr lang="en-GB" dirty="0" err="1" smtClean="0"/>
              <a:t>aslında</a:t>
            </a:r>
            <a:r>
              <a:rPr lang="en-GB" dirty="0" smtClean="0"/>
              <a:t>, </a:t>
            </a:r>
            <a:r>
              <a:rPr lang="en-GB" dirty="0" err="1" smtClean="0"/>
              <a:t>yeni</a:t>
            </a:r>
            <a:r>
              <a:rPr lang="en-GB" dirty="0" smtClean="0"/>
              <a:t> </a:t>
            </a:r>
            <a:r>
              <a:rPr lang="en-GB" dirty="0" err="1" smtClean="0"/>
              <a:t>değildir</a:t>
            </a:r>
            <a:r>
              <a:rPr lang="en-GB" dirty="0" smtClean="0"/>
              <a:t>.</a:t>
            </a:r>
          </a:p>
          <a:p>
            <a:pPr lvl="1"/>
            <a:r>
              <a:rPr lang="en-GB" dirty="0" smtClean="0"/>
              <a:t>“Olan” (is-statement) </a:t>
            </a:r>
            <a:r>
              <a:rPr lang="en-GB" dirty="0" err="1" smtClean="0"/>
              <a:t>ve</a:t>
            </a:r>
            <a:r>
              <a:rPr lang="en-GB" dirty="0" smtClean="0"/>
              <a:t> “</a:t>
            </a:r>
            <a:r>
              <a:rPr lang="en-GB" dirty="0" err="1" smtClean="0"/>
              <a:t>olmayan</a:t>
            </a:r>
            <a:r>
              <a:rPr lang="en-GB" dirty="0" smtClean="0"/>
              <a:t>” (is-not-statement) </a:t>
            </a:r>
            <a:r>
              <a:rPr lang="en-GB" dirty="0" err="1" smtClean="0"/>
              <a:t>arasıdaki</a:t>
            </a:r>
            <a:r>
              <a:rPr lang="en-GB" dirty="0" smtClean="0"/>
              <a:t> </a:t>
            </a:r>
            <a:r>
              <a:rPr lang="en-GB" dirty="0" err="1" smtClean="0"/>
              <a:t>fark</a:t>
            </a:r>
            <a:r>
              <a:rPr lang="en-GB" dirty="0" smtClean="0"/>
              <a:t> </a:t>
            </a:r>
            <a:r>
              <a:rPr lang="en-GB" dirty="0" err="1" smtClean="0"/>
              <a:t>mantığa</a:t>
            </a:r>
            <a:r>
              <a:rPr lang="en-GB" dirty="0" smtClean="0"/>
              <a:t> </a:t>
            </a:r>
            <a:r>
              <a:rPr lang="en-GB" dirty="0" err="1" smtClean="0"/>
              <a:t>dayalı</a:t>
            </a:r>
            <a:r>
              <a:rPr lang="en-GB" dirty="0" smtClean="0"/>
              <a:t> </a:t>
            </a:r>
            <a:r>
              <a:rPr lang="en-GB" dirty="0" err="1" smtClean="0"/>
              <a:t>bir</a:t>
            </a:r>
            <a:r>
              <a:rPr lang="en-GB" dirty="0" smtClean="0"/>
              <a:t> </a:t>
            </a:r>
            <a:r>
              <a:rPr lang="en-GB" dirty="0" err="1" smtClean="0"/>
              <a:t>farktır</a:t>
            </a:r>
            <a:r>
              <a:rPr lang="en-GB" dirty="0" smtClean="0"/>
              <a:t>. </a:t>
            </a:r>
            <a:r>
              <a:rPr lang="en-GB" dirty="0" err="1" smtClean="0"/>
              <a:t>Ancak</a:t>
            </a:r>
            <a:r>
              <a:rPr lang="en-GB" dirty="0" smtClean="0"/>
              <a:t> </a:t>
            </a:r>
            <a:r>
              <a:rPr lang="en-GB" dirty="0" err="1" smtClean="0"/>
              <a:t>bu</a:t>
            </a:r>
            <a:r>
              <a:rPr lang="en-GB" dirty="0" smtClean="0"/>
              <a:t> </a:t>
            </a:r>
            <a:r>
              <a:rPr lang="en-GB" dirty="0" err="1" smtClean="0"/>
              <a:t>farkın</a:t>
            </a:r>
            <a:r>
              <a:rPr lang="en-GB" dirty="0" smtClean="0"/>
              <a:t> </a:t>
            </a:r>
            <a:r>
              <a:rPr lang="en-GB" dirty="0" err="1" smtClean="0"/>
              <a:t>dikkate</a:t>
            </a:r>
            <a:r>
              <a:rPr lang="en-GB" dirty="0" smtClean="0"/>
              <a:t> </a:t>
            </a:r>
            <a:r>
              <a:rPr lang="en-GB" dirty="0" err="1" smtClean="0"/>
              <a:t>alınmaması</a:t>
            </a:r>
            <a:r>
              <a:rPr lang="en-GB" dirty="0" smtClean="0"/>
              <a:t> </a:t>
            </a:r>
            <a:r>
              <a:rPr lang="en-GB" dirty="0" err="1" smtClean="0"/>
              <a:t>araştırmacılara</a:t>
            </a:r>
            <a:r>
              <a:rPr lang="en-GB" dirty="0" smtClean="0"/>
              <a:t> </a:t>
            </a:r>
            <a:r>
              <a:rPr lang="en-GB" dirty="0" err="1" smtClean="0"/>
              <a:t>zarar</a:t>
            </a:r>
            <a:r>
              <a:rPr lang="en-GB" dirty="0" smtClean="0"/>
              <a:t> </a:t>
            </a:r>
            <a:r>
              <a:rPr lang="en-GB" dirty="0" err="1" smtClean="0"/>
              <a:t>veren</a:t>
            </a:r>
            <a:r>
              <a:rPr lang="en-GB" dirty="0" smtClean="0"/>
              <a:t> </a:t>
            </a:r>
            <a:r>
              <a:rPr lang="en-GB" dirty="0" err="1" smtClean="0"/>
              <a:t>bir</a:t>
            </a:r>
            <a:r>
              <a:rPr lang="en-GB" dirty="0" smtClean="0"/>
              <a:t> </a:t>
            </a:r>
            <a:r>
              <a:rPr lang="en-GB" dirty="0" err="1" smtClean="0"/>
              <a:t>bilimsel</a:t>
            </a:r>
            <a:r>
              <a:rPr lang="en-GB" dirty="0" smtClean="0"/>
              <a:t> </a:t>
            </a:r>
            <a:r>
              <a:rPr lang="en-GB" dirty="0" err="1" smtClean="0"/>
              <a:t>suistimal</a:t>
            </a:r>
            <a:r>
              <a:rPr lang="en-GB" dirty="0" smtClean="0"/>
              <a:t> </a:t>
            </a:r>
            <a:r>
              <a:rPr lang="en-GB" dirty="0" err="1" smtClean="0"/>
              <a:t>türüdür</a:t>
            </a:r>
            <a:r>
              <a:rPr lang="en-GB" dirty="0" smtClean="0"/>
              <a:t>.</a:t>
            </a:r>
            <a:endParaRPr lang="en-GB" dirty="0"/>
          </a:p>
          <a:p>
            <a:endParaRPr lang="en-GB" dirty="0" smtClean="0"/>
          </a:p>
        </p:txBody>
      </p:sp>
      <p:sp>
        <p:nvSpPr>
          <p:cNvPr id="4" name="Slide Number Placeholder 3"/>
          <p:cNvSpPr>
            <a:spLocks noGrp="1"/>
          </p:cNvSpPr>
          <p:nvPr>
            <p:ph type="sldNum" sz="quarter" idx="12"/>
          </p:nvPr>
        </p:nvSpPr>
        <p:spPr/>
        <p:txBody>
          <a:bodyPr/>
          <a:lstStyle/>
          <a:p>
            <a:fld id="{6598AB51-D58B-402F-9115-C2D56E8F8E8F}" type="slidenum">
              <a:rPr lang="en-GB" smtClean="0"/>
              <a:t>24</a:t>
            </a:fld>
            <a:r>
              <a:rPr lang="en-GB" dirty="0"/>
              <a:t> of 24</a:t>
            </a:r>
          </a:p>
        </p:txBody>
      </p:sp>
    </p:spTree>
    <p:extLst>
      <p:ext uri="{BB962C8B-B14F-4D97-AF65-F5344CB8AC3E}">
        <p14:creationId xmlns:p14="http://schemas.microsoft.com/office/powerpoint/2010/main" val="3215986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Sonuç</a:t>
            </a:r>
            <a:endParaRPr lang="en-GB" dirty="0"/>
          </a:p>
        </p:txBody>
      </p:sp>
      <p:sp>
        <p:nvSpPr>
          <p:cNvPr id="3" name="Content Placeholder 2"/>
          <p:cNvSpPr>
            <a:spLocks noGrp="1"/>
          </p:cNvSpPr>
          <p:nvPr>
            <p:ph idx="1"/>
          </p:nvPr>
        </p:nvSpPr>
        <p:spPr/>
        <p:txBody>
          <a:bodyPr/>
          <a:lstStyle/>
          <a:p>
            <a:endParaRPr lang="en-GB" dirty="0" smtClean="0"/>
          </a:p>
          <a:p>
            <a:r>
              <a:rPr lang="en-GB" dirty="0" smtClean="0"/>
              <a:t>“</a:t>
            </a:r>
            <a:r>
              <a:rPr lang="en-GB" dirty="0" err="1" smtClean="0"/>
              <a:t>Yeni</a:t>
            </a:r>
            <a:r>
              <a:rPr lang="en-GB" dirty="0" smtClean="0"/>
              <a:t>” </a:t>
            </a:r>
            <a:r>
              <a:rPr lang="en-GB" dirty="0" err="1" smtClean="0"/>
              <a:t>dikotomi</a:t>
            </a:r>
            <a:r>
              <a:rPr lang="en-GB" dirty="0" smtClean="0"/>
              <a:t>, </a:t>
            </a:r>
            <a:r>
              <a:rPr lang="en-GB" dirty="0" err="1" smtClean="0"/>
              <a:t>aslında</a:t>
            </a:r>
            <a:r>
              <a:rPr lang="en-GB" dirty="0" smtClean="0"/>
              <a:t>, </a:t>
            </a:r>
            <a:r>
              <a:rPr lang="en-GB" dirty="0" err="1" smtClean="0"/>
              <a:t>yeni</a:t>
            </a:r>
            <a:r>
              <a:rPr lang="en-GB" dirty="0" smtClean="0"/>
              <a:t> </a:t>
            </a:r>
            <a:r>
              <a:rPr lang="en-GB" dirty="0" err="1" smtClean="0"/>
              <a:t>değildir</a:t>
            </a:r>
            <a:r>
              <a:rPr lang="en-GB" dirty="0" smtClean="0"/>
              <a:t>.</a:t>
            </a:r>
          </a:p>
          <a:p>
            <a:pPr lvl="1"/>
            <a:r>
              <a:rPr lang="en-GB" dirty="0" smtClean="0"/>
              <a:t>“Olan” (is-statement) </a:t>
            </a:r>
            <a:r>
              <a:rPr lang="en-GB" dirty="0" err="1" smtClean="0"/>
              <a:t>ve</a:t>
            </a:r>
            <a:r>
              <a:rPr lang="en-GB" dirty="0" smtClean="0"/>
              <a:t> “</a:t>
            </a:r>
            <a:r>
              <a:rPr lang="en-GB" dirty="0" err="1" smtClean="0"/>
              <a:t>olmayan</a:t>
            </a:r>
            <a:r>
              <a:rPr lang="en-GB" dirty="0" smtClean="0"/>
              <a:t>” (is-not-statement) </a:t>
            </a:r>
            <a:r>
              <a:rPr lang="en-GB" dirty="0" err="1" smtClean="0"/>
              <a:t>arasıdaki</a:t>
            </a:r>
            <a:r>
              <a:rPr lang="en-GB" dirty="0" smtClean="0"/>
              <a:t> </a:t>
            </a:r>
            <a:r>
              <a:rPr lang="en-GB" dirty="0" err="1" smtClean="0"/>
              <a:t>fark</a:t>
            </a:r>
            <a:r>
              <a:rPr lang="en-GB" dirty="0" smtClean="0"/>
              <a:t> </a:t>
            </a:r>
            <a:r>
              <a:rPr lang="en-GB" dirty="0" err="1" smtClean="0"/>
              <a:t>mantığa</a:t>
            </a:r>
            <a:r>
              <a:rPr lang="en-GB" dirty="0" smtClean="0"/>
              <a:t> </a:t>
            </a:r>
            <a:r>
              <a:rPr lang="en-GB" dirty="0" err="1" smtClean="0"/>
              <a:t>dayalı</a:t>
            </a:r>
            <a:r>
              <a:rPr lang="en-GB" dirty="0" smtClean="0"/>
              <a:t> </a:t>
            </a:r>
            <a:r>
              <a:rPr lang="en-GB" dirty="0" err="1" smtClean="0"/>
              <a:t>bir</a:t>
            </a:r>
            <a:r>
              <a:rPr lang="en-GB" dirty="0" smtClean="0"/>
              <a:t> </a:t>
            </a:r>
            <a:r>
              <a:rPr lang="en-GB" dirty="0" err="1" smtClean="0"/>
              <a:t>farktır</a:t>
            </a:r>
            <a:r>
              <a:rPr lang="en-GB" dirty="0" smtClean="0"/>
              <a:t>. </a:t>
            </a:r>
            <a:r>
              <a:rPr lang="en-GB" dirty="0" err="1" smtClean="0"/>
              <a:t>Ancak</a:t>
            </a:r>
            <a:r>
              <a:rPr lang="en-GB" dirty="0" smtClean="0"/>
              <a:t> </a:t>
            </a:r>
            <a:r>
              <a:rPr lang="en-GB" dirty="0" err="1" smtClean="0"/>
              <a:t>bu</a:t>
            </a:r>
            <a:r>
              <a:rPr lang="en-GB" dirty="0" smtClean="0"/>
              <a:t> </a:t>
            </a:r>
            <a:r>
              <a:rPr lang="en-GB" dirty="0" err="1" smtClean="0"/>
              <a:t>farkın</a:t>
            </a:r>
            <a:r>
              <a:rPr lang="en-GB" dirty="0" smtClean="0"/>
              <a:t> </a:t>
            </a:r>
            <a:r>
              <a:rPr lang="en-GB" dirty="0" err="1" smtClean="0"/>
              <a:t>dikkate</a:t>
            </a:r>
            <a:r>
              <a:rPr lang="en-GB" dirty="0" smtClean="0"/>
              <a:t> </a:t>
            </a:r>
            <a:r>
              <a:rPr lang="en-GB" dirty="0" err="1" smtClean="0"/>
              <a:t>alınmaması</a:t>
            </a:r>
            <a:r>
              <a:rPr lang="en-GB" dirty="0" smtClean="0"/>
              <a:t> </a:t>
            </a:r>
            <a:r>
              <a:rPr lang="en-GB" dirty="0" err="1" smtClean="0"/>
              <a:t>araştırmacılara</a:t>
            </a:r>
            <a:r>
              <a:rPr lang="en-GB" dirty="0" smtClean="0"/>
              <a:t> </a:t>
            </a:r>
            <a:r>
              <a:rPr lang="en-GB" dirty="0" err="1" smtClean="0"/>
              <a:t>zarar</a:t>
            </a:r>
            <a:r>
              <a:rPr lang="en-GB" dirty="0" smtClean="0"/>
              <a:t> </a:t>
            </a:r>
            <a:r>
              <a:rPr lang="en-GB" dirty="0" err="1" smtClean="0"/>
              <a:t>veren</a:t>
            </a:r>
            <a:r>
              <a:rPr lang="en-GB" dirty="0" smtClean="0"/>
              <a:t> </a:t>
            </a:r>
            <a:r>
              <a:rPr lang="en-GB" dirty="0" err="1" smtClean="0"/>
              <a:t>bir</a:t>
            </a:r>
            <a:r>
              <a:rPr lang="en-GB" dirty="0" smtClean="0"/>
              <a:t> </a:t>
            </a:r>
            <a:r>
              <a:rPr lang="en-GB" dirty="0" err="1" smtClean="0"/>
              <a:t>bilimsel</a:t>
            </a:r>
            <a:r>
              <a:rPr lang="en-GB" dirty="0" smtClean="0"/>
              <a:t> </a:t>
            </a:r>
            <a:r>
              <a:rPr lang="en-GB" dirty="0" err="1" smtClean="0"/>
              <a:t>suistimal</a:t>
            </a:r>
            <a:r>
              <a:rPr lang="en-GB" dirty="0" smtClean="0"/>
              <a:t> </a:t>
            </a:r>
            <a:r>
              <a:rPr lang="en-GB" dirty="0" err="1" smtClean="0"/>
              <a:t>türüdür</a:t>
            </a:r>
            <a:r>
              <a:rPr lang="en-GB" dirty="0" smtClean="0"/>
              <a:t>.</a:t>
            </a:r>
          </a:p>
          <a:p>
            <a:r>
              <a:rPr lang="en-GB" dirty="0" err="1" smtClean="0"/>
              <a:t>İktisat</a:t>
            </a:r>
            <a:r>
              <a:rPr lang="en-GB" dirty="0" smtClean="0"/>
              <a:t> </a:t>
            </a:r>
            <a:r>
              <a:rPr lang="en-GB" dirty="0" err="1" smtClean="0"/>
              <a:t>değer</a:t>
            </a:r>
            <a:r>
              <a:rPr lang="en-GB" dirty="0" smtClean="0"/>
              <a:t> </a:t>
            </a:r>
            <a:r>
              <a:rPr lang="en-GB" dirty="0" err="1" smtClean="0"/>
              <a:t>yüklüdür</a:t>
            </a:r>
            <a:r>
              <a:rPr lang="en-GB" dirty="0" smtClean="0"/>
              <a:t> (value-</a:t>
            </a:r>
            <a:r>
              <a:rPr lang="en-GB" dirty="0" err="1" smtClean="0"/>
              <a:t>ladennes</a:t>
            </a:r>
            <a:r>
              <a:rPr lang="en-GB" dirty="0" smtClean="0"/>
              <a:t>)</a:t>
            </a:r>
          </a:p>
          <a:p>
            <a:endParaRPr lang="en-GB" dirty="0"/>
          </a:p>
          <a:p>
            <a:endParaRPr lang="en-GB" dirty="0" smtClean="0"/>
          </a:p>
        </p:txBody>
      </p:sp>
      <p:sp>
        <p:nvSpPr>
          <p:cNvPr id="4" name="Slide Number Placeholder 3"/>
          <p:cNvSpPr>
            <a:spLocks noGrp="1"/>
          </p:cNvSpPr>
          <p:nvPr>
            <p:ph type="sldNum" sz="quarter" idx="12"/>
          </p:nvPr>
        </p:nvSpPr>
        <p:spPr/>
        <p:txBody>
          <a:bodyPr/>
          <a:lstStyle/>
          <a:p>
            <a:fld id="{6598AB51-D58B-402F-9115-C2D56E8F8E8F}" type="slidenum">
              <a:rPr lang="en-GB" smtClean="0"/>
              <a:t>25</a:t>
            </a:fld>
            <a:r>
              <a:rPr lang="en-GB" dirty="0"/>
              <a:t> of 24</a:t>
            </a:r>
          </a:p>
        </p:txBody>
      </p:sp>
    </p:spTree>
    <p:extLst>
      <p:ext uri="{BB962C8B-B14F-4D97-AF65-F5344CB8AC3E}">
        <p14:creationId xmlns:p14="http://schemas.microsoft.com/office/powerpoint/2010/main" val="28629219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Sonuç</a:t>
            </a:r>
            <a:endParaRPr lang="en-GB" dirty="0"/>
          </a:p>
        </p:txBody>
      </p:sp>
      <p:sp>
        <p:nvSpPr>
          <p:cNvPr id="3" name="Content Placeholder 2"/>
          <p:cNvSpPr>
            <a:spLocks noGrp="1"/>
          </p:cNvSpPr>
          <p:nvPr>
            <p:ph idx="1"/>
          </p:nvPr>
        </p:nvSpPr>
        <p:spPr/>
        <p:txBody>
          <a:bodyPr/>
          <a:lstStyle/>
          <a:p>
            <a:endParaRPr lang="en-GB" dirty="0" smtClean="0"/>
          </a:p>
          <a:p>
            <a:r>
              <a:rPr lang="en-GB" dirty="0" smtClean="0"/>
              <a:t>“</a:t>
            </a:r>
            <a:r>
              <a:rPr lang="en-GB" dirty="0" err="1" smtClean="0"/>
              <a:t>Yeni</a:t>
            </a:r>
            <a:r>
              <a:rPr lang="en-GB" dirty="0" smtClean="0"/>
              <a:t>” </a:t>
            </a:r>
            <a:r>
              <a:rPr lang="en-GB" dirty="0" err="1" smtClean="0"/>
              <a:t>dikotomi</a:t>
            </a:r>
            <a:r>
              <a:rPr lang="en-GB" dirty="0" smtClean="0"/>
              <a:t>, </a:t>
            </a:r>
            <a:r>
              <a:rPr lang="en-GB" dirty="0" err="1" smtClean="0"/>
              <a:t>aslında</a:t>
            </a:r>
            <a:r>
              <a:rPr lang="en-GB" dirty="0" smtClean="0"/>
              <a:t>, </a:t>
            </a:r>
            <a:r>
              <a:rPr lang="en-GB" dirty="0" err="1" smtClean="0"/>
              <a:t>yeni</a:t>
            </a:r>
            <a:r>
              <a:rPr lang="en-GB" dirty="0" smtClean="0"/>
              <a:t> </a:t>
            </a:r>
            <a:r>
              <a:rPr lang="en-GB" dirty="0" err="1" smtClean="0"/>
              <a:t>değildir</a:t>
            </a:r>
            <a:r>
              <a:rPr lang="en-GB" dirty="0" smtClean="0"/>
              <a:t>.</a:t>
            </a:r>
          </a:p>
          <a:p>
            <a:pPr lvl="1"/>
            <a:r>
              <a:rPr lang="en-GB" dirty="0" smtClean="0"/>
              <a:t>“Olan” (is-statement) </a:t>
            </a:r>
            <a:r>
              <a:rPr lang="en-GB" dirty="0" err="1" smtClean="0"/>
              <a:t>ve</a:t>
            </a:r>
            <a:r>
              <a:rPr lang="en-GB" dirty="0" smtClean="0"/>
              <a:t> “</a:t>
            </a:r>
            <a:r>
              <a:rPr lang="en-GB" dirty="0" err="1" smtClean="0"/>
              <a:t>olmayan</a:t>
            </a:r>
            <a:r>
              <a:rPr lang="en-GB" dirty="0" smtClean="0"/>
              <a:t>” (is-not-statement) </a:t>
            </a:r>
            <a:r>
              <a:rPr lang="en-GB" dirty="0" err="1" smtClean="0"/>
              <a:t>arasıdaki</a:t>
            </a:r>
            <a:r>
              <a:rPr lang="en-GB" dirty="0" smtClean="0"/>
              <a:t> </a:t>
            </a:r>
            <a:r>
              <a:rPr lang="en-GB" dirty="0" err="1" smtClean="0"/>
              <a:t>fark</a:t>
            </a:r>
            <a:r>
              <a:rPr lang="en-GB" dirty="0" smtClean="0"/>
              <a:t> </a:t>
            </a:r>
            <a:r>
              <a:rPr lang="en-GB" dirty="0" err="1" smtClean="0"/>
              <a:t>mantığa</a:t>
            </a:r>
            <a:r>
              <a:rPr lang="en-GB" dirty="0" smtClean="0"/>
              <a:t> </a:t>
            </a:r>
            <a:r>
              <a:rPr lang="en-GB" dirty="0" err="1" smtClean="0"/>
              <a:t>dayalı</a:t>
            </a:r>
            <a:r>
              <a:rPr lang="en-GB" dirty="0" smtClean="0"/>
              <a:t> </a:t>
            </a:r>
            <a:r>
              <a:rPr lang="en-GB" dirty="0" err="1" smtClean="0"/>
              <a:t>bir</a:t>
            </a:r>
            <a:r>
              <a:rPr lang="en-GB" dirty="0" smtClean="0"/>
              <a:t> </a:t>
            </a:r>
            <a:r>
              <a:rPr lang="en-GB" dirty="0" err="1" smtClean="0"/>
              <a:t>farktır</a:t>
            </a:r>
            <a:r>
              <a:rPr lang="en-GB" dirty="0" smtClean="0"/>
              <a:t>. </a:t>
            </a:r>
            <a:r>
              <a:rPr lang="en-GB" dirty="0" err="1" smtClean="0"/>
              <a:t>Ancak</a:t>
            </a:r>
            <a:r>
              <a:rPr lang="en-GB" dirty="0" smtClean="0"/>
              <a:t> </a:t>
            </a:r>
            <a:r>
              <a:rPr lang="en-GB" dirty="0" err="1" smtClean="0"/>
              <a:t>bu</a:t>
            </a:r>
            <a:r>
              <a:rPr lang="en-GB" dirty="0" smtClean="0"/>
              <a:t> </a:t>
            </a:r>
            <a:r>
              <a:rPr lang="en-GB" dirty="0" err="1" smtClean="0"/>
              <a:t>farkın</a:t>
            </a:r>
            <a:r>
              <a:rPr lang="en-GB" dirty="0" smtClean="0"/>
              <a:t> </a:t>
            </a:r>
            <a:r>
              <a:rPr lang="en-GB" dirty="0" err="1" smtClean="0"/>
              <a:t>dikkate</a:t>
            </a:r>
            <a:r>
              <a:rPr lang="en-GB" dirty="0" smtClean="0"/>
              <a:t> </a:t>
            </a:r>
            <a:r>
              <a:rPr lang="en-GB" dirty="0" err="1" smtClean="0"/>
              <a:t>alınmaması</a:t>
            </a:r>
            <a:r>
              <a:rPr lang="en-GB" dirty="0" smtClean="0"/>
              <a:t> </a:t>
            </a:r>
            <a:r>
              <a:rPr lang="en-GB" dirty="0" err="1" smtClean="0"/>
              <a:t>araştırmacılara</a:t>
            </a:r>
            <a:r>
              <a:rPr lang="en-GB" dirty="0" smtClean="0"/>
              <a:t> </a:t>
            </a:r>
            <a:r>
              <a:rPr lang="en-GB" dirty="0" err="1" smtClean="0"/>
              <a:t>zarar</a:t>
            </a:r>
            <a:r>
              <a:rPr lang="en-GB" dirty="0" smtClean="0"/>
              <a:t> </a:t>
            </a:r>
            <a:r>
              <a:rPr lang="en-GB" dirty="0" err="1" smtClean="0"/>
              <a:t>veren</a:t>
            </a:r>
            <a:r>
              <a:rPr lang="en-GB" dirty="0" smtClean="0"/>
              <a:t> </a:t>
            </a:r>
            <a:r>
              <a:rPr lang="en-GB" dirty="0" err="1" smtClean="0"/>
              <a:t>bir</a:t>
            </a:r>
            <a:r>
              <a:rPr lang="en-GB" dirty="0" smtClean="0"/>
              <a:t> </a:t>
            </a:r>
            <a:r>
              <a:rPr lang="en-GB" dirty="0" err="1" smtClean="0"/>
              <a:t>bilimsel</a:t>
            </a:r>
            <a:r>
              <a:rPr lang="en-GB" dirty="0" smtClean="0"/>
              <a:t> </a:t>
            </a:r>
            <a:r>
              <a:rPr lang="en-GB" dirty="0" err="1" smtClean="0"/>
              <a:t>suistimal</a:t>
            </a:r>
            <a:r>
              <a:rPr lang="en-GB" dirty="0" smtClean="0"/>
              <a:t> </a:t>
            </a:r>
            <a:r>
              <a:rPr lang="en-GB" dirty="0" err="1" smtClean="0"/>
              <a:t>türüdür</a:t>
            </a:r>
            <a:r>
              <a:rPr lang="en-GB" dirty="0" smtClean="0"/>
              <a:t>.</a:t>
            </a:r>
          </a:p>
          <a:p>
            <a:r>
              <a:rPr lang="en-GB" dirty="0" err="1" smtClean="0"/>
              <a:t>İktisat</a:t>
            </a:r>
            <a:r>
              <a:rPr lang="en-GB" dirty="0" smtClean="0"/>
              <a:t> </a:t>
            </a:r>
            <a:r>
              <a:rPr lang="en-GB" dirty="0" err="1" smtClean="0"/>
              <a:t>değer</a:t>
            </a:r>
            <a:r>
              <a:rPr lang="en-GB" dirty="0" smtClean="0"/>
              <a:t> </a:t>
            </a:r>
            <a:r>
              <a:rPr lang="en-GB" dirty="0" err="1" smtClean="0"/>
              <a:t>yüklüdür</a:t>
            </a:r>
            <a:r>
              <a:rPr lang="en-GB" dirty="0" smtClean="0"/>
              <a:t> (value-</a:t>
            </a:r>
            <a:r>
              <a:rPr lang="en-GB" dirty="0" err="1" smtClean="0"/>
              <a:t>ladenness</a:t>
            </a:r>
            <a:r>
              <a:rPr lang="en-GB" dirty="0" smtClean="0"/>
              <a:t>).</a:t>
            </a:r>
          </a:p>
          <a:p>
            <a:r>
              <a:rPr lang="en-GB" dirty="0" err="1" smtClean="0"/>
              <a:t>İktisat</a:t>
            </a:r>
            <a:r>
              <a:rPr lang="en-GB" dirty="0" smtClean="0"/>
              <a:t> </a:t>
            </a:r>
            <a:r>
              <a:rPr lang="en-GB" dirty="0" err="1" smtClean="0"/>
              <a:t>aynı</a:t>
            </a:r>
            <a:r>
              <a:rPr lang="en-GB" dirty="0" smtClean="0"/>
              <a:t> </a:t>
            </a:r>
            <a:r>
              <a:rPr lang="en-GB" dirty="0" err="1" smtClean="0"/>
              <a:t>zamanda</a:t>
            </a:r>
            <a:r>
              <a:rPr lang="en-GB" dirty="0" smtClean="0"/>
              <a:t> </a:t>
            </a:r>
            <a:r>
              <a:rPr lang="en-GB" dirty="0" err="1" smtClean="0"/>
              <a:t>gerçeklik</a:t>
            </a:r>
            <a:r>
              <a:rPr lang="en-GB" dirty="0" smtClean="0"/>
              <a:t> </a:t>
            </a:r>
            <a:r>
              <a:rPr lang="en-GB" dirty="0" err="1" smtClean="0"/>
              <a:t>yüklü</a:t>
            </a:r>
            <a:r>
              <a:rPr lang="en-GB" dirty="0" smtClean="0"/>
              <a:t> </a:t>
            </a:r>
            <a:r>
              <a:rPr lang="en-GB" b="1" i="1" u="sng" dirty="0" err="1" smtClean="0"/>
              <a:t>olmalıdır</a:t>
            </a:r>
            <a:r>
              <a:rPr lang="en-GB" dirty="0" smtClean="0"/>
              <a:t> (fact-</a:t>
            </a:r>
            <a:r>
              <a:rPr lang="en-GB" dirty="0" err="1" smtClean="0"/>
              <a:t>ladenness</a:t>
            </a:r>
            <a:r>
              <a:rPr lang="en-GB" dirty="0" smtClean="0"/>
              <a:t>).</a:t>
            </a:r>
            <a:endParaRPr lang="en-GB" b="1" i="1" u="sng" dirty="0" smtClean="0"/>
          </a:p>
          <a:p>
            <a:endParaRPr lang="en-GB" dirty="0"/>
          </a:p>
          <a:p>
            <a:endParaRPr lang="en-GB" dirty="0" smtClean="0"/>
          </a:p>
        </p:txBody>
      </p:sp>
      <p:sp>
        <p:nvSpPr>
          <p:cNvPr id="4" name="Slide Number Placeholder 3"/>
          <p:cNvSpPr>
            <a:spLocks noGrp="1"/>
          </p:cNvSpPr>
          <p:nvPr>
            <p:ph type="sldNum" sz="quarter" idx="12"/>
          </p:nvPr>
        </p:nvSpPr>
        <p:spPr/>
        <p:txBody>
          <a:bodyPr/>
          <a:lstStyle/>
          <a:p>
            <a:fld id="{6598AB51-D58B-402F-9115-C2D56E8F8E8F}" type="slidenum">
              <a:rPr lang="en-GB" smtClean="0"/>
              <a:t>26</a:t>
            </a:fld>
            <a:r>
              <a:rPr lang="en-GB" dirty="0"/>
              <a:t> of 24</a:t>
            </a:r>
          </a:p>
        </p:txBody>
      </p:sp>
    </p:spTree>
    <p:extLst>
      <p:ext uri="{BB962C8B-B14F-4D97-AF65-F5344CB8AC3E}">
        <p14:creationId xmlns:p14="http://schemas.microsoft.com/office/powerpoint/2010/main" val="15926790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err="1" smtClean="0"/>
              <a:t>Romer</a:t>
            </a:r>
            <a:r>
              <a:rPr lang="en-GB" sz="3600" dirty="0" smtClean="0"/>
              <a:t>, “The Trouble with Macroeconomics” (2016)</a:t>
            </a:r>
            <a:endParaRPr lang="en-GB" sz="3600" i="1" dirty="0"/>
          </a:p>
        </p:txBody>
      </p:sp>
      <p:sp>
        <p:nvSpPr>
          <p:cNvPr id="3" name="Content Placeholder 2"/>
          <p:cNvSpPr>
            <a:spLocks noGrp="1"/>
          </p:cNvSpPr>
          <p:nvPr>
            <p:ph idx="1"/>
          </p:nvPr>
        </p:nvSpPr>
        <p:spPr>
          <a:xfrm>
            <a:off x="838200" y="1825624"/>
            <a:ext cx="10515600" cy="4575175"/>
          </a:xfrm>
        </p:spPr>
        <p:txBody>
          <a:bodyPr>
            <a:normAutofit/>
          </a:bodyPr>
          <a:lstStyle/>
          <a:p>
            <a:pPr marL="0" indent="0">
              <a:buNone/>
            </a:pPr>
            <a:r>
              <a:rPr lang="en-GB" dirty="0" smtClean="0"/>
              <a:t>“My </a:t>
            </a:r>
            <a:r>
              <a:rPr lang="en-GB" dirty="0"/>
              <a:t>conjecture is that string theory and post-real macroeconomics illustrate a </a:t>
            </a:r>
            <a:r>
              <a:rPr lang="en-GB" b="1" dirty="0"/>
              <a:t>general failure mode of a scientific field </a:t>
            </a:r>
            <a:r>
              <a:rPr lang="en-GB" dirty="0"/>
              <a:t>that relies on mathematical </a:t>
            </a:r>
            <a:r>
              <a:rPr lang="en-GB" dirty="0" smtClean="0"/>
              <a:t>theory … </a:t>
            </a:r>
            <a:r>
              <a:rPr lang="en-GB" b="1" dirty="0"/>
              <a:t>conformity to the facts is no longer needed as a coordinating device</a:t>
            </a:r>
            <a:r>
              <a:rPr lang="en-GB" dirty="0"/>
              <a:t>. As a result, </a:t>
            </a:r>
            <a:r>
              <a:rPr lang="en-GB" b="1" dirty="0"/>
              <a:t>if facts disconfirm the officially sanctioned theoretical vision, they are subordinated. Eventually, evidence stops being relevant</a:t>
            </a:r>
            <a:r>
              <a:rPr lang="en-GB" dirty="0"/>
              <a:t>. Progress in the field is judged by the purity of its mathematical </a:t>
            </a:r>
            <a:r>
              <a:rPr lang="en-GB" dirty="0" smtClean="0"/>
              <a:t>theories …”</a:t>
            </a:r>
            <a:endParaRPr lang="en-GB" dirty="0"/>
          </a:p>
        </p:txBody>
      </p:sp>
      <p:sp>
        <p:nvSpPr>
          <p:cNvPr id="4" name="Slide Number Placeholder 3"/>
          <p:cNvSpPr>
            <a:spLocks noGrp="1"/>
          </p:cNvSpPr>
          <p:nvPr>
            <p:ph type="sldNum" sz="quarter" idx="12"/>
          </p:nvPr>
        </p:nvSpPr>
        <p:spPr/>
        <p:txBody>
          <a:bodyPr/>
          <a:lstStyle/>
          <a:p>
            <a:fld id="{6598AB51-D58B-402F-9115-C2D56E8F8E8F}" type="slidenum">
              <a:rPr lang="en-GB" smtClean="0"/>
              <a:t>27</a:t>
            </a:fld>
            <a:r>
              <a:rPr lang="en-GB" dirty="0"/>
              <a:t> of 24</a:t>
            </a:r>
          </a:p>
        </p:txBody>
      </p:sp>
    </p:spTree>
    <p:extLst>
      <p:ext uri="{BB962C8B-B14F-4D97-AF65-F5344CB8AC3E}">
        <p14:creationId xmlns:p14="http://schemas.microsoft.com/office/powerpoint/2010/main" val="31029786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pPr marL="0" indent="0" algn="ctr">
              <a:buNone/>
            </a:pPr>
            <a:r>
              <a:rPr lang="en-GB" sz="8800" dirty="0" smtClean="0"/>
              <a:t>Adam </a:t>
            </a:r>
            <a:r>
              <a:rPr lang="en-GB" sz="8800" dirty="0" err="1" smtClean="0"/>
              <a:t>haklı</a:t>
            </a:r>
            <a:r>
              <a:rPr lang="en-GB" sz="8800" dirty="0" smtClean="0"/>
              <a:t>, </a:t>
            </a:r>
            <a:r>
              <a:rPr lang="en-GB" sz="8800" dirty="0" err="1" smtClean="0"/>
              <a:t>beyler</a:t>
            </a:r>
            <a:r>
              <a:rPr lang="en-GB" sz="8800" dirty="0" smtClean="0"/>
              <a:t>!</a:t>
            </a:r>
            <a:endParaRPr lang="en-GB" sz="8800" dirty="0"/>
          </a:p>
        </p:txBody>
      </p:sp>
      <p:sp>
        <p:nvSpPr>
          <p:cNvPr id="4" name="Slide Number Placeholder 3"/>
          <p:cNvSpPr>
            <a:spLocks noGrp="1"/>
          </p:cNvSpPr>
          <p:nvPr>
            <p:ph type="sldNum" sz="quarter" idx="12"/>
          </p:nvPr>
        </p:nvSpPr>
        <p:spPr/>
        <p:txBody>
          <a:bodyPr/>
          <a:lstStyle/>
          <a:p>
            <a:fld id="{6598AB51-D58B-402F-9115-C2D56E8F8E8F}" type="slidenum">
              <a:rPr lang="en-GB" smtClean="0"/>
              <a:t>28</a:t>
            </a:fld>
            <a:r>
              <a:rPr lang="en-GB" dirty="0"/>
              <a:t> of 24</a:t>
            </a:r>
          </a:p>
        </p:txBody>
      </p:sp>
    </p:spTree>
    <p:extLst>
      <p:ext uri="{BB962C8B-B14F-4D97-AF65-F5344CB8AC3E}">
        <p14:creationId xmlns:p14="http://schemas.microsoft.com/office/powerpoint/2010/main" val="3875575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GB" dirty="0" smtClean="0"/>
              <a:t>Post-truth </a:t>
            </a:r>
            <a:r>
              <a:rPr lang="en-GB" dirty="0" err="1" smtClean="0"/>
              <a:t>örnekler</a:t>
            </a: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62843" y="1825625"/>
            <a:ext cx="4666314" cy="4351338"/>
          </a:xfrm>
        </p:spPr>
      </p:pic>
    </p:spTree>
    <p:extLst>
      <p:ext uri="{BB962C8B-B14F-4D97-AF65-F5344CB8AC3E}">
        <p14:creationId xmlns:p14="http://schemas.microsoft.com/office/powerpoint/2010/main" val="3823075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descr="Image result for what is wrong with economic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6785" y="1434905"/>
            <a:ext cx="2803788" cy="36869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what is wrong with econom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8265" y="1420837"/>
            <a:ext cx="2460369" cy="36998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what is wrong with econom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4683" y="1434905"/>
            <a:ext cx="2478394" cy="371387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bourgeois dignit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87035" y="1435540"/>
            <a:ext cx="2475082" cy="371407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598AB51-D58B-402F-9115-C2D56E8F8E8F}" type="slidenum">
              <a:rPr lang="en-GB" smtClean="0"/>
              <a:t>3</a:t>
            </a:fld>
            <a:r>
              <a:rPr lang="en-GB" dirty="0"/>
              <a:t> of 24</a:t>
            </a:r>
          </a:p>
        </p:txBody>
      </p:sp>
    </p:spTree>
    <p:extLst>
      <p:ext uri="{BB962C8B-B14F-4D97-AF65-F5344CB8AC3E}">
        <p14:creationId xmlns:p14="http://schemas.microsoft.com/office/powerpoint/2010/main" val="4460472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GB" dirty="0" smtClean="0"/>
              <a:t>Post-truth </a:t>
            </a:r>
            <a:r>
              <a:rPr lang="en-GB" dirty="0" err="1" smtClean="0"/>
              <a:t>örnekler</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1869" y="1825625"/>
            <a:ext cx="8288262" cy="4351338"/>
          </a:xfrm>
        </p:spPr>
      </p:pic>
    </p:spTree>
    <p:extLst>
      <p:ext uri="{BB962C8B-B14F-4D97-AF65-F5344CB8AC3E}">
        <p14:creationId xmlns:p14="http://schemas.microsoft.com/office/powerpoint/2010/main" val="3885975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GB" dirty="0" smtClean="0"/>
              <a:t>Post-truth </a:t>
            </a:r>
            <a:r>
              <a:rPr lang="en-GB" dirty="0" err="1" smtClean="0"/>
              <a:t>örnekler</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3654346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 </a:t>
            </a:r>
            <a:r>
              <a:rPr lang="en-GB" dirty="0" err="1" smtClean="0"/>
              <a:t>resimde</a:t>
            </a:r>
            <a:r>
              <a:rPr lang="en-GB" dirty="0" smtClean="0"/>
              <a:t> AI </a:t>
            </a:r>
            <a:r>
              <a:rPr lang="en-GB" dirty="0" err="1" smtClean="0"/>
              <a:t>üzerinde</a:t>
            </a:r>
            <a:r>
              <a:rPr lang="en-GB" dirty="0" smtClean="0"/>
              <a:t> en </a:t>
            </a:r>
            <a:r>
              <a:rPr lang="en-GB" dirty="0" err="1" smtClean="0"/>
              <a:t>az</a:t>
            </a:r>
            <a:r>
              <a:rPr lang="en-GB" dirty="0" smtClean="0"/>
              <a:t> </a:t>
            </a:r>
            <a:r>
              <a:rPr lang="en-GB" dirty="0" err="1" smtClean="0"/>
              <a:t>bir</a:t>
            </a:r>
            <a:r>
              <a:rPr lang="en-GB" dirty="0" smtClean="0"/>
              <a:t> </a:t>
            </a:r>
            <a:r>
              <a:rPr lang="en-GB" dirty="0" err="1" smtClean="0"/>
              <a:t>akademik</a:t>
            </a:r>
            <a:r>
              <a:rPr lang="en-GB" dirty="0" smtClean="0"/>
              <a:t> </a:t>
            </a:r>
            <a:r>
              <a:rPr lang="en-GB" dirty="0" err="1" smtClean="0"/>
              <a:t>makalesi</a:t>
            </a:r>
            <a:r>
              <a:rPr lang="en-GB" dirty="0" smtClean="0"/>
              <a:t> </a:t>
            </a:r>
            <a:r>
              <a:rPr lang="en-GB" dirty="0" err="1" smtClean="0"/>
              <a:t>olan</a:t>
            </a:r>
            <a:r>
              <a:rPr lang="en-GB" dirty="0" smtClean="0"/>
              <a:t> </a:t>
            </a:r>
            <a:r>
              <a:rPr lang="en-GB" dirty="0" err="1" smtClean="0"/>
              <a:t>kaç</a:t>
            </a:r>
            <a:r>
              <a:rPr lang="en-GB" dirty="0" smtClean="0"/>
              <a:t> </a:t>
            </a:r>
            <a:r>
              <a:rPr lang="en-GB" dirty="0" err="1" smtClean="0"/>
              <a:t>araştırmacı</a:t>
            </a:r>
            <a:r>
              <a:rPr lang="en-GB" dirty="0" smtClean="0"/>
              <a:t> </a:t>
            </a:r>
            <a:r>
              <a:rPr lang="en-GB" dirty="0" err="1" smtClean="0"/>
              <a:t>vardır</a:t>
            </a:r>
            <a:r>
              <a:rPr lang="en-GB" dirty="0" smtClean="0"/>
              <a:t>?</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29133" y="1825624"/>
            <a:ext cx="6142046" cy="4815207"/>
          </a:xfrm>
        </p:spPr>
      </p:pic>
    </p:spTree>
    <p:extLst>
      <p:ext uri="{BB962C8B-B14F-4D97-AF65-F5344CB8AC3E}">
        <p14:creationId xmlns:p14="http://schemas.microsoft.com/office/powerpoint/2010/main" val="894191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 </a:t>
            </a:r>
            <a:r>
              <a:rPr lang="en-GB" dirty="0" err="1" smtClean="0"/>
              <a:t>resimde</a:t>
            </a:r>
            <a:r>
              <a:rPr lang="en-GB" dirty="0" smtClean="0"/>
              <a:t> </a:t>
            </a:r>
            <a:r>
              <a:rPr lang="en-GB" dirty="0" err="1" smtClean="0"/>
              <a:t>kaç</a:t>
            </a:r>
            <a:r>
              <a:rPr lang="en-GB" dirty="0" smtClean="0"/>
              <a:t> </a:t>
            </a:r>
            <a:r>
              <a:rPr lang="en-GB" dirty="0" err="1" smtClean="0"/>
              <a:t>kadın</a:t>
            </a:r>
            <a:r>
              <a:rPr lang="en-GB" dirty="0" smtClean="0"/>
              <a:t> </a:t>
            </a:r>
            <a:r>
              <a:rPr lang="en-GB" dirty="0" err="1" smtClean="0"/>
              <a:t>var</a:t>
            </a:r>
            <a:r>
              <a:rPr lang="en-GB" dirty="0" smtClean="0"/>
              <a:t>? (Bu </a:t>
            </a:r>
            <a:r>
              <a:rPr lang="en-GB" dirty="0" err="1" smtClean="0"/>
              <a:t>kişilerin</a:t>
            </a:r>
            <a:r>
              <a:rPr lang="en-GB" dirty="0" smtClean="0"/>
              <a:t> </a:t>
            </a:r>
            <a:r>
              <a:rPr lang="en-GB" dirty="0" err="1" smtClean="0"/>
              <a:t>kaçı</a:t>
            </a:r>
            <a:r>
              <a:rPr lang="en-GB" dirty="0" smtClean="0"/>
              <a:t> </a:t>
            </a:r>
            <a:r>
              <a:rPr lang="en-GB" dirty="0" err="1" smtClean="0"/>
              <a:t>cumhuriyetçi</a:t>
            </a:r>
            <a:r>
              <a:rPr lang="en-GB" smtClean="0"/>
              <a:t>?)</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9875" y="1858169"/>
            <a:ext cx="6572250" cy="4286250"/>
          </a:xfrm>
        </p:spPr>
      </p:pic>
    </p:spTree>
    <p:extLst>
      <p:ext uri="{BB962C8B-B14F-4D97-AF65-F5344CB8AC3E}">
        <p14:creationId xmlns:p14="http://schemas.microsoft.com/office/powerpoint/2010/main" val="3548723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GB" dirty="0" smtClean="0"/>
              <a:t>Post-truth </a:t>
            </a:r>
            <a:r>
              <a:rPr lang="en-GB" dirty="0" err="1" smtClean="0"/>
              <a:t>örnekler</a:t>
            </a:r>
            <a:endParaRPr lang="tr-TR" dirty="0"/>
          </a:p>
        </p:txBody>
      </p:sp>
      <p:pic>
        <p:nvPicPr>
          <p:cNvPr id="1026" name="Picture 2" descr="http://www.retailturkiye.com/images/stories/karma6/gayrisafi_yurtici_hasila_sonuclari_3_ceyre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2869" y="1879600"/>
            <a:ext cx="10385323" cy="429260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977900" y="6413500"/>
            <a:ext cx="2667000" cy="369332"/>
          </a:xfrm>
          <a:prstGeom prst="rect">
            <a:avLst/>
          </a:prstGeom>
          <a:noFill/>
        </p:spPr>
        <p:txBody>
          <a:bodyPr wrap="square" rtlCol="0">
            <a:spAutoFit/>
          </a:bodyPr>
          <a:lstStyle/>
          <a:p>
            <a:r>
              <a:rPr lang="en-GB" dirty="0" err="1" smtClean="0"/>
              <a:t>Kaynak</a:t>
            </a:r>
            <a:r>
              <a:rPr lang="en-GB" dirty="0" smtClean="0"/>
              <a:t>: TÜİK, 2017</a:t>
            </a:r>
            <a:endParaRPr lang="tr-TR" dirty="0"/>
          </a:p>
        </p:txBody>
      </p:sp>
    </p:spTree>
    <p:extLst>
      <p:ext uri="{BB962C8B-B14F-4D97-AF65-F5344CB8AC3E}">
        <p14:creationId xmlns:p14="http://schemas.microsoft.com/office/powerpoint/2010/main" val="2878245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8472" y="365125"/>
            <a:ext cx="9475056" cy="5811838"/>
          </a:xfrm>
        </p:spPr>
      </p:pic>
      <p:sp>
        <p:nvSpPr>
          <p:cNvPr id="7" name="TextBox 6"/>
          <p:cNvSpPr txBox="1"/>
          <p:nvPr/>
        </p:nvSpPr>
        <p:spPr>
          <a:xfrm>
            <a:off x="1828800" y="6176963"/>
            <a:ext cx="8534400" cy="374469"/>
          </a:xfrm>
          <a:prstGeom prst="rect">
            <a:avLst/>
          </a:prstGeom>
          <a:noFill/>
        </p:spPr>
        <p:txBody>
          <a:bodyPr wrap="square" rtlCol="0">
            <a:spAutoFit/>
          </a:bodyPr>
          <a:lstStyle/>
          <a:p>
            <a:r>
              <a:rPr lang="en-GB" dirty="0" err="1" smtClean="0"/>
              <a:t>Kaynak</a:t>
            </a:r>
            <a:r>
              <a:rPr lang="en-GB" dirty="0" smtClean="0"/>
              <a:t>: </a:t>
            </a:r>
            <a:r>
              <a:rPr lang="en-GB" dirty="0" smtClean="0">
                <a:hlinkClick r:id="rId3"/>
              </a:rPr>
              <a:t>https://data.worldbank.org/indicator/NY.GDP.MKTP.CD?locations=TR</a:t>
            </a:r>
            <a:r>
              <a:rPr lang="en-GB" dirty="0" smtClean="0"/>
              <a:t> [</a:t>
            </a:r>
            <a:r>
              <a:rPr lang="en-GB" dirty="0" err="1" smtClean="0"/>
              <a:t>Ekim</a:t>
            </a:r>
            <a:r>
              <a:rPr lang="en-GB" dirty="0" smtClean="0"/>
              <a:t> 2020]</a:t>
            </a:r>
            <a:endParaRPr lang="en-GB" dirty="0"/>
          </a:p>
        </p:txBody>
      </p:sp>
    </p:spTree>
    <p:extLst>
      <p:ext uri="{BB962C8B-B14F-4D97-AF65-F5344CB8AC3E}">
        <p14:creationId xmlns:p14="http://schemas.microsoft.com/office/powerpoint/2010/main" val="20756306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GB" dirty="0" smtClean="0"/>
              <a:t>Post-truth </a:t>
            </a:r>
            <a:r>
              <a:rPr lang="en-GB" dirty="0" err="1" smtClean="0"/>
              <a:t>örnekler</a:t>
            </a:r>
            <a:endParaRPr lang="tr-TR" dirty="0"/>
          </a:p>
        </p:txBody>
      </p:sp>
      <p:graphicFrame>
        <p:nvGraphicFramePr>
          <p:cNvPr id="5" name="İçerik Yer Tutucusu 4"/>
          <p:cNvGraphicFramePr>
            <a:graphicFrameLocks noGrp="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6" name="Metin kutusu 5"/>
          <p:cNvSpPr txBox="1"/>
          <p:nvPr/>
        </p:nvSpPr>
        <p:spPr>
          <a:xfrm>
            <a:off x="838200" y="6311900"/>
            <a:ext cx="2451100" cy="369332"/>
          </a:xfrm>
          <a:prstGeom prst="rect">
            <a:avLst/>
          </a:prstGeom>
          <a:noFill/>
        </p:spPr>
        <p:txBody>
          <a:bodyPr wrap="square" rtlCol="0">
            <a:spAutoFit/>
          </a:bodyPr>
          <a:lstStyle/>
          <a:p>
            <a:r>
              <a:rPr lang="en-GB" dirty="0" err="1" smtClean="0"/>
              <a:t>Kaynak</a:t>
            </a:r>
            <a:r>
              <a:rPr lang="en-GB" dirty="0" smtClean="0"/>
              <a:t>: IMF, 2017</a:t>
            </a:r>
            <a:endParaRPr lang="tr-TR" dirty="0"/>
          </a:p>
        </p:txBody>
      </p:sp>
    </p:spTree>
    <p:extLst>
      <p:ext uri="{BB962C8B-B14F-4D97-AF65-F5344CB8AC3E}">
        <p14:creationId xmlns:p14="http://schemas.microsoft.com/office/powerpoint/2010/main" val="4246121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GB" dirty="0" smtClean="0"/>
              <a:t>Post-truth </a:t>
            </a:r>
            <a:r>
              <a:rPr lang="en-GB" dirty="0" err="1" smtClean="0"/>
              <a:t>neden</a:t>
            </a:r>
            <a:r>
              <a:rPr lang="en-GB" dirty="0" smtClean="0"/>
              <a:t> </a:t>
            </a:r>
            <a:r>
              <a:rPr lang="en-GB" dirty="0" err="1" smtClean="0"/>
              <a:t>bu</a:t>
            </a:r>
            <a:r>
              <a:rPr lang="en-GB" dirty="0" smtClean="0"/>
              <a:t> </a:t>
            </a:r>
            <a:r>
              <a:rPr lang="en-GB" dirty="0" err="1" smtClean="0"/>
              <a:t>kadar</a:t>
            </a:r>
            <a:r>
              <a:rPr lang="en-GB" dirty="0" smtClean="0"/>
              <a:t> </a:t>
            </a:r>
            <a:r>
              <a:rPr lang="en-GB" dirty="0" err="1" smtClean="0"/>
              <a:t>yaygın</a:t>
            </a:r>
            <a:r>
              <a:rPr lang="en-GB" dirty="0" smtClean="0"/>
              <a:t>?</a:t>
            </a:r>
            <a:endParaRPr lang="tr-TR" dirty="0"/>
          </a:p>
        </p:txBody>
      </p:sp>
      <p:sp>
        <p:nvSpPr>
          <p:cNvPr id="3" name="İçerik Yer Tutucusu 2"/>
          <p:cNvSpPr>
            <a:spLocks noGrp="1"/>
          </p:cNvSpPr>
          <p:nvPr>
            <p:ph idx="1"/>
          </p:nvPr>
        </p:nvSpPr>
        <p:spPr/>
        <p:txBody>
          <a:bodyPr/>
          <a:lstStyle/>
          <a:p>
            <a:r>
              <a:rPr lang="en-GB" dirty="0" smtClean="0"/>
              <a:t>“</a:t>
            </a:r>
            <a:r>
              <a:rPr lang="en-GB" dirty="0" err="1" smtClean="0"/>
              <a:t>Sosyal</a:t>
            </a:r>
            <a:r>
              <a:rPr lang="en-GB" dirty="0" smtClean="0"/>
              <a:t> </a:t>
            </a:r>
            <a:r>
              <a:rPr lang="en-GB" dirty="0" err="1" smtClean="0"/>
              <a:t>olmayan</a:t>
            </a:r>
            <a:r>
              <a:rPr lang="en-GB" dirty="0" smtClean="0"/>
              <a:t>” </a:t>
            </a:r>
            <a:r>
              <a:rPr lang="en-GB" dirty="0" err="1"/>
              <a:t>medya</a:t>
            </a:r>
            <a:r>
              <a:rPr lang="en-GB" dirty="0"/>
              <a:t>: </a:t>
            </a:r>
            <a:r>
              <a:rPr lang="en-GB" dirty="0" err="1"/>
              <a:t>başta</a:t>
            </a:r>
            <a:r>
              <a:rPr lang="en-GB" dirty="0"/>
              <a:t> </a:t>
            </a:r>
            <a:r>
              <a:rPr lang="en-GB" dirty="0" err="1"/>
              <a:t>TV’ler</a:t>
            </a:r>
            <a:r>
              <a:rPr lang="en-GB" dirty="0"/>
              <a:t> </a:t>
            </a:r>
            <a:r>
              <a:rPr lang="en-GB" dirty="0" err="1"/>
              <a:t>olmak</a:t>
            </a:r>
            <a:r>
              <a:rPr lang="en-GB" dirty="0"/>
              <a:t> </a:t>
            </a:r>
            <a:r>
              <a:rPr lang="en-GB" dirty="0" err="1"/>
              <a:t>üzere</a:t>
            </a:r>
            <a:r>
              <a:rPr lang="en-GB" dirty="0"/>
              <a:t> </a:t>
            </a:r>
            <a:r>
              <a:rPr lang="en-GB" dirty="0" err="1"/>
              <a:t>basılı</a:t>
            </a:r>
            <a:r>
              <a:rPr lang="en-GB" dirty="0"/>
              <a:t> </a:t>
            </a:r>
            <a:r>
              <a:rPr lang="en-GB" dirty="0" err="1"/>
              <a:t>ve</a:t>
            </a:r>
            <a:r>
              <a:rPr lang="en-GB" dirty="0"/>
              <a:t> </a:t>
            </a:r>
            <a:r>
              <a:rPr lang="en-GB" dirty="0" err="1"/>
              <a:t>görsel</a:t>
            </a:r>
            <a:r>
              <a:rPr lang="en-GB" dirty="0"/>
              <a:t> her </a:t>
            </a:r>
            <a:r>
              <a:rPr lang="en-GB" dirty="0" err="1"/>
              <a:t>türlü</a:t>
            </a:r>
            <a:r>
              <a:rPr lang="en-GB" dirty="0"/>
              <a:t> </a:t>
            </a:r>
            <a:r>
              <a:rPr lang="en-GB" dirty="0" err="1"/>
              <a:t>haber</a:t>
            </a:r>
            <a:r>
              <a:rPr lang="en-GB" dirty="0"/>
              <a:t> </a:t>
            </a:r>
            <a:r>
              <a:rPr lang="en-GB" dirty="0" err="1"/>
              <a:t>ve</a:t>
            </a:r>
            <a:r>
              <a:rPr lang="en-GB" dirty="0"/>
              <a:t> entertainment </a:t>
            </a:r>
            <a:r>
              <a:rPr lang="en-GB" dirty="0" err="1"/>
              <a:t>aracı</a:t>
            </a:r>
            <a:r>
              <a:rPr lang="en-GB" dirty="0"/>
              <a:t>.</a:t>
            </a:r>
            <a:endParaRPr lang="tr-TR" dirty="0"/>
          </a:p>
          <a:p>
            <a:r>
              <a:rPr lang="en-GB" dirty="0" smtClean="0"/>
              <a:t>“</a:t>
            </a:r>
            <a:r>
              <a:rPr lang="en-GB" dirty="0" err="1" smtClean="0"/>
              <a:t>Sosyal</a:t>
            </a:r>
            <a:r>
              <a:rPr lang="en-GB" dirty="0" smtClean="0"/>
              <a:t>” </a:t>
            </a:r>
            <a:r>
              <a:rPr lang="en-GB" dirty="0" err="1" smtClean="0"/>
              <a:t>medya</a:t>
            </a:r>
            <a:r>
              <a:rPr lang="en-GB" dirty="0" smtClean="0"/>
              <a:t>: </a:t>
            </a:r>
            <a:r>
              <a:rPr lang="en-GB" dirty="0" err="1" smtClean="0"/>
              <a:t>Dijital</a:t>
            </a:r>
            <a:r>
              <a:rPr lang="en-GB" dirty="0" smtClean="0"/>
              <a:t> </a:t>
            </a:r>
            <a:r>
              <a:rPr lang="en-GB" dirty="0" err="1" smtClean="0"/>
              <a:t>teknolojiler</a:t>
            </a:r>
            <a:r>
              <a:rPr lang="en-GB" dirty="0" smtClean="0"/>
              <a:t> </a:t>
            </a:r>
            <a:r>
              <a:rPr lang="en-GB" dirty="0" err="1" smtClean="0"/>
              <a:t>ve</a:t>
            </a:r>
            <a:r>
              <a:rPr lang="en-GB" dirty="0" smtClean="0"/>
              <a:t> internet (</a:t>
            </a:r>
            <a:r>
              <a:rPr lang="en-GB" dirty="0" err="1" smtClean="0"/>
              <a:t>özellikle</a:t>
            </a:r>
            <a:r>
              <a:rPr lang="en-GB" dirty="0" smtClean="0"/>
              <a:t> de Web 2.0 </a:t>
            </a:r>
            <a:r>
              <a:rPr lang="en-GB" dirty="0" err="1" smtClean="0"/>
              <a:t>platformları</a:t>
            </a:r>
            <a:r>
              <a:rPr lang="en-GB" dirty="0" smtClean="0"/>
              <a:t>, Twitter, Facebook, Instagram, YouTube </a:t>
            </a:r>
            <a:r>
              <a:rPr lang="en-GB" dirty="0" err="1" smtClean="0"/>
              <a:t>gibi</a:t>
            </a:r>
            <a:r>
              <a:rPr lang="en-GB" dirty="0" smtClean="0"/>
              <a:t>.)</a:t>
            </a:r>
            <a:endParaRPr lang="en-GB" dirty="0"/>
          </a:p>
          <a:p>
            <a:pPr lvl="1"/>
            <a:r>
              <a:rPr lang="en-GB" dirty="0" smtClean="0"/>
              <a:t>Donald </a:t>
            </a:r>
            <a:r>
              <a:rPr lang="en-GB" dirty="0" err="1" smtClean="0"/>
              <a:t>Trump’ın</a:t>
            </a:r>
            <a:r>
              <a:rPr lang="en-GB" dirty="0" smtClean="0"/>
              <a:t> Facebook </a:t>
            </a:r>
            <a:r>
              <a:rPr lang="en-GB" dirty="0" err="1" smtClean="0"/>
              <a:t>ve</a:t>
            </a:r>
            <a:r>
              <a:rPr lang="en-GB" dirty="0" smtClean="0"/>
              <a:t> </a:t>
            </a:r>
            <a:r>
              <a:rPr lang="en-GB" dirty="0" err="1" smtClean="0"/>
              <a:t>diğer</a:t>
            </a:r>
            <a:r>
              <a:rPr lang="en-GB" dirty="0" smtClean="0"/>
              <a:t> </a:t>
            </a:r>
            <a:r>
              <a:rPr lang="en-GB" dirty="0" err="1" smtClean="0"/>
              <a:t>platformlar</a:t>
            </a:r>
            <a:r>
              <a:rPr lang="en-GB" dirty="0" smtClean="0"/>
              <a:t> </a:t>
            </a:r>
            <a:r>
              <a:rPr lang="en-GB" dirty="0" err="1" smtClean="0"/>
              <a:t>üzerinden</a:t>
            </a:r>
            <a:r>
              <a:rPr lang="en-GB" dirty="0" smtClean="0"/>
              <a:t> </a:t>
            </a:r>
            <a:r>
              <a:rPr lang="en-GB" dirty="0" err="1" smtClean="0"/>
              <a:t>yürüttüğü</a:t>
            </a:r>
            <a:r>
              <a:rPr lang="en-GB" dirty="0" smtClean="0"/>
              <a:t> </a:t>
            </a:r>
            <a:r>
              <a:rPr lang="en-GB" dirty="0" err="1" smtClean="0"/>
              <a:t>seçim</a:t>
            </a:r>
            <a:r>
              <a:rPr lang="en-GB" dirty="0" smtClean="0"/>
              <a:t> </a:t>
            </a:r>
            <a:r>
              <a:rPr lang="en-GB" dirty="0" err="1" smtClean="0"/>
              <a:t>kampanyasından</a:t>
            </a:r>
            <a:r>
              <a:rPr lang="en-GB" dirty="0" smtClean="0"/>
              <a:t> </a:t>
            </a:r>
            <a:r>
              <a:rPr lang="en-GB" dirty="0" err="1" smtClean="0"/>
              <a:t>çıkan</a:t>
            </a:r>
            <a:r>
              <a:rPr lang="en-GB" dirty="0" smtClean="0"/>
              <a:t> </a:t>
            </a:r>
            <a:r>
              <a:rPr lang="en-GB" dirty="0" err="1" smtClean="0"/>
              <a:t>sonuç</a:t>
            </a:r>
            <a:endParaRPr lang="en-GB" dirty="0" smtClean="0"/>
          </a:p>
          <a:p>
            <a:pPr lvl="1"/>
            <a:r>
              <a:rPr lang="en-GB" dirty="0" err="1" smtClean="0"/>
              <a:t>Brexit</a:t>
            </a:r>
            <a:r>
              <a:rPr lang="en-GB" dirty="0" smtClean="0"/>
              <a:t> </a:t>
            </a:r>
            <a:r>
              <a:rPr lang="en-GB" dirty="0" err="1" smtClean="0"/>
              <a:t>savunucularının</a:t>
            </a:r>
            <a:r>
              <a:rPr lang="en-GB" dirty="0" smtClean="0"/>
              <a:t> </a:t>
            </a:r>
            <a:r>
              <a:rPr lang="en-GB" dirty="0" err="1" smtClean="0"/>
              <a:t>yaydığı</a:t>
            </a:r>
            <a:r>
              <a:rPr lang="en-GB" dirty="0" smtClean="0"/>
              <a:t> </a:t>
            </a:r>
            <a:r>
              <a:rPr lang="en-GB" dirty="0" err="1" smtClean="0"/>
              <a:t>yalanlar</a:t>
            </a:r>
            <a:endParaRPr lang="en-GB" dirty="0" smtClean="0"/>
          </a:p>
        </p:txBody>
      </p:sp>
    </p:spTree>
    <p:extLst>
      <p:ext uri="{BB962C8B-B14F-4D97-AF65-F5344CB8AC3E}">
        <p14:creationId xmlns:p14="http://schemas.microsoft.com/office/powerpoint/2010/main" val="819012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146" name="Picture 2" descr="Cambridge Analytica intenta ocultar el reporte del robo de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4088" y="475126"/>
            <a:ext cx="10770403" cy="605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711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descr="Brexit's'Vote Leave' abandons Â£350 million-a-week NHS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5596" y="520504"/>
            <a:ext cx="11254156" cy="5627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308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Image result for contribution to the critique of political econom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8704" y="1150375"/>
            <a:ext cx="2746836"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9639" y="1167619"/>
            <a:ext cx="3790156" cy="4135901"/>
          </a:xfrm>
          <a:prstGeom prst="rect">
            <a:avLst/>
          </a:prstGeom>
        </p:spPr>
      </p:pic>
      <p:sp>
        <p:nvSpPr>
          <p:cNvPr id="3" name="Slide Number Placeholder 2"/>
          <p:cNvSpPr>
            <a:spLocks noGrp="1"/>
          </p:cNvSpPr>
          <p:nvPr>
            <p:ph type="sldNum" sz="quarter" idx="12"/>
          </p:nvPr>
        </p:nvSpPr>
        <p:spPr/>
        <p:txBody>
          <a:bodyPr/>
          <a:lstStyle/>
          <a:p>
            <a:fld id="{6598AB51-D58B-402F-9115-C2D56E8F8E8F}" type="slidenum">
              <a:rPr lang="en-GB" smtClean="0"/>
              <a:t>4</a:t>
            </a:fld>
            <a:r>
              <a:rPr lang="en-GB" dirty="0"/>
              <a:t> of 24</a:t>
            </a:r>
          </a:p>
        </p:txBody>
      </p:sp>
    </p:spTree>
    <p:extLst>
      <p:ext uri="{BB962C8B-B14F-4D97-AF65-F5344CB8AC3E}">
        <p14:creationId xmlns:p14="http://schemas.microsoft.com/office/powerpoint/2010/main" val="1152891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Hypernormalisation</a:t>
            </a:r>
            <a:r>
              <a:rPr lang="en-GB" dirty="0"/>
              <a:t>, Alan Curtis, 2016</a:t>
            </a:r>
          </a:p>
        </p:txBody>
      </p:sp>
      <p:pic>
        <p:nvPicPr>
          <p:cNvPr id="4098" name="Picture 2" descr="ÐÐ´Ð°Ð¼ ÐÐµÑÑÐ¸Ñ Ð¾ &quot;Ð³Ð¸Ð¿ÐµÑÐ½Ð¾ÑÐ¼Ð°Ð»Ð¸Ð·Ð°ÑÐ¸Ð¸&quot; Ð¸ Ð¾ ÑÐ¾Ð¼, ÑÐµÐ¼ ÐµÐ¼Ñ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144" y="1825625"/>
            <a:ext cx="773571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618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GB" dirty="0" smtClean="0"/>
              <a:t>Augmented reality</a:t>
            </a:r>
            <a:endParaRPr lang="tr-TR" dirty="0"/>
          </a:p>
        </p:txBody>
      </p:sp>
      <p:sp>
        <p:nvSpPr>
          <p:cNvPr id="3" name="İçerik Yer Tutucusu 2"/>
          <p:cNvSpPr>
            <a:spLocks noGrp="1"/>
          </p:cNvSpPr>
          <p:nvPr>
            <p:ph idx="1"/>
          </p:nvPr>
        </p:nvSpPr>
        <p:spPr/>
        <p:txBody>
          <a:bodyPr/>
          <a:lstStyle/>
          <a:p>
            <a:r>
              <a:rPr lang="en-GB" dirty="0" err="1" smtClean="0"/>
              <a:t>Olgusal</a:t>
            </a:r>
            <a:r>
              <a:rPr lang="en-GB" dirty="0" smtClean="0"/>
              <a:t> </a:t>
            </a:r>
            <a:r>
              <a:rPr lang="en-GB" dirty="0" err="1" smtClean="0"/>
              <a:t>gerçeklerin</a:t>
            </a:r>
            <a:r>
              <a:rPr lang="en-GB" dirty="0" smtClean="0"/>
              <a:t> </a:t>
            </a:r>
            <a:r>
              <a:rPr lang="en-GB" dirty="0" err="1" smtClean="0"/>
              <a:t>bilgisayar</a:t>
            </a:r>
            <a:r>
              <a:rPr lang="en-GB" dirty="0" smtClean="0"/>
              <a:t> </a:t>
            </a:r>
            <a:r>
              <a:rPr lang="en-GB" dirty="0" err="1" smtClean="0"/>
              <a:t>ortamında</a:t>
            </a:r>
            <a:r>
              <a:rPr lang="en-GB" dirty="0" smtClean="0"/>
              <a:t> </a:t>
            </a:r>
            <a:r>
              <a:rPr lang="en-GB" dirty="0" err="1" smtClean="0"/>
              <a:t>dijital</a:t>
            </a:r>
            <a:r>
              <a:rPr lang="en-GB" dirty="0" smtClean="0"/>
              <a:t> hale </a:t>
            </a:r>
            <a:r>
              <a:rPr lang="en-GB" dirty="0" err="1" smtClean="0"/>
              <a:t>getirilmesi</a:t>
            </a:r>
            <a:endParaRPr lang="en-GB" dirty="0" smtClean="0"/>
          </a:p>
          <a:p>
            <a:r>
              <a:rPr lang="en-GB" dirty="0" err="1" smtClean="0"/>
              <a:t>Dijital</a:t>
            </a:r>
            <a:r>
              <a:rPr lang="en-GB" dirty="0" smtClean="0"/>
              <a:t> </a:t>
            </a:r>
            <a:r>
              <a:rPr lang="en-GB" dirty="0" err="1" smtClean="0"/>
              <a:t>simülasyonlar</a:t>
            </a:r>
            <a:endParaRPr lang="en-GB" dirty="0" smtClean="0"/>
          </a:p>
          <a:p>
            <a:r>
              <a:rPr lang="en-GB" dirty="0" err="1" smtClean="0"/>
              <a:t>Değişen</a:t>
            </a:r>
            <a:r>
              <a:rPr lang="en-GB" dirty="0" smtClean="0"/>
              <a:t> </a:t>
            </a:r>
            <a:r>
              <a:rPr lang="en-GB" dirty="0" err="1" smtClean="0"/>
              <a:t>gerçeklik</a:t>
            </a:r>
            <a:r>
              <a:rPr lang="en-GB" dirty="0" smtClean="0"/>
              <a:t> </a:t>
            </a:r>
            <a:r>
              <a:rPr lang="en-GB" dirty="0" err="1" smtClean="0"/>
              <a:t>algısı</a:t>
            </a:r>
            <a:endParaRPr lang="en-GB" dirty="0" smtClean="0"/>
          </a:p>
          <a:p>
            <a:pPr lvl="1"/>
            <a:r>
              <a:rPr lang="en-GB" dirty="0" err="1" smtClean="0"/>
              <a:t>Bazı</a:t>
            </a:r>
            <a:r>
              <a:rPr lang="en-GB" dirty="0" smtClean="0"/>
              <a:t> </a:t>
            </a:r>
            <a:r>
              <a:rPr lang="en-GB" dirty="0" err="1" smtClean="0"/>
              <a:t>ayrıntıların</a:t>
            </a:r>
            <a:r>
              <a:rPr lang="en-GB" dirty="0" smtClean="0"/>
              <a:t> </a:t>
            </a:r>
            <a:r>
              <a:rPr lang="en-GB" dirty="0" err="1" smtClean="0"/>
              <a:t>eklenmesi</a:t>
            </a:r>
            <a:endParaRPr lang="en-GB" dirty="0" smtClean="0"/>
          </a:p>
          <a:p>
            <a:pPr lvl="1"/>
            <a:r>
              <a:rPr lang="en-GB" dirty="0" err="1" smtClean="0"/>
              <a:t>Bazı</a:t>
            </a:r>
            <a:r>
              <a:rPr lang="en-GB" dirty="0" smtClean="0"/>
              <a:t> </a:t>
            </a:r>
            <a:r>
              <a:rPr lang="en-GB" dirty="0" err="1" smtClean="0"/>
              <a:t>ayrıntıların</a:t>
            </a:r>
            <a:r>
              <a:rPr lang="en-GB" dirty="0" smtClean="0"/>
              <a:t> </a:t>
            </a:r>
            <a:r>
              <a:rPr lang="en-GB" dirty="0" err="1" smtClean="0"/>
              <a:t>gizlenmesi</a:t>
            </a:r>
            <a:r>
              <a:rPr lang="en-GB" dirty="0" smtClean="0"/>
              <a:t> (</a:t>
            </a:r>
            <a:r>
              <a:rPr lang="en-GB" dirty="0" err="1" smtClean="0"/>
              <a:t>ya</a:t>
            </a:r>
            <a:r>
              <a:rPr lang="en-GB" dirty="0" smtClean="0"/>
              <a:t> da </a:t>
            </a:r>
            <a:r>
              <a:rPr lang="en-GB" dirty="0" err="1" smtClean="0"/>
              <a:t>izole</a:t>
            </a:r>
            <a:r>
              <a:rPr lang="en-GB" dirty="0" smtClean="0"/>
              <a:t> </a:t>
            </a:r>
            <a:r>
              <a:rPr lang="en-GB" dirty="0" err="1" smtClean="0"/>
              <a:t>edilmesi</a:t>
            </a:r>
            <a:r>
              <a:rPr lang="en-GB" dirty="0" smtClean="0"/>
              <a:t>)</a:t>
            </a:r>
          </a:p>
          <a:p>
            <a:r>
              <a:rPr lang="en-GB" dirty="0" err="1" smtClean="0"/>
              <a:t>En</a:t>
            </a:r>
            <a:r>
              <a:rPr lang="en-GB" dirty="0" smtClean="0"/>
              <a:t> </a:t>
            </a:r>
            <a:r>
              <a:rPr lang="en-GB" dirty="0" err="1" smtClean="0"/>
              <a:t>çok</a:t>
            </a:r>
            <a:r>
              <a:rPr lang="en-GB" dirty="0" smtClean="0"/>
              <a:t> </a:t>
            </a:r>
            <a:r>
              <a:rPr lang="en-GB" dirty="0" err="1" smtClean="0"/>
              <a:t>kullanımı</a:t>
            </a:r>
            <a:r>
              <a:rPr lang="en-GB" dirty="0" smtClean="0"/>
              <a:t> </a:t>
            </a:r>
            <a:r>
              <a:rPr lang="en-GB" dirty="0" err="1" smtClean="0"/>
              <a:t>oyun</a:t>
            </a:r>
            <a:r>
              <a:rPr lang="en-GB" dirty="0" smtClean="0"/>
              <a:t> </a:t>
            </a:r>
            <a:r>
              <a:rPr lang="en-GB" dirty="0" err="1" smtClean="0"/>
              <a:t>sektörü</a:t>
            </a:r>
            <a:r>
              <a:rPr lang="en-GB" dirty="0" smtClean="0"/>
              <a:t>, </a:t>
            </a:r>
            <a:r>
              <a:rPr lang="en-GB" dirty="0" err="1" smtClean="0"/>
              <a:t>eğitim</a:t>
            </a:r>
            <a:r>
              <a:rPr lang="en-GB" dirty="0" smtClean="0"/>
              <a:t>, </a:t>
            </a:r>
            <a:r>
              <a:rPr lang="en-GB" dirty="0" err="1" smtClean="0"/>
              <a:t>sanat</a:t>
            </a:r>
            <a:r>
              <a:rPr lang="en-GB" dirty="0" smtClean="0"/>
              <a:t>, </a:t>
            </a:r>
            <a:r>
              <a:rPr lang="en-GB" dirty="0" err="1" smtClean="0"/>
              <a:t>askeriye</a:t>
            </a:r>
            <a:r>
              <a:rPr lang="en-GB" dirty="0" smtClean="0"/>
              <a:t>, 1990’lardan </a:t>
            </a:r>
            <a:r>
              <a:rPr lang="en-GB" dirty="0" err="1" smtClean="0"/>
              <a:t>beri</a:t>
            </a:r>
            <a:r>
              <a:rPr lang="en-GB" dirty="0" smtClean="0"/>
              <a:t> </a:t>
            </a:r>
            <a:r>
              <a:rPr lang="en-GB" dirty="0" err="1" smtClean="0"/>
              <a:t>hayatımızda</a:t>
            </a:r>
            <a:endParaRPr lang="en-GB" dirty="0" smtClean="0"/>
          </a:p>
          <a:p>
            <a:r>
              <a:rPr lang="en-GB" dirty="0" smtClean="0"/>
              <a:t>Google Maps, </a:t>
            </a:r>
            <a:r>
              <a:rPr lang="en-GB" dirty="0" err="1" smtClean="0"/>
              <a:t>Pokemon</a:t>
            </a:r>
            <a:r>
              <a:rPr lang="en-GB" dirty="0" smtClean="0"/>
              <a:t> Go, Survivor, </a:t>
            </a:r>
          </a:p>
          <a:p>
            <a:endParaRPr lang="en-GB" dirty="0" smtClean="0"/>
          </a:p>
        </p:txBody>
      </p:sp>
    </p:spTree>
    <p:extLst>
      <p:ext uri="{BB962C8B-B14F-4D97-AF65-F5344CB8AC3E}">
        <p14:creationId xmlns:p14="http://schemas.microsoft.com/office/powerpoint/2010/main" val="1002937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26" name="Picture 2" descr="https://plannerwire.net/wp-content/uploads/2017/10/Explore-Augmented-Reality-Features-To-Perk-Up-Your-Event.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4217" y="365125"/>
            <a:ext cx="5139924" cy="2670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in Navi für den Flughafen mit Augmented Reality. App und Funksender zeigen Ihnen auf dem Smartphone den Weg zum Check-In (Quelle: Gatwick Air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65125"/>
            <a:ext cx="5810250" cy="3267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obile device showing augmented real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217" y="3234531"/>
            <a:ext cx="5139924" cy="35270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ugmented reality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9483" y="3703692"/>
            <a:ext cx="4586768" cy="3057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189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GB" dirty="0" err="1" smtClean="0"/>
              <a:t>Hiperrealizm</a:t>
            </a:r>
            <a:endParaRPr lang="tr-TR" dirty="0"/>
          </a:p>
        </p:txBody>
      </p:sp>
      <p:sp>
        <p:nvSpPr>
          <p:cNvPr id="3" name="İçerik Yer Tutucusu 2"/>
          <p:cNvSpPr>
            <a:spLocks noGrp="1"/>
          </p:cNvSpPr>
          <p:nvPr>
            <p:ph idx="1"/>
          </p:nvPr>
        </p:nvSpPr>
        <p:spPr/>
        <p:txBody>
          <a:bodyPr/>
          <a:lstStyle/>
          <a:p>
            <a:r>
              <a:rPr lang="en-GB" dirty="0" smtClean="0"/>
              <a:t>1960’larda </a:t>
            </a:r>
            <a:r>
              <a:rPr lang="en-GB" dirty="0" err="1" smtClean="0"/>
              <a:t>ortaya</a:t>
            </a:r>
            <a:r>
              <a:rPr lang="en-GB" dirty="0" smtClean="0"/>
              <a:t> </a:t>
            </a:r>
            <a:r>
              <a:rPr lang="en-GB" dirty="0" err="1" smtClean="0"/>
              <a:t>çıkan</a:t>
            </a:r>
            <a:r>
              <a:rPr lang="en-GB" dirty="0" smtClean="0"/>
              <a:t> </a:t>
            </a:r>
            <a:r>
              <a:rPr lang="en-GB" dirty="0" err="1" smtClean="0"/>
              <a:t>ve</a:t>
            </a:r>
            <a:r>
              <a:rPr lang="en-GB" dirty="0" smtClean="0"/>
              <a:t> </a:t>
            </a:r>
            <a:r>
              <a:rPr lang="en-GB" dirty="0" err="1" smtClean="0"/>
              <a:t>özellikle</a:t>
            </a:r>
            <a:r>
              <a:rPr lang="en-GB" dirty="0" smtClean="0"/>
              <a:t> </a:t>
            </a:r>
            <a:r>
              <a:rPr lang="en-GB" dirty="0" err="1" smtClean="0"/>
              <a:t>resim</a:t>
            </a:r>
            <a:r>
              <a:rPr lang="en-GB" dirty="0" smtClean="0"/>
              <a:t> </a:t>
            </a:r>
            <a:r>
              <a:rPr lang="en-GB" dirty="0" err="1" smtClean="0"/>
              <a:t>ve</a:t>
            </a:r>
            <a:r>
              <a:rPr lang="en-GB" dirty="0" smtClean="0"/>
              <a:t> </a:t>
            </a:r>
            <a:r>
              <a:rPr lang="en-GB" dirty="0" err="1" smtClean="0"/>
              <a:t>heykel</a:t>
            </a:r>
            <a:r>
              <a:rPr lang="en-GB" dirty="0" smtClean="0"/>
              <a:t> </a:t>
            </a:r>
            <a:r>
              <a:rPr lang="en-GB" dirty="0" err="1" smtClean="0"/>
              <a:t>alanında</a:t>
            </a:r>
            <a:r>
              <a:rPr lang="en-GB" dirty="0" smtClean="0"/>
              <a:t> </a:t>
            </a:r>
            <a:r>
              <a:rPr lang="en-GB" dirty="0" err="1" smtClean="0"/>
              <a:t>yaygınlaşan</a:t>
            </a:r>
            <a:r>
              <a:rPr lang="en-GB" dirty="0" smtClean="0"/>
              <a:t> </a:t>
            </a:r>
            <a:r>
              <a:rPr lang="en-GB" dirty="0" err="1" smtClean="0"/>
              <a:t>bir</a:t>
            </a:r>
            <a:r>
              <a:rPr lang="en-GB" dirty="0" smtClean="0"/>
              <a:t> </a:t>
            </a:r>
            <a:r>
              <a:rPr lang="en-GB" dirty="0" err="1" smtClean="0"/>
              <a:t>sanat</a:t>
            </a:r>
            <a:r>
              <a:rPr lang="en-GB" dirty="0" smtClean="0"/>
              <a:t> </a:t>
            </a:r>
            <a:r>
              <a:rPr lang="en-GB" dirty="0" err="1" smtClean="0"/>
              <a:t>akımı</a:t>
            </a:r>
            <a:endParaRPr lang="en-GB" dirty="0"/>
          </a:p>
          <a:p>
            <a:r>
              <a:rPr lang="en-GB" dirty="0" err="1" smtClean="0"/>
              <a:t>Nesnel</a:t>
            </a:r>
            <a:r>
              <a:rPr lang="en-GB" dirty="0" smtClean="0"/>
              <a:t> </a:t>
            </a:r>
            <a:r>
              <a:rPr lang="en-GB" dirty="0" err="1" smtClean="0"/>
              <a:t>ve</a:t>
            </a:r>
            <a:r>
              <a:rPr lang="en-GB" dirty="0" smtClean="0"/>
              <a:t> </a:t>
            </a:r>
            <a:r>
              <a:rPr lang="en-GB" dirty="0" err="1" smtClean="0"/>
              <a:t>görsel</a:t>
            </a:r>
            <a:r>
              <a:rPr lang="en-GB" dirty="0" smtClean="0"/>
              <a:t> (</a:t>
            </a:r>
            <a:r>
              <a:rPr lang="en-GB" dirty="0" err="1" smtClean="0"/>
              <a:t>ya</a:t>
            </a:r>
            <a:r>
              <a:rPr lang="en-GB" dirty="0" smtClean="0"/>
              <a:t> da </a:t>
            </a:r>
            <a:r>
              <a:rPr lang="en-GB" dirty="0" err="1" smtClean="0"/>
              <a:t>sanal</a:t>
            </a:r>
            <a:r>
              <a:rPr lang="en-GB" dirty="0" smtClean="0"/>
              <a:t>) </a:t>
            </a:r>
            <a:r>
              <a:rPr lang="en-GB" dirty="0" err="1" smtClean="0"/>
              <a:t>olanın</a:t>
            </a:r>
            <a:r>
              <a:rPr lang="en-GB" dirty="0" smtClean="0"/>
              <a:t> </a:t>
            </a:r>
            <a:r>
              <a:rPr lang="en-GB" dirty="0" err="1" smtClean="0"/>
              <a:t>içiçeliği</a:t>
            </a:r>
            <a:endParaRPr lang="en-GB" dirty="0" smtClean="0"/>
          </a:p>
          <a:p>
            <a:r>
              <a:rPr lang="en-GB" dirty="0" err="1" smtClean="0"/>
              <a:t>Gerçek</a:t>
            </a:r>
            <a:r>
              <a:rPr lang="en-GB" dirty="0" smtClean="0"/>
              <a:t> </a:t>
            </a:r>
            <a:r>
              <a:rPr lang="en-GB" dirty="0" err="1" smtClean="0"/>
              <a:t>ve</a:t>
            </a:r>
            <a:r>
              <a:rPr lang="en-GB" dirty="0" smtClean="0"/>
              <a:t> </a:t>
            </a:r>
            <a:r>
              <a:rPr lang="en-GB" dirty="0" err="1" smtClean="0"/>
              <a:t>gerçek</a:t>
            </a:r>
            <a:r>
              <a:rPr lang="en-GB" dirty="0" smtClean="0"/>
              <a:t> </a:t>
            </a:r>
            <a:r>
              <a:rPr lang="en-GB" dirty="0" err="1" smtClean="0"/>
              <a:t>olmayanın</a:t>
            </a:r>
            <a:r>
              <a:rPr lang="en-GB" dirty="0" smtClean="0"/>
              <a:t> </a:t>
            </a:r>
            <a:r>
              <a:rPr lang="en-GB" dirty="0" err="1" smtClean="0"/>
              <a:t>içiçeliği</a:t>
            </a:r>
            <a:endParaRPr lang="en-GB" dirty="0" smtClean="0"/>
          </a:p>
          <a:p>
            <a:r>
              <a:rPr lang="en-GB" dirty="0" err="1" smtClean="0"/>
              <a:t>Hakiki</a:t>
            </a:r>
            <a:r>
              <a:rPr lang="en-GB" dirty="0" smtClean="0"/>
              <a:t> </a:t>
            </a:r>
            <a:r>
              <a:rPr lang="en-GB" dirty="0" err="1" smtClean="0"/>
              <a:t>ve</a:t>
            </a:r>
            <a:r>
              <a:rPr lang="en-GB" dirty="0" smtClean="0"/>
              <a:t> </a:t>
            </a:r>
            <a:r>
              <a:rPr lang="en-GB" dirty="0" err="1" smtClean="0"/>
              <a:t>hakiki</a:t>
            </a:r>
            <a:r>
              <a:rPr lang="en-GB" dirty="0" smtClean="0"/>
              <a:t> </a:t>
            </a:r>
            <a:r>
              <a:rPr lang="en-GB" dirty="0" err="1" smtClean="0"/>
              <a:t>olmayanın</a:t>
            </a:r>
            <a:r>
              <a:rPr lang="en-GB" dirty="0" smtClean="0"/>
              <a:t> </a:t>
            </a:r>
            <a:r>
              <a:rPr lang="en-GB" dirty="0" err="1" smtClean="0"/>
              <a:t>içeçiliği</a:t>
            </a:r>
            <a:endParaRPr lang="en-GB" dirty="0" smtClean="0"/>
          </a:p>
          <a:p>
            <a:r>
              <a:rPr lang="en-GB" dirty="0" err="1" smtClean="0"/>
              <a:t>Doğru</a:t>
            </a:r>
            <a:r>
              <a:rPr lang="en-GB" dirty="0" smtClean="0"/>
              <a:t> </a:t>
            </a:r>
            <a:r>
              <a:rPr lang="en-GB" dirty="0" err="1" smtClean="0"/>
              <a:t>ve</a:t>
            </a:r>
            <a:r>
              <a:rPr lang="en-GB" dirty="0" smtClean="0"/>
              <a:t> </a:t>
            </a:r>
            <a:r>
              <a:rPr lang="en-GB" dirty="0" err="1" smtClean="0"/>
              <a:t>yanlışın</a:t>
            </a:r>
            <a:r>
              <a:rPr lang="en-GB" dirty="0" smtClean="0"/>
              <a:t> </a:t>
            </a:r>
            <a:r>
              <a:rPr lang="en-GB" dirty="0" err="1" smtClean="0"/>
              <a:t>içiçeliği</a:t>
            </a:r>
            <a:endParaRPr lang="en-GB" dirty="0" smtClean="0"/>
          </a:p>
          <a:p>
            <a:endParaRPr lang="tr-TR" dirty="0"/>
          </a:p>
        </p:txBody>
      </p:sp>
    </p:spTree>
    <p:extLst>
      <p:ext uri="{BB962C8B-B14F-4D97-AF65-F5344CB8AC3E}">
        <p14:creationId xmlns:p14="http://schemas.microsoft.com/office/powerpoint/2010/main" val="69518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2050" name="Picture 2" descr="alexa-meade (1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516" y="136525"/>
            <a:ext cx="3312684" cy="33024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iperrealizm nedi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4875" y="180459"/>
            <a:ext cx="4441825" cy="330027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5784850" y="3111403"/>
            <a:ext cx="1470025" cy="369332"/>
          </a:xfrm>
          <a:prstGeom prst="rect">
            <a:avLst/>
          </a:prstGeom>
          <a:noFill/>
        </p:spPr>
        <p:txBody>
          <a:bodyPr wrap="square" rtlCol="0">
            <a:spAutoFit/>
          </a:bodyPr>
          <a:lstStyle/>
          <a:p>
            <a:r>
              <a:rPr lang="tr-TR" dirty="0" err="1"/>
              <a:t>Jamie</a:t>
            </a:r>
            <a:r>
              <a:rPr lang="tr-TR" dirty="0"/>
              <a:t> </a:t>
            </a:r>
            <a:r>
              <a:rPr lang="tr-TR" dirty="0" err="1"/>
              <a:t>Salmon</a:t>
            </a:r>
            <a:endParaRPr lang="tr-TR" dirty="0"/>
          </a:p>
        </p:txBody>
      </p:sp>
      <p:pic>
        <p:nvPicPr>
          <p:cNvPr id="2054" name="Picture 6" descr="File:Ron Mueck he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150" y="3480735"/>
            <a:ext cx="4328613" cy="3237565"/>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p:cNvSpPr txBox="1"/>
          <p:nvPr/>
        </p:nvSpPr>
        <p:spPr>
          <a:xfrm>
            <a:off x="4512763" y="6373088"/>
            <a:ext cx="1470025" cy="369332"/>
          </a:xfrm>
          <a:prstGeom prst="rect">
            <a:avLst/>
          </a:prstGeom>
          <a:noFill/>
        </p:spPr>
        <p:txBody>
          <a:bodyPr wrap="square" rtlCol="0">
            <a:spAutoFit/>
          </a:bodyPr>
          <a:lstStyle/>
          <a:p>
            <a:r>
              <a:rPr lang="en-GB" dirty="0" smtClean="0"/>
              <a:t>Ron </a:t>
            </a:r>
            <a:r>
              <a:rPr lang="en-GB" dirty="0" err="1" smtClean="0"/>
              <a:t>Meuck</a:t>
            </a:r>
            <a:endParaRPr lang="tr-TR" dirty="0"/>
          </a:p>
        </p:txBody>
      </p:sp>
      <p:pic>
        <p:nvPicPr>
          <p:cNvPr id="2056" name="Picture 8" descr="''Spiritual 20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4875" y="3604669"/>
            <a:ext cx="4441825" cy="3137751"/>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p:cNvSpPr txBox="1"/>
          <p:nvPr/>
        </p:nvSpPr>
        <p:spPr>
          <a:xfrm>
            <a:off x="5883819" y="4583041"/>
            <a:ext cx="1470025" cy="369332"/>
          </a:xfrm>
          <a:prstGeom prst="rect">
            <a:avLst/>
          </a:prstGeom>
          <a:noFill/>
        </p:spPr>
        <p:txBody>
          <a:bodyPr wrap="square" rtlCol="0">
            <a:spAutoFit/>
          </a:bodyPr>
          <a:lstStyle/>
          <a:p>
            <a:r>
              <a:rPr lang="en-GB" dirty="0" err="1" smtClean="0"/>
              <a:t>Taner</a:t>
            </a:r>
            <a:r>
              <a:rPr lang="en-GB" dirty="0" smtClean="0"/>
              <a:t> </a:t>
            </a:r>
            <a:r>
              <a:rPr lang="en-GB" dirty="0" err="1" smtClean="0"/>
              <a:t>Ceylan</a:t>
            </a:r>
            <a:endParaRPr lang="tr-TR" dirty="0"/>
          </a:p>
        </p:txBody>
      </p:sp>
      <p:sp>
        <p:nvSpPr>
          <p:cNvPr id="11" name="Metin kutusu 10"/>
          <p:cNvSpPr txBox="1"/>
          <p:nvPr/>
        </p:nvSpPr>
        <p:spPr>
          <a:xfrm>
            <a:off x="3505200" y="2031713"/>
            <a:ext cx="1470025" cy="369332"/>
          </a:xfrm>
          <a:prstGeom prst="rect">
            <a:avLst/>
          </a:prstGeom>
          <a:noFill/>
        </p:spPr>
        <p:txBody>
          <a:bodyPr wrap="square" rtlCol="0">
            <a:spAutoFit/>
          </a:bodyPr>
          <a:lstStyle/>
          <a:p>
            <a:r>
              <a:rPr lang="en-GB" dirty="0" smtClean="0"/>
              <a:t>Alexa Meade</a:t>
            </a:r>
            <a:endParaRPr lang="tr-TR" dirty="0"/>
          </a:p>
        </p:txBody>
      </p:sp>
    </p:spTree>
    <p:extLst>
      <p:ext uri="{BB962C8B-B14F-4D97-AF65-F5344CB8AC3E}">
        <p14:creationId xmlns:p14="http://schemas.microsoft.com/office/powerpoint/2010/main" val="1913361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a:t>Türkçe’de</a:t>
            </a:r>
            <a:r>
              <a:rPr lang="en-GB" dirty="0"/>
              <a:t> </a:t>
            </a:r>
            <a:r>
              <a:rPr lang="en-GB" dirty="0" err="1"/>
              <a:t>yaygın</a:t>
            </a:r>
            <a:r>
              <a:rPr lang="en-GB" dirty="0"/>
              <a:t> </a:t>
            </a:r>
            <a:r>
              <a:rPr lang="en-GB" dirty="0" err="1"/>
              <a:t>olarak</a:t>
            </a:r>
            <a:r>
              <a:rPr lang="en-GB" dirty="0"/>
              <a:t> </a:t>
            </a:r>
            <a:r>
              <a:rPr lang="en-GB" dirty="0" err="1"/>
              <a:t>kullanılan</a:t>
            </a:r>
            <a:r>
              <a:rPr lang="en-GB" dirty="0"/>
              <a:t> </a:t>
            </a:r>
            <a:r>
              <a:rPr lang="en-GB" dirty="0" err="1"/>
              <a:t>bazı</a:t>
            </a:r>
            <a:r>
              <a:rPr lang="en-GB" dirty="0"/>
              <a:t> </a:t>
            </a:r>
            <a:r>
              <a:rPr lang="en-GB" dirty="0" err="1"/>
              <a:t>deyim</a:t>
            </a:r>
            <a:r>
              <a:rPr lang="en-GB" dirty="0"/>
              <a:t> </a:t>
            </a:r>
            <a:r>
              <a:rPr lang="en-GB" dirty="0" err="1"/>
              <a:t>ve</a:t>
            </a:r>
            <a:r>
              <a:rPr lang="en-GB" dirty="0"/>
              <a:t> </a:t>
            </a:r>
            <a:r>
              <a:rPr lang="en-GB" dirty="0" err="1"/>
              <a:t>atasözleri</a:t>
            </a:r>
            <a:r>
              <a:rPr lang="en-GB" dirty="0" smtClean="0"/>
              <a:t>:</a:t>
            </a:r>
            <a:endParaRPr lang="en-GB" dirty="0"/>
          </a:p>
        </p:txBody>
      </p:sp>
      <p:sp>
        <p:nvSpPr>
          <p:cNvPr id="3" name="Content Placeholder 2"/>
          <p:cNvSpPr>
            <a:spLocks noGrp="1"/>
          </p:cNvSpPr>
          <p:nvPr>
            <p:ph idx="1"/>
          </p:nvPr>
        </p:nvSpPr>
        <p:spPr/>
        <p:txBody>
          <a:bodyPr>
            <a:normAutofit/>
          </a:bodyPr>
          <a:lstStyle/>
          <a:p>
            <a:endParaRPr lang="en-GB" dirty="0" smtClean="0"/>
          </a:p>
          <a:p>
            <a:r>
              <a:rPr lang="tr-TR" dirty="0" smtClean="0"/>
              <a:t>“</a:t>
            </a:r>
            <a:r>
              <a:rPr lang="tr-TR" dirty="0"/>
              <a:t>Gerçeklerin er ya da geç ortaya çıkmak gibi bir huyu vardır.”</a:t>
            </a:r>
            <a:endParaRPr lang="en-GB" dirty="0"/>
          </a:p>
          <a:p>
            <a:r>
              <a:rPr lang="tr-TR" dirty="0"/>
              <a:t>“Zaman </a:t>
            </a:r>
            <a:r>
              <a:rPr lang="tr-TR" dirty="0" smtClean="0"/>
              <a:t>her</a:t>
            </a:r>
            <a:r>
              <a:rPr lang="en-GB" dirty="0" smtClean="0"/>
              <a:t> </a:t>
            </a:r>
            <a:r>
              <a:rPr lang="tr-TR" dirty="0" smtClean="0"/>
              <a:t>şeyin </a:t>
            </a:r>
            <a:r>
              <a:rPr lang="tr-TR" dirty="0"/>
              <a:t>ilacıdır</a:t>
            </a:r>
            <a:r>
              <a:rPr lang="tr-TR" dirty="0" smtClean="0"/>
              <a:t>.”</a:t>
            </a:r>
            <a:endParaRPr lang="en-GB" dirty="0" smtClean="0"/>
          </a:p>
          <a:p>
            <a:r>
              <a:rPr lang="en-GB" dirty="0" smtClean="0"/>
              <a:t>“</a:t>
            </a:r>
            <a:r>
              <a:rPr lang="en-GB" dirty="0" err="1" smtClean="0"/>
              <a:t>Sabrın</a:t>
            </a:r>
            <a:r>
              <a:rPr lang="en-GB" dirty="0" smtClean="0"/>
              <a:t> </a:t>
            </a:r>
            <a:r>
              <a:rPr lang="en-GB" dirty="0" err="1" smtClean="0"/>
              <a:t>sonu</a:t>
            </a:r>
            <a:r>
              <a:rPr lang="en-GB" dirty="0" smtClean="0"/>
              <a:t> </a:t>
            </a:r>
            <a:r>
              <a:rPr lang="en-GB" dirty="0" err="1" smtClean="0"/>
              <a:t>selamettir</a:t>
            </a:r>
            <a:r>
              <a:rPr lang="en-GB" dirty="0" smtClean="0"/>
              <a:t>.”</a:t>
            </a:r>
            <a:endParaRPr lang="en-GB" dirty="0"/>
          </a:p>
          <a:p>
            <a:r>
              <a:rPr lang="tr-TR" dirty="0" smtClean="0"/>
              <a:t>“Adalet er ya da geç tecelli eder.”</a:t>
            </a:r>
            <a:endParaRPr lang="en-GB" dirty="0" smtClean="0"/>
          </a:p>
          <a:p>
            <a:r>
              <a:rPr lang="en-GB" dirty="0" smtClean="0"/>
              <a:t>“</a:t>
            </a:r>
            <a:r>
              <a:rPr lang="en-GB" dirty="0" err="1" smtClean="0"/>
              <a:t>İyiler</a:t>
            </a:r>
            <a:r>
              <a:rPr lang="en-GB" dirty="0" smtClean="0"/>
              <a:t> her zaman </a:t>
            </a:r>
            <a:r>
              <a:rPr lang="en-GB" dirty="0" err="1" smtClean="0"/>
              <a:t>kazanır</a:t>
            </a:r>
            <a:r>
              <a:rPr lang="en-GB" dirty="0" smtClean="0"/>
              <a:t>.”</a:t>
            </a:r>
          </a:p>
          <a:p>
            <a:r>
              <a:rPr lang="en-GB" dirty="0" smtClean="0"/>
              <a:t>“</a:t>
            </a:r>
            <a:r>
              <a:rPr lang="en-GB" b="1" dirty="0" err="1" smtClean="0"/>
              <a:t>Müsademe-i</a:t>
            </a:r>
            <a:r>
              <a:rPr lang="en-GB" b="1" dirty="0" smtClean="0"/>
              <a:t> </a:t>
            </a:r>
            <a:r>
              <a:rPr lang="en-GB" b="1" dirty="0" err="1" smtClean="0"/>
              <a:t>efkârdan</a:t>
            </a:r>
            <a:r>
              <a:rPr lang="en-GB" b="1" dirty="0" smtClean="0"/>
              <a:t> </a:t>
            </a:r>
            <a:r>
              <a:rPr lang="en-GB" b="1" dirty="0" err="1" smtClean="0"/>
              <a:t>barika-i</a:t>
            </a:r>
            <a:r>
              <a:rPr lang="en-GB" b="1" dirty="0" smtClean="0"/>
              <a:t> </a:t>
            </a:r>
            <a:r>
              <a:rPr lang="en-GB" b="1" dirty="0" err="1" smtClean="0"/>
              <a:t>hakikat</a:t>
            </a:r>
            <a:r>
              <a:rPr lang="en-GB" b="1" dirty="0" smtClean="0"/>
              <a:t> </a:t>
            </a:r>
            <a:r>
              <a:rPr lang="en-GB" b="1" dirty="0" err="1" smtClean="0"/>
              <a:t>doğar</a:t>
            </a:r>
            <a:r>
              <a:rPr lang="en-GB" dirty="0" smtClean="0"/>
              <a:t>” </a:t>
            </a:r>
            <a:r>
              <a:rPr lang="en-GB" dirty="0" smtClean="0">
                <a:sym typeface="Wingdings" panose="05000000000000000000" pitchFamily="2" charset="2"/>
              </a:rPr>
              <a:t> </a:t>
            </a:r>
            <a:r>
              <a:rPr lang="en-GB" dirty="0" smtClean="0"/>
              <a:t>“</a:t>
            </a:r>
            <a:r>
              <a:rPr lang="en-GB" dirty="0" err="1" smtClean="0"/>
              <a:t>hakikatin</a:t>
            </a:r>
            <a:r>
              <a:rPr lang="en-GB" dirty="0" smtClean="0"/>
              <a:t> </a:t>
            </a:r>
            <a:r>
              <a:rPr lang="en-GB" dirty="0" err="1" smtClean="0"/>
              <a:t>ışığı</a:t>
            </a:r>
            <a:r>
              <a:rPr lang="en-GB" dirty="0" smtClean="0"/>
              <a:t> </a:t>
            </a:r>
            <a:r>
              <a:rPr lang="en-GB" dirty="0" err="1" smtClean="0"/>
              <a:t>fikirlerin</a:t>
            </a:r>
            <a:r>
              <a:rPr lang="en-GB" dirty="0" smtClean="0"/>
              <a:t> </a:t>
            </a:r>
            <a:r>
              <a:rPr lang="en-GB" dirty="0" err="1" smtClean="0"/>
              <a:t>çarpışmasından</a:t>
            </a:r>
            <a:r>
              <a:rPr lang="en-GB" dirty="0" smtClean="0"/>
              <a:t> </a:t>
            </a:r>
            <a:r>
              <a:rPr lang="en-GB" dirty="0" err="1" smtClean="0"/>
              <a:t>çıkar</a:t>
            </a:r>
            <a:r>
              <a:rPr lang="en-GB" dirty="0" smtClean="0"/>
              <a:t>” (</a:t>
            </a:r>
            <a:r>
              <a:rPr lang="en-GB" dirty="0" err="1" smtClean="0"/>
              <a:t>Namık</a:t>
            </a:r>
            <a:r>
              <a:rPr lang="en-GB" dirty="0" smtClean="0"/>
              <a:t> Kemal, </a:t>
            </a:r>
            <a:r>
              <a:rPr lang="en-GB" dirty="0" err="1" smtClean="0"/>
              <a:t>Ziya</a:t>
            </a:r>
            <a:r>
              <a:rPr lang="en-GB" dirty="0" smtClean="0"/>
              <a:t> </a:t>
            </a:r>
            <a:r>
              <a:rPr lang="en-GB" dirty="0" err="1" smtClean="0"/>
              <a:t>Paşa</a:t>
            </a:r>
            <a:r>
              <a:rPr lang="en-GB" dirty="0" smtClean="0"/>
              <a:t>, </a:t>
            </a:r>
            <a:r>
              <a:rPr lang="en-GB" dirty="0" err="1" smtClean="0"/>
              <a:t>Tevfik</a:t>
            </a:r>
            <a:r>
              <a:rPr lang="en-GB" dirty="0" smtClean="0"/>
              <a:t> </a:t>
            </a:r>
            <a:r>
              <a:rPr lang="en-GB" dirty="0" err="1" smtClean="0"/>
              <a:t>Fikret</a:t>
            </a:r>
            <a:r>
              <a:rPr lang="en-GB" dirty="0" smtClean="0"/>
              <a:t>, </a:t>
            </a:r>
            <a:r>
              <a:rPr lang="en-GB" dirty="0" err="1" smtClean="0"/>
              <a:t>Cenap</a:t>
            </a:r>
            <a:r>
              <a:rPr lang="en-GB" dirty="0" smtClean="0"/>
              <a:t> </a:t>
            </a:r>
            <a:r>
              <a:rPr lang="en-GB" dirty="0" err="1" smtClean="0"/>
              <a:t>Şahabettin</a:t>
            </a:r>
            <a:r>
              <a:rPr lang="en-GB" dirty="0" smtClean="0"/>
              <a:t> </a:t>
            </a:r>
            <a:r>
              <a:rPr lang="en-GB" dirty="0" err="1" smtClean="0"/>
              <a:t>ve</a:t>
            </a:r>
            <a:r>
              <a:rPr lang="en-GB" dirty="0" smtClean="0"/>
              <a:t> </a:t>
            </a:r>
            <a:r>
              <a:rPr lang="en-GB" dirty="0" err="1" smtClean="0"/>
              <a:t>Recep</a:t>
            </a:r>
            <a:r>
              <a:rPr lang="en-GB" dirty="0" smtClean="0"/>
              <a:t> </a:t>
            </a:r>
            <a:r>
              <a:rPr lang="en-GB" dirty="0" err="1" smtClean="0"/>
              <a:t>Tayyip</a:t>
            </a:r>
            <a:r>
              <a:rPr lang="en-GB" dirty="0" smtClean="0"/>
              <a:t> </a:t>
            </a:r>
            <a:r>
              <a:rPr lang="en-GB" dirty="0" err="1" smtClean="0"/>
              <a:t>Erdoğan</a:t>
            </a:r>
            <a:r>
              <a:rPr lang="en-GB" dirty="0" smtClean="0"/>
              <a:t>)</a:t>
            </a:r>
          </a:p>
          <a:p>
            <a:endParaRPr lang="en-GB" dirty="0"/>
          </a:p>
        </p:txBody>
      </p:sp>
    </p:spTree>
    <p:extLst>
      <p:ext uri="{BB962C8B-B14F-4D97-AF65-F5344CB8AC3E}">
        <p14:creationId xmlns:p14="http://schemas.microsoft.com/office/powerpoint/2010/main" val="25997924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Hakikat</a:t>
            </a:r>
            <a:r>
              <a:rPr lang="en-GB" dirty="0" smtClean="0"/>
              <a:t> </a:t>
            </a:r>
            <a:r>
              <a:rPr lang="en-GB" dirty="0" err="1" smtClean="0"/>
              <a:t>nedir</a:t>
            </a:r>
            <a:r>
              <a:rPr lang="en-GB" dirty="0" smtClean="0"/>
              <a:t> / </a:t>
            </a:r>
            <a:r>
              <a:rPr lang="en-GB" dirty="0" err="1" smtClean="0"/>
              <a:t>nerede</a:t>
            </a:r>
            <a:r>
              <a:rPr lang="en-GB" dirty="0" smtClean="0"/>
              <a:t>?</a:t>
            </a:r>
            <a:endParaRPr lang="en-GB"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858169"/>
            <a:ext cx="7620000" cy="4286250"/>
          </a:xfrm>
        </p:spPr>
      </p:pic>
    </p:spTree>
    <p:extLst>
      <p:ext uri="{BB962C8B-B14F-4D97-AF65-F5344CB8AC3E}">
        <p14:creationId xmlns:p14="http://schemas.microsoft.com/office/powerpoint/2010/main" val="2268413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ctr">
              <a:buNone/>
            </a:pPr>
            <a:r>
              <a:rPr lang="en-GB" sz="8000" dirty="0" smtClean="0"/>
              <a:t>Biz </a:t>
            </a:r>
            <a:r>
              <a:rPr lang="en-GB" sz="8000" dirty="0" err="1" smtClean="0"/>
              <a:t>demiyoruz</a:t>
            </a:r>
            <a:r>
              <a:rPr lang="en-GB" sz="8000" dirty="0" smtClean="0"/>
              <a:t> </a:t>
            </a:r>
          </a:p>
          <a:p>
            <a:pPr marL="0" indent="0" algn="ctr">
              <a:buNone/>
            </a:pPr>
            <a:r>
              <a:rPr lang="en-GB" sz="8000" dirty="0" err="1" smtClean="0"/>
              <a:t>adamınız</a:t>
            </a:r>
            <a:r>
              <a:rPr lang="en-GB" sz="8000" dirty="0" smtClean="0"/>
              <a:t> </a:t>
            </a:r>
            <a:r>
              <a:rPr lang="en-GB" sz="8000" dirty="0" err="1" smtClean="0"/>
              <a:t>diyor</a:t>
            </a:r>
            <a:r>
              <a:rPr lang="en-GB" sz="8000" dirty="0" smtClean="0"/>
              <a:t>!</a:t>
            </a:r>
            <a:endParaRPr lang="tr-TR" sz="8000" dirty="0"/>
          </a:p>
        </p:txBody>
      </p:sp>
    </p:spTree>
    <p:extLst>
      <p:ext uri="{BB962C8B-B14F-4D97-AF65-F5344CB8AC3E}">
        <p14:creationId xmlns:p14="http://schemas.microsoft.com/office/powerpoint/2010/main" val="2991697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descr="INVESTIGADORES - Nobel de EconomÃ­a para estadounidenses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2487" y="450166"/>
            <a:ext cx="10485058" cy="578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472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GB" dirty="0" smtClean="0"/>
              <a:t>“Nobel </a:t>
            </a:r>
            <a:r>
              <a:rPr lang="en-GB" dirty="0" err="1" smtClean="0"/>
              <a:t>Ekonomi</a:t>
            </a:r>
            <a:r>
              <a:rPr lang="en-GB" dirty="0" smtClean="0"/>
              <a:t> </a:t>
            </a:r>
            <a:r>
              <a:rPr lang="en-GB" dirty="0" err="1" smtClean="0"/>
              <a:t>Ödülü</a:t>
            </a:r>
            <a:r>
              <a:rPr lang="en-GB" dirty="0" smtClean="0"/>
              <a:t>”</a:t>
            </a:r>
            <a:endParaRPr lang="tr-TR" dirty="0"/>
          </a:p>
        </p:txBody>
      </p:sp>
      <p:sp>
        <p:nvSpPr>
          <p:cNvPr id="3" name="İçerik Yer Tutucusu 2"/>
          <p:cNvSpPr>
            <a:spLocks noGrp="1"/>
          </p:cNvSpPr>
          <p:nvPr>
            <p:ph idx="1"/>
          </p:nvPr>
        </p:nvSpPr>
        <p:spPr/>
        <p:txBody>
          <a:bodyPr/>
          <a:lstStyle/>
          <a:p>
            <a:r>
              <a:rPr lang="en-GB" dirty="0" smtClean="0"/>
              <a:t>“Nobel </a:t>
            </a:r>
            <a:r>
              <a:rPr lang="en-GB" dirty="0" err="1" smtClean="0"/>
              <a:t>Ekonomi</a:t>
            </a:r>
            <a:r>
              <a:rPr lang="en-GB" dirty="0" smtClean="0"/>
              <a:t> / </a:t>
            </a:r>
            <a:r>
              <a:rPr lang="en-GB" dirty="0" err="1" smtClean="0"/>
              <a:t>İktisat</a:t>
            </a:r>
            <a:r>
              <a:rPr lang="en-GB" dirty="0" smtClean="0"/>
              <a:t> </a:t>
            </a:r>
            <a:r>
              <a:rPr lang="en-GB" dirty="0" err="1" smtClean="0"/>
              <a:t>Ödülü</a:t>
            </a:r>
            <a:r>
              <a:rPr lang="en-GB" dirty="0" smtClean="0"/>
              <a:t>” </a:t>
            </a:r>
            <a:r>
              <a:rPr lang="en-GB" dirty="0" err="1" smtClean="0"/>
              <a:t>diye</a:t>
            </a:r>
            <a:r>
              <a:rPr lang="en-GB" dirty="0" smtClean="0"/>
              <a:t> </a:t>
            </a:r>
            <a:r>
              <a:rPr lang="en-GB" dirty="0" err="1" smtClean="0"/>
              <a:t>birşey</a:t>
            </a:r>
            <a:r>
              <a:rPr lang="en-GB" dirty="0" smtClean="0"/>
              <a:t> </a:t>
            </a:r>
            <a:r>
              <a:rPr lang="en-GB" dirty="0" err="1" smtClean="0"/>
              <a:t>yoktur</a:t>
            </a:r>
            <a:r>
              <a:rPr lang="en-GB" dirty="0" smtClean="0"/>
              <a:t>!</a:t>
            </a:r>
          </a:p>
          <a:p>
            <a:endParaRPr lang="en-GB" dirty="0" smtClean="0"/>
          </a:p>
          <a:p>
            <a:r>
              <a:rPr lang="en-GB" dirty="0" err="1" smtClean="0"/>
              <a:t>Doğrusu</a:t>
            </a:r>
            <a:r>
              <a:rPr lang="en-GB" dirty="0" smtClean="0"/>
              <a:t>: “</a:t>
            </a:r>
            <a:r>
              <a:rPr lang="en-GB" b="1" u="sng" dirty="0" smtClean="0"/>
              <a:t>Alfred Nobel </a:t>
            </a:r>
            <a:r>
              <a:rPr lang="en-GB" b="1" u="sng" dirty="0" err="1" smtClean="0"/>
              <a:t>Hatırasına</a:t>
            </a:r>
            <a:r>
              <a:rPr lang="en-GB" b="1" u="sng" dirty="0" smtClean="0"/>
              <a:t> (</a:t>
            </a:r>
            <a:r>
              <a:rPr lang="en-GB" b="1" u="sng" dirty="0" err="1" smtClean="0"/>
              <a:t>Onuruna</a:t>
            </a:r>
            <a:r>
              <a:rPr lang="en-GB" b="1" u="sng" dirty="0" smtClean="0"/>
              <a:t>) </a:t>
            </a:r>
            <a:r>
              <a:rPr lang="en-GB" b="1" u="sng" dirty="0" err="1" smtClean="0"/>
              <a:t>İsveç</a:t>
            </a:r>
            <a:r>
              <a:rPr lang="en-GB" b="1" u="sng" dirty="0" smtClean="0"/>
              <a:t> </a:t>
            </a:r>
            <a:r>
              <a:rPr lang="en-GB" b="1" u="sng" dirty="0" err="1" smtClean="0"/>
              <a:t>Merkez</a:t>
            </a:r>
            <a:r>
              <a:rPr lang="en-GB" b="1" u="sng" dirty="0" smtClean="0"/>
              <a:t> </a:t>
            </a:r>
            <a:r>
              <a:rPr lang="en-GB" b="1" u="sng" dirty="0" err="1" smtClean="0"/>
              <a:t>Bankası’nın</a:t>
            </a:r>
            <a:r>
              <a:rPr lang="en-GB" b="1" u="sng" dirty="0" smtClean="0"/>
              <a:t> </a:t>
            </a:r>
            <a:r>
              <a:rPr lang="en-GB" b="1" u="sng" dirty="0" err="1" smtClean="0"/>
              <a:t>İktisadi</a:t>
            </a:r>
            <a:r>
              <a:rPr lang="en-GB" b="1" u="sng" dirty="0" smtClean="0"/>
              <a:t> </a:t>
            </a:r>
            <a:r>
              <a:rPr lang="en-GB" b="1" u="sng" dirty="0" err="1" smtClean="0"/>
              <a:t>Bilimler</a:t>
            </a:r>
            <a:r>
              <a:rPr lang="en-GB" b="1" u="sng" dirty="0" smtClean="0"/>
              <a:t> </a:t>
            </a:r>
            <a:r>
              <a:rPr lang="en-GB" b="1" u="sng" dirty="0" err="1" smtClean="0"/>
              <a:t>Alanında</a:t>
            </a:r>
            <a:r>
              <a:rPr lang="en-GB" b="1" u="sng" dirty="0" smtClean="0"/>
              <a:t> </a:t>
            </a:r>
            <a:r>
              <a:rPr lang="en-GB" b="1" u="sng" dirty="0" err="1" smtClean="0"/>
              <a:t>Verdiği</a:t>
            </a:r>
            <a:r>
              <a:rPr lang="en-GB" b="1" u="sng" dirty="0" smtClean="0"/>
              <a:t> </a:t>
            </a:r>
            <a:r>
              <a:rPr lang="en-GB" b="1" u="sng" dirty="0" err="1" smtClean="0"/>
              <a:t>Ödül</a:t>
            </a:r>
            <a:r>
              <a:rPr lang="en-GB" dirty="0" smtClean="0"/>
              <a:t>”</a:t>
            </a:r>
            <a:endParaRPr lang="tr-TR" dirty="0"/>
          </a:p>
        </p:txBody>
      </p:sp>
    </p:spTree>
    <p:extLst>
      <p:ext uri="{BB962C8B-B14F-4D97-AF65-F5344CB8AC3E}">
        <p14:creationId xmlns:p14="http://schemas.microsoft.com/office/powerpoint/2010/main" val="2175391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GB" dirty="0"/>
              <a:t>“Nobel </a:t>
            </a:r>
            <a:r>
              <a:rPr lang="en-GB" dirty="0" err="1"/>
              <a:t>Ekonomi</a:t>
            </a:r>
            <a:r>
              <a:rPr lang="en-GB" dirty="0"/>
              <a:t> </a:t>
            </a:r>
            <a:r>
              <a:rPr lang="en-GB" dirty="0" err="1"/>
              <a:t>Ödülü</a:t>
            </a:r>
            <a:r>
              <a:rPr lang="en-GB" dirty="0"/>
              <a:t>”</a:t>
            </a:r>
            <a:endParaRPr lang="tr-TR" dirty="0"/>
          </a:p>
        </p:txBody>
      </p:sp>
      <p:sp>
        <p:nvSpPr>
          <p:cNvPr id="3" name="İçerik Yer Tutucusu 2"/>
          <p:cNvSpPr>
            <a:spLocks noGrp="1"/>
          </p:cNvSpPr>
          <p:nvPr>
            <p:ph idx="1"/>
          </p:nvPr>
        </p:nvSpPr>
        <p:spPr/>
        <p:txBody>
          <a:bodyPr>
            <a:normAutofit fontScale="92500"/>
          </a:bodyPr>
          <a:lstStyle/>
          <a:p>
            <a:r>
              <a:rPr lang="tr-TR" dirty="0" smtClean="0"/>
              <a:t>İktisat </a:t>
            </a:r>
            <a:r>
              <a:rPr lang="tr-TR" dirty="0"/>
              <a:t>alanında ilk defa </a:t>
            </a:r>
            <a:r>
              <a:rPr lang="tr-TR" dirty="0" smtClean="0"/>
              <a:t>196</a:t>
            </a:r>
            <a:r>
              <a:rPr lang="en-GB" dirty="0" smtClean="0"/>
              <a:t>9</a:t>
            </a:r>
            <a:r>
              <a:rPr lang="tr-TR" dirty="0" smtClean="0"/>
              <a:t>’de (</a:t>
            </a:r>
            <a:r>
              <a:rPr lang="en-GB" dirty="0" smtClean="0"/>
              <a:t>Ragnar Frisch </a:t>
            </a:r>
            <a:r>
              <a:rPr lang="en-GB" dirty="0" err="1" smtClean="0"/>
              <a:t>ve</a:t>
            </a:r>
            <a:r>
              <a:rPr lang="en-GB" dirty="0" smtClean="0"/>
              <a:t> Jan Tinbergen</a:t>
            </a:r>
            <a:r>
              <a:rPr lang="tr-TR" dirty="0" smtClean="0"/>
              <a:t>)</a:t>
            </a:r>
            <a:endParaRPr lang="tr-TR" dirty="0"/>
          </a:p>
          <a:p>
            <a:r>
              <a:rPr lang="tr-TR" dirty="0" smtClean="0"/>
              <a:t>İsveç </a:t>
            </a:r>
            <a:r>
              <a:rPr lang="tr-TR" dirty="0"/>
              <a:t>MB’nin 300’üncü kuruluş </a:t>
            </a:r>
            <a:r>
              <a:rPr lang="tr-TR" dirty="0" smtClean="0"/>
              <a:t>yıldönümü</a:t>
            </a:r>
            <a:r>
              <a:rPr lang="en-GB" dirty="0" smtClean="0"/>
              <a:t> </a:t>
            </a:r>
            <a:r>
              <a:rPr lang="en-GB" dirty="0" err="1" smtClean="0"/>
              <a:t>için</a:t>
            </a:r>
            <a:r>
              <a:rPr lang="en-GB" dirty="0" smtClean="0"/>
              <a:t> </a:t>
            </a:r>
            <a:r>
              <a:rPr lang="tr-TR" dirty="0" smtClean="0"/>
              <a:t>PR </a:t>
            </a:r>
            <a:r>
              <a:rPr lang="tr-TR" dirty="0"/>
              <a:t>çalışması</a:t>
            </a:r>
          </a:p>
          <a:p>
            <a:r>
              <a:rPr lang="tr-TR" dirty="0" smtClean="0"/>
              <a:t>Nobel </a:t>
            </a:r>
            <a:r>
              <a:rPr lang="tr-TR" dirty="0"/>
              <a:t>ailesinin itirazı</a:t>
            </a:r>
          </a:p>
          <a:p>
            <a:r>
              <a:rPr lang="tr-TR" dirty="0" err="1" smtClean="0"/>
              <a:t>Myrdal</a:t>
            </a:r>
            <a:r>
              <a:rPr lang="tr-TR" dirty="0" smtClean="0"/>
              <a:t> </a:t>
            </a:r>
            <a:r>
              <a:rPr lang="tr-TR" dirty="0"/>
              <a:t>ve </a:t>
            </a:r>
            <a:r>
              <a:rPr lang="tr-TR" dirty="0" err="1"/>
              <a:t>Hayek</a:t>
            </a:r>
            <a:r>
              <a:rPr lang="tr-TR" dirty="0"/>
              <a:t> (ödül sahipleri) ödülün lağvedilmesi gerektiğini söylediler</a:t>
            </a:r>
            <a:r>
              <a:rPr lang="tr-TR" dirty="0" smtClean="0"/>
              <a:t>.</a:t>
            </a:r>
            <a:endParaRPr lang="en-GB" dirty="0" smtClean="0"/>
          </a:p>
          <a:p>
            <a:r>
              <a:rPr lang="tr-TR" dirty="0"/>
              <a:t>Ödüllerde ana akıma dönük eğilimler ve RAND ve </a:t>
            </a:r>
            <a:r>
              <a:rPr lang="tr-TR" dirty="0" err="1"/>
              <a:t>Cowles</a:t>
            </a:r>
            <a:r>
              <a:rPr lang="tr-TR" dirty="0"/>
              <a:t> </a:t>
            </a:r>
            <a:r>
              <a:rPr lang="tr-TR" dirty="0" err="1"/>
              <a:t>Comm</a:t>
            </a:r>
            <a:r>
              <a:rPr lang="tr-TR" dirty="0"/>
              <a:t>. etkisi</a:t>
            </a:r>
          </a:p>
          <a:p>
            <a:r>
              <a:rPr lang="tr-TR" dirty="0" smtClean="0"/>
              <a:t>İlk protesto</a:t>
            </a:r>
            <a:r>
              <a:rPr lang="en-GB" dirty="0" smtClean="0"/>
              <a:t>, </a:t>
            </a:r>
            <a:r>
              <a:rPr lang="tr-TR" dirty="0" smtClean="0"/>
              <a:t>1976</a:t>
            </a:r>
            <a:r>
              <a:rPr lang="en-GB" dirty="0" smtClean="0"/>
              <a:t>,</a:t>
            </a:r>
            <a:r>
              <a:rPr lang="tr-TR" dirty="0" smtClean="0"/>
              <a:t> </a:t>
            </a:r>
            <a:r>
              <a:rPr lang="tr-TR" dirty="0" err="1"/>
              <a:t>Milton</a:t>
            </a:r>
            <a:r>
              <a:rPr lang="tr-TR" dirty="0"/>
              <a:t> </a:t>
            </a:r>
            <a:r>
              <a:rPr lang="tr-TR" dirty="0" err="1" smtClean="0"/>
              <a:t>Friedman</a:t>
            </a:r>
            <a:r>
              <a:rPr lang="en-GB" dirty="0" smtClean="0"/>
              <a:t>’ın </a:t>
            </a:r>
            <a:r>
              <a:rPr lang="tr-TR" dirty="0" smtClean="0"/>
              <a:t>Şili </a:t>
            </a:r>
            <a:r>
              <a:rPr lang="tr-TR" dirty="0"/>
              <a:t>darbesini destekleyen </a:t>
            </a:r>
            <a:r>
              <a:rPr lang="tr-TR" dirty="0" smtClean="0"/>
              <a:t>tutumu</a:t>
            </a:r>
            <a:r>
              <a:rPr lang="en-GB" dirty="0" smtClean="0"/>
              <a:t>.</a:t>
            </a:r>
            <a:endParaRPr lang="tr-TR" dirty="0"/>
          </a:p>
          <a:p>
            <a:r>
              <a:rPr lang="tr-TR" dirty="0" smtClean="0"/>
              <a:t>Sadece </a:t>
            </a:r>
            <a:r>
              <a:rPr lang="en-GB" dirty="0" smtClean="0"/>
              <a:t>2</a:t>
            </a:r>
            <a:r>
              <a:rPr lang="tr-TR" dirty="0" smtClean="0"/>
              <a:t> </a:t>
            </a:r>
            <a:r>
              <a:rPr lang="tr-TR" dirty="0"/>
              <a:t>kadın iktisatçıya, </a:t>
            </a:r>
            <a:r>
              <a:rPr lang="tr-TR" dirty="0" err="1"/>
              <a:t>Elinor</a:t>
            </a:r>
            <a:r>
              <a:rPr lang="tr-TR" dirty="0"/>
              <a:t> </a:t>
            </a:r>
            <a:r>
              <a:rPr lang="tr-TR" dirty="0" err="1" smtClean="0"/>
              <a:t>Ostrom</a:t>
            </a:r>
            <a:r>
              <a:rPr lang="en-GB" dirty="0" smtClean="0"/>
              <a:t> (2009) </a:t>
            </a:r>
            <a:r>
              <a:rPr lang="en-GB" dirty="0" err="1" smtClean="0"/>
              <a:t>ve</a:t>
            </a:r>
            <a:r>
              <a:rPr lang="en-GB" dirty="0" smtClean="0"/>
              <a:t> Esther </a:t>
            </a:r>
            <a:r>
              <a:rPr lang="en-GB" dirty="0" err="1" smtClean="0"/>
              <a:t>Duflo</a:t>
            </a:r>
            <a:r>
              <a:rPr lang="en-GB" dirty="0" smtClean="0"/>
              <a:t> (2019)</a:t>
            </a:r>
            <a:endParaRPr lang="tr-TR" dirty="0"/>
          </a:p>
          <a:p>
            <a:endParaRPr lang="tr-TR" dirty="0"/>
          </a:p>
          <a:p>
            <a:endParaRPr lang="tr-TR" dirty="0"/>
          </a:p>
        </p:txBody>
      </p:sp>
    </p:spTree>
    <p:extLst>
      <p:ext uri="{BB962C8B-B14F-4D97-AF65-F5344CB8AC3E}">
        <p14:creationId xmlns:p14="http://schemas.microsoft.com/office/powerpoint/2010/main" val="1068373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Paul </a:t>
            </a:r>
            <a:r>
              <a:rPr lang="en-GB" dirty="0" err="1" smtClean="0"/>
              <a:t>Romer</a:t>
            </a:r>
            <a:endParaRPr lang="en-GB" dirty="0"/>
          </a:p>
        </p:txBody>
      </p:sp>
      <p:sp>
        <p:nvSpPr>
          <p:cNvPr id="4" name="TextBox 3"/>
          <p:cNvSpPr txBox="1"/>
          <p:nvPr/>
        </p:nvSpPr>
        <p:spPr>
          <a:xfrm>
            <a:off x="4276578" y="1688123"/>
            <a:ext cx="7118253" cy="4524315"/>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Stern School of Business, New York University (</a:t>
            </a:r>
            <a:r>
              <a:rPr lang="en-GB" sz="2400" dirty="0" err="1" smtClean="0"/>
              <a:t>halen</a:t>
            </a:r>
            <a:r>
              <a:rPr lang="en-GB" sz="2400" dirty="0" smtClean="0"/>
              <a:t>)</a:t>
            </a:r>
          </a:p>
          <a:p>
            <a:pPr marL="285750" indent="-285750">
              <a:buFont typeface="Arial" panose="020B0604020202020204" pitchFamily="34" charset="0"/>
              <a:buChar char="•"/>
            </a:pPr>
            <a:r>
              <a:rPr lang="en-GB" sz="2400" dirty="0" smtClean="0"/>
              <a:t>Stanford, UCLA, Rochester (</a:t>
            </a:r>
            <a:r>
              <a:rPr lang="en-GB" sz="2400" dirty="0" err="1" smtClean="0"/>
              <a:t>daha</a:t>
            </a:r>
            <a:r>
              <a:rPr lang="en-GB" sz="2400" dirty="0" smtClean="0"/>
              <a:t> </a:t>
            </a:r>
            <a:r>
              <a:rPr lang="en-GB" sz="2400" dirty="0" err="1" smtClean="0"/>
              <a:t>önce</a:t>
            </a:r>
            <a:r>
              <a:rPr lang="en-GB" sz="2400" dirty="0" smtClean="0"/>
              <a:t>)</a:t>
            </a:r>
          </a:p>
          <a:p>
            <a:pPr marL="285750" indent="-285750">
              <a:buFont typeface="Arial" panose="020B0604020202020204" pitchFamily="34" charset="0"/>
              <a:buChar char="•"/>
            </a:pPr>
            <a:r>
              <a:rPr lang="en-GB" sz="2400" dirty="0" err="1" smtClean="0"/>
              <a:t>Dünya</a:t>
            </a:r>
            <a:r>
              <a:rPr lang="en-GB" sz="2400" dirty="0" smtClean="0"/>
              <a:t> </a:t>
            </a:r>
            <a:r>
              <a:rPr lang="en-GB" sz="2400" dirty="0" err="1" smtClean="0"/>
              <a:t>Bankası</a:t>
            </a:r>
            <a:r>
              <a:rPr lang="en-GB" sz="2400" dirty="0" smtClean="0"/>
              <a:t> </a:t>
            </a:r>
            <a:r>
              <a:rPr lang="en-GB" sz="2400" dirty="0" err="1" smtClean="0"/>
              <a:t>Baş</a:t>
            </a:r>
            <a:r>
              <a:rPr lang="en-GB" sz="2400" dirty="0" smtClean="0"/>
              <a:t> </a:t>
            </a:r>
            <a:r>
              <a:rPr lang="en-GB" sz="2400" dirty="0" err="1" smtClean="0"/>
              <a:t>İktisatçısı</a:t>
            </a:r>
            <a:r>
              <a:rPr lang="en-GB" sz="2400" dirty="0" smtClean="0"/>
              <a:t>, 2016-2018</a:t>
            </a:r>
          </a:p>
          <a:p>
            <a:pPr marL="285750" indent="-285750">
              <a:buFont typeface="Arial" panose="020B0604020202020204" pitchFamily="34" charset="0"/>
              <a:buChar char="•"/>
            </a:pPr>
            <a:r>
              <a:rPr lang="en-GB" sz="2400" dirty="0" smtClean="0"/>
              <a:t>PhD, University of Chicago, 1983</a:t>
            </a:r>
          </a:p>
          <a:p>
            <a:pPr marL="285750" indent="-285750">
              <a:buFont typeface="Arial" panose="020B0604020202020204" pitchFamily="34" charset="0"/>
              <a:buChar char="•"/>
            </a:pPr>
            <a:r>
              <a:rPr lang="en-GB" sz="2400" dirty="0" err="1" smtClean="0"/>
              <a:t>İçsel</a:t>
            </a:r>
            <a:r>
              <a:rPr lang="en-GB" sz="2400" dirty="0" smtClean="0"/>
              <a:t> </a:t>
            </a:r>
            <a:r>
              <a:rPr lang="en-GB" sz="2400" dirty="0" err="1" smtClean="0"/>
              <a:t>büyüme</a:t>
            </a:r>
            <a:r>
              <a:rPr lang="en-GB" sz="2400" dirty="0" smtClean="0"/>
              <a:t> </a:t>
            </a:r>
            <a:r>
              <a:rPr lang="en-GB" sz="2400" dirty="0" err="1" smtClean="0"/>
              <a:t>modelleri</a:t>
            </a:r>
            <a:r>
              <a:rPr lang="en-GB" sz="2400" dirty="0" smtClean="0"/>
              <a:t>, </a:t>
            </a:r>
            <a:r>
              <a:rPr lang="en-GB" sz="2400" dirty="0" err="1" smtClean="0"/>
              <a:t>kentleşme</a:t>
            </a:r>
            <a:r>
              <a:rPr lang="en-GB" sz="2400" dirty="0" smtClean="0"/>
              <a:t> </a:t>
            </a:r>
            <a:r>
              <a:rPr lang="en-GB" sz="2400" dirty="0" err="1" smtClean="0"/>
              <a:t>ve</a:t>
            </a:r>
            <a:r>
              <a:rPr lang="en-GB" sz="2400" dirty="0" smtClean="0"/>
              <a:t> </a:t>
            </a:r>
            <a:r>
              <a:rPr lang="en-GB" sz="2400" dirty="0" err="1" smtClean="0"/>
              <a:t>teknoloji</a:t>
            </a:r>
            <a:endParaRPr lang="en-GB" sz="2400" dirty="0"/>
          </a:p>
          <a:p>
            <a:pPr marL="285750" indent="-285750">
              <a:buFont typeface="Arial" panose="020B0604020202020204" pitchFamily="34" charset="0"/>
              <a:buChar char="•"/>
            </a:pPr>
            <a:r>
              <a:rPr lang="en-GB" sz="2400" dirty="0" smtClean="0"/>
              <a:t>2016’da </a:t>
            </a:r>
            <a:r>
              <a:rPr lang="en-GB" sz="2400" dirty="0" err="1" smtClean="0"/>
              <a:t>sehven</a:t>
            </a:r>
            <a:r>
              <a:rPr lang="en-GB" sz="2400" dirty="0" smtClean="0"/>
              <a:t> </a:t>
            </a:r>
            <a:r>
              <a:rPr lang="en-GB" sz="2400" dirty="0" err="1" smtClean="0"/>
              <a:t>yapılan</a:t>
            </a:r>
            <a:r>
              <a:rPr lang="en-GB" sz="2400" dirty="0" smtClean="0"/>
              <a:t> “</a:t>
            </a:r>
            <a:r>
              <a:rPr lang="en-GB" sz="2400" dirty="0" err="1" smtClean="0"/>
              <a:t>İktisat</a:t>
            </a:r>
            <a:r>
              <a:rPr lang="en-GB" sz="2400" dirty="0"/>
              <a:t> </a:t>
            </a:r>
            <a:r>
              <a:rPr lang="en-GB" sz="2400" dirty="0" smtClean="0"/>
              <a:t>Nobel </a:t>
            </a:r>
            <a:r>
              <a:rPr lang="en-GB" sz="2400" dirty="0" err="1" smtClean="0"/>
              <a:t>Ödülü</a:t>
            </a:r>
            <a:r>
              <a:rPr lang="en-GB" sz="2400" dirty="0" smtClean="0"/>
              <a:t>” </a:t>
            </a:r>
            <a:r>
              <a:rPr lang="en-GB" sz="2400" dirty="0" err="1" smtClean="0"/>
              <a:t>adaylığı</a:t>
            </a:r>
            <a:r>
              <a:rPr lang="en-GB" sz="2400" dirty="0" smtClean="0"/>
              <a: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smtClean="0"/>
          </a:p>
          <a:p>
            <a:r>
              <a:rPr lang="en-GB" sz="2400" dirty="0"/>
              <a:t>Photo credit: </a:t>
            </a:r>
            <a:r>
              <a:rPr lang="en-GB" sz="2400" dirty="0">
                <a:hlinkClick r:id="rId2"/>
              </a:rPr>
              <a:t>http://</a:t>
            </a:r>
            <a:r>
              <a:rPr lang="en-GB" sz="2400" dirty="0" smtClean="0">
                <a:hlinkClick r:id="rId2"/>
              </a:rPr>
              <a:t>www.stern.nyu.edu/faculty/bio/paul-romer</a:t>
            </a:r>
            <a:r>
              <a:rPr lang="en-GB" sz="2400" dirty="0" smtClean="0"/>
              <a:t> [</a:t>
            </a:r>
            <a:r>
              <a:rPr lang="en-GB" sz="2400" dirty="0" err="1" smtClean="0"/>
              <a:t>Erişim</a:t>
            </a:r>
            <a:r>
              <a:rPr lang="en-GB" sz="2400" dirty="0" smtClean="0"/>
              <a:t> </a:t>
            </a:r>
            <a:r>
              <a:rPr lang="en-GB" sz="2400" dirty="0" err="1" smtClean="0"/>
              <a:t>tarihi</a:t>
            </a:r>
            <a:r>
              <a:rPr lang="en-GB" sz="2400" dirty="0" smtClean="0"/>
              <a:t>: </a:t>
            </a:r>
            <a:r>
              <a:rPr lang="en-GB" sz="2400" dirty="0" err="1" smtClean="0"/>
              <a:t>Ekim</a:t>
            </a:r>
            <a:r>
              <a:rPr lang="en-GB" sz="2400" dirty="0" smtClean="0"/>
              <a:t> 2018]</a:t>
            </a:r>
          </a:p>
        </p:txBody>
      </p:sp>
      <p:pic>
        <p:nvPicPr>
          <p:cNvPr id="1028" name="Picture 4" descr="Paul Ro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163" y="1849582"/>
            <a:ext cx="3281044" cy="3707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309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TotalTime>
  <Words>1775</Words>
  <Application>Microsoft Office PowerPoint</Application>
  <PresentationFormat>Widescreen</PresentationFormat>
  <Paragraphs>152</Paragraphs>
  <Slides>46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Wingdings</vt:lpstr>
      <vt:lpstr>Office Theme</vt:lpstr>
      <vt:lpstr>Romer, “Mathiness” ve Gerçek Ötesi İktisat</vt:lpstr>
      <vt:lpstr>PowerPoint Presentation</vt:lpstr>
      <vt:lpstr>PowerPoint Presentation</vt:lpstr>
      <vt:lpstr>PowerPoint Presentation</vt:lpstr>
      <vt:lpstr>PowerPoint Presentation</vt:lpstr>
      <vt:lpstr>PowerPoint Presentation</vt:lpstr>
      <vt:lpstr>“Nobel Ekonomi Ödülü”</vt:lpstr>
      <vt:lpstr>“Nobel Ekonomi Ödülü”</vt:lpstr>
      <vt:lpstr>Paul Romer</vt:lpstr>
      <vt:lpstr>PowerPoint Presentation</vt:lpstr>
      <vt:lpstr>PowerPoint Presentation</vt:lpstr>
      <vt:lpstr>2016, Paul Romer. “Mathiness in the Theory of Economic Growth” American Economic Review 105 (5): 89-93</vt:lpstr>
      <vt:lpstr>2016, Paul Romer. “Mathiness in the Theory of Economic Growth” American Economic Review 105 (5): 89-93</vt:lpstr>
      <vt:lpstr>2016, Paul Romer. “Mathiness in the Theory of Economic Growth” American Economic Review 105 (5): 89-93</vt:lpstr>
      <vt:lpstr>2016. “The Trouble with Macroeconomics” American Economist</vt:lpstr>
      <vt:lpstr>2016. “The Trouble with Macroeconomics” American Economist</vt:lpstr>
      <vt:lpstr>Post-truth nedir?</vt:lpstr>
      <vt:lpstr>PowerPoint Presentation</vt:lpstr>
      <vt:lpstr>Ahlâki bir mesele olarak gerçeklik-ötesi iktisat</vt:lpstr>
      <vt:lpstr>Eski Dikotomi</vt:lpstr>
      <vt:lpstr>Eski Dikotomi</vt:lpstr>
      <vt:lpstr>Yeni Dikotomi</vt:lpstr>
      <vt:lpstr>Yeni dikotomi</vt:lpstr>
      <vt:lpstr>Sonuç</vt:lpstr>
      <vt:lpstr>Sonuç</vt:lpstr>
      <vt:lpstr>Sonuç</vt:lpstr>
      <vt:lpstr>Romer, “The Trouble with Macroeconomics” (2016)</vt:lpstr>
      <vt:lpstr>PowerPoint Presentation</vt:lpstr>
      <vt:lpstr>Post-truth örnekler</vt:lpstr>
      <vt:lpstr>Post-truth örnekler</vt:lpstr>
      <vt:lpstr>Post-truth örnekler</vt:lpstr>
      <vt:lpstr>Bu resimde AI üzerinde en az bir akademik makalesi olan kaç araştırmacı vardır?</vt:lpstr>
      <vt:lpstr>Bu resimde kaç kadın var? (Bu kişilerin kaçı cumhuriyetçi?)</vt:lpstr>
      <vt:lpstr>Post-truth örnekler</vt:lpstr>
      <vt:lpstr>PowerPoint Presentation</vt:lpstr>
      <vt:lpstr>Post-truth örnekler</vt:lpstr>
      <vt:lpstr>Post-truth neden bu kadar yaygın?</vt:lpstr>
      <vt:lpstr>PowerPoint Presentation</vt:lpstr>
      <vt:lpstr>PowerPoint Presentation</vt:lpstr>
      <vt:lpstr>Hypernormalisation, Alan Curtis, 2016</vt:lpstr>
      <vt:lpstr>Augmented reality</vt:lpstr>
      <vt:lpstr>PowerPoint Presentation</vt:lpstr>
      <vt:lpstr>Hiperrealizm</vt:lpstr>
      <vt:lpstr>PowerPoint Presentation</vt:lpstr>
      <vt:lpstr>Türkçe’de yaygın olarak kullanılan bazı deyim ve atasözleri:</vt:lpstr>
      <vt:lpstr>Hakikat nedir / nerede?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Biz Demiyoruz,  Adamınız Diyor!</dc:title>
  <dc:creator>Altug Yalcintas</dc:creator>
  <cp:lastModifiedBy>USER</cp:lastModifiedBy>
  <cp:revision>61</cp:revision>
  <dcterms:created xsi:type="dcterms:W3CDTF">2018-10-01T14:02:04Z</dcterms:created>
  <dcterms:modified xsi:type="dcterms:W3CDTF">2020-11-04T10:37:12Z</dcterms:modified>
</cp:coreProperties>
</file>